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147473720" r:id="rId2"/>
    <p:sldId id="2147473705" r:id="rId3"/>
    <p:sldId id="2147473706" r:id="rId4"/>
    <p:sldId id="2147473719" r:id="rId5"/>
    <p:sldId id="2147473735" r:id="rId6"/>
    <p:sldId id="2147473708" r:id="rId7"/>
    <p:sldId id="2147473736" r:id="rId8"/>
    <p:sldId id="2147473709" r:id="rId9"/>
    <p:sldId id="2147473710" r:id="rId10"/>
    <p:sldId id="2147473712" r:id="rId11"/>
    <p:sldId id="2147473711" r:id="rId12"/>
    <p:sldId id="2147473713" r:id="rId13"/>
    <p:sldId id="2147473716" r:id="rId14"/>
    <p:sldId id="2147473715" r:id="rId15"/>
    <p:sldId id="2147473717" r:id="rId16"/>
    <p:sldId id="2147473721" r:id="rId17"/>
    <p:sldId id="2147473722" r:id="rId18"/>
    <p:sldId id="2147473723" r:id="rId19"/>
    <p:sldId id="2147473724" r:id="rId20"/>
    <p:sldId id="2147473725" r:id="rId21"/>
    <p:sldId id="2147473726" r:id="rId22"/>
    <p:sldId id="2147473727" r:id="rId23"/>
    <p:sldId id="2147473728" r:id="rId24"/>
    <p:sldId id="2147473718" r:id="rId25"/>
    <p:sldId id="2147473729" r:id="rId26"/>
    <p:sldId id="2147473730" r:id="rId27"/>
    <p:sldId id="2147473732" r:id="rId28"/>
    <p:sldId id="2147473734" r:id="rId29"/>
    <p:sldId id="2147473731" r:id="rId30"/>
    <p:sldId id="21474737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A5320-BE70-4E34-B263-39C6359B63F4}" v="48" dt="2025-12-17T13:42:41.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818EB-D5AB-4B83-9743-E5DBED587CCB}" type="datetimeFigureOut">
              <a:rPr lang="en-GB" smtClean="0"/>
              <a:t>19/01/2026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239EB-AEB1-460B-9D94-311BC66EC884}" type="slidenum">
              <a:rPr lang="en-GB" smtClean="0"/>
              <a:t>‹#›</a:t>
            </a:fld>
            <a:endParaRPr lang="en-GB"/>
          </a:p>
        </p:txBody>
      </p:sp>
    </p:spTree>
    <p:extLst>
      <p:ext uri="{BB962C8B-B14F-4D97-AF65-F5344CB8AC3E}">
        <p14:creationId xmlns:p14="http://schemas.microsoft.com/office/powerpoint/2010/main" val="39451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A239EB-AEB1-460B-9D94-311BC66EC884}" type="slidenum">
              <a:rPr lang="en-GB" smtClean="0"/>
              <a:t>12</a:t>
            </a:fld>
            <a:endParaRPr lang="en-GB"/>
          </a:p>
        </p:txBody>
      </p:sp>
    </p:spTree>
    <p:extLst>
      <p:ext uri="{BB962C8B-B14F-4D97-AF65-F5344CB8AC3E}">
        <p14:creationId xmlns:p14="http://schemas.microsoft.com/office/powerpoint/2010/main" val="1042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D57D-A0A2-CA78-7147-C0838049C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331420-6B44-510F-F176-BF28F8B63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8439D4-659E-83F6-709B-6C230D34B8BC}"/>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C2CAE711-AF97-1818-F13D-D8110CBB7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53C65-D480-8500-FC32-CC4F7FE12252}"/>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238628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B5EE-C648-3FD2-312F-6BAAC99F2F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CAF815-6329-6E01-7276-70345004F8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64DBD-385C-538C-9B91-2C1244862AD2}"/>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A3526043-A82B-C877-0168-2ABF5C645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F9B3A8-1894-8858-5FBA-6E2F8C7C99FD}"/>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138882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35D55-F4CD-1293-209B-B734A6753A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087EA2-CB26-C49F-DDDE-A445992A7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5CC1B-63E4-B15D-895F-719B3007E15F}"/>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B3E4E17E-E36F-9A82-CD43-CCE59EE1E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C28406-F08D-AC3E-F7BD-A3225FE87126}"/>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196138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08EA3C5-6F1A-2446-ABB1-CC6C08940DC0}"/>
              </a:ext>
            </a:extLst>
          </p:cNvPr>
          <p:cNvSpPr>
            <a:spLocks noGrp="1"/>
          </p:cNvSpPr>
          <p:nvPr>
            <p:ph type="title"/>
          </p:nvPr>
        </p:nvSpPr>
        <p:spPr>
          <a:xfrm>
            <a:off x="431999" y="1141121"/>
            <a:ext cx="11324572" cy="708461"/>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431998" y="1982003"/>
            <a:ext cx="11324571" cy="4169722"/>
          </a:xfr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B7DC913-8B44-6F4D-BBD1-D0FAFE2AE07A}"/>
              </a:ext>
            </a:extLst>
          </p:cNvPr>
          <p:cNvSpPr/>
          <p:nvPr userDrawn="1"/>
        </p:nvSpPr>
        <p:spPr>
          <a:xfrm>
            <a:off x="0" y="6422571"/>
            <a:ext cx="12192000" cy="435429"/>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5E5E9D86-743C-F74A-9A6F-FFB72189D0CA}"/>
              </a:ext>
            </a:extLst>
          </p:cNvPr>
          <p:cNvSpPr>
            <a:spLocks noGrp="1"/>
          </p:cNvSpPr>
          <p:nvPr>
            <p:ph type="sldNum" sz="quarter" idx="12"/>
          </p:nvPr>
        </p:nvSpPr>
        <p:spPr>
          <a:xfrm>
            <a:off x="11443992" y="6422569"/>
            <a:ext cx="312579" cy="429842"/>
          </a:xfrm>
        </p:spPr>
        <p:txBody>
          <a:bodyPr/>
          <a:lstStyle>
            <a:lvl1pPr>
              <a:defRPr>
                <a:solidFill>
                  <a:schemeClr val="bg1"/>
                </a:solidFill>
              </a:defRPr>
            </a:lvl1pPr>
          </a:lstStyle>
          <a:p>
            <a:fld id="{E37164D7-9B6A-1C43-ACF7-FB85B36CD2BA}" type="slidenum">
              <a:rPr lang="en-US" smtClean="0"/>
              <a:pPr/>
              <a:t>‹#›</a:t>
            </a:fld>
            <a:endParaRPr lang="en-US"/>
          </a:p>
        </p:txBody>
      </p:sp>
      <p:sp>
        <p:nvSpPr>
          <p:cNvPr id="9" name="Footer Placeholder 4">
            <a:extLst>
              <a:ext uri="{FF2B5EF4-FFF2-40B4-BE49-F238E27FC236}">
                <a16:creationId xmlns:a16="http://schemas.microsoft.com/office/drawing/2014/main" id="{D6F7EB3B-BF46-5F41-B350-C39BC478B27E}"/>
              </a:ext>
            </a:extLst>
          </p:cNvPr>
          <p:cNvSpPr>
            <a:spLocks noGrp="1"/>
          </p:cNvSpPr>
          <p:nvPr>
            <p:ph type="ftr" sz="quarter" idx="3"/>
          </p:nvPr>
        </p:nvSpPr>
        <p:spPr>
          <a:xfrm>
            <a:off x="431999" y="6432765"/>
            <a:ext cx="10847982" cy="435429"/>
          </a:xfrm>
          <a:prstGeom prst="rect">
            <a:avLst/>
          </a:prstGeom>
        </p:spPr>
        <p:txBody>
          <a:bodyPr vert="horz" lIns="0" tIns="0" rIns="0" bIns="0" rtlCol="0" anchor="ctr"/>
          <a:lstStyle>
            <a:lvl1pPr algn="l">
              <a:defRPr sz="1100" b="0" i="0">
                <a:solidFill>
                  <a:schemeClr val="bg1"/>
                </a:solidFill>
                <a:latin typeface="+mn-lt"/>
              </a:defRPr>
            </a:lvl1pPr>
          </a:lstStyle>
          <a:p>
            <a:r>
              <a:rPr lang="en-US"/>
              <a:t>Black Country Integrated Care Board </a:t>
            </a:r>
          </a:p>
        </p:txBody>
      </p:sp>
    </p:spTree>
    <p:extLst>
      <p:ext uri="{BB962C8B-B14F-4D97-AF65-F5344CB8AC3E}">
        <p14:creationId xmlns:p14="http://schemas.microsoft.com/office/powerpoint/2010/main" val="153836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72D6-75C3-57FC-B829-15A96BAEC8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6BA5C9-CE30-CFEF-7EC6-AE5607A8F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B2AC3-6C75-D8D4-F9E9-222A3C7E2822}"/>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655D3969-8144-3153-A8D8-B1A81EBCA7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14DF88-A765-CC9C-8E2B-2B863CDCC042}"/>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351931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87BB1-1F0B-92EF-86CA-027200FE4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34AFE2-3D74-5FF6-6C10-C7994E46A3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DA144-4338-5DA7-F886-7AE4CE27FA87}"/>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D18E4AF0-FB76-225A-96EC-F67C0F36E5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F6D135-2ED6-26CB-10B3-BAE9AAB0C212}"/>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3831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B03E6-44A7-33B1-3E83-DA31AEEA86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4757C-7F99-8091-07D5-DB2682B2C2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07A898-E9EE-8571-2A0D-3F4229577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C80939-A182-29B7-C8F7-8A25D72916DE}"/>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6" name="Footer Placeholder 5">
            <a:extLst>
              <a:ext uri="{FF2B5EF4-FFF2-40B4-BE49-F238E27FC236}">
                <a16:creationId xmlns:a16="http://schemas.microsoft.com/office/drawing/2014/main" id="{68CA5C26-1AD1-1B35-7321-E1392FA2BB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2CA29-3FAA-D801-BA22-08F16107E231}"/>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59972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8C9A-E31E-74C3-3368-E4E683D159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C0A3D5-2B5C-2B0E-5795-39B9BC220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DB67A-0C99-49FA-2A6E-4E69E5B2EC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CFDDF1-83A5-2214-4112-AE384BF0B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7ACA9B-D23B-F7CF-498A-0E5C0220A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01E927-CC5D-861E-D199-B7DAE9643BC0}"/>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8" name="Footer Placeholder 7">
            <a:extLst>
              <a:ext uri="{FF2B5EF4-FFF2-40B4-BE49-F238E27FC236}">
                <a16:creationId xmlns:a16="http://schemas.microsoft.com/office/drawing/2014/main" id="{FC4E18A9-FEE0-332B-3AF3-D2AA8C8698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96F50A8-505E-6B62-EDAB-B7908BA5ECFF}"/>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4308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5A78-AC48-E711-61B6-6979BF4618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5AF4AA-AB3B-2344-FF57-D130120C8C42}"/>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4" name="Footer Placeholder 3">
            <a:extLst>
              <a:ext uri="{FF2B5EF4-FFF2-40B4-BE49-F238E27FC236}">
                <a16:creationId xmlns:a16="http://schemas.microsoft.com/office/drawing/2014/main" id="{F4F21336-A2A7-6C0A-A7B3-A8E73F7A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4A411E-5076-6197-2E31-56918A1430D3}"/>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177323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07273-30B6-622B-BA31-E689CFB4C5E5}"/>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3" name="Footer Placeholder 2">
            <a:extLst>
              <a:ext uri="{FF2B5EF4-FFF2-40B4-BE49-F238E27FC236}">
                <a16:creationId xmlns:a16="http://schemas.microsoft.com/office/drawing/2014/main" id="{C74D8A3E-EBEC-6594-EFEE-C4BC3F397A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48D46C-FBEC-19E5-8BE3-53554F9F0837}"/>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23216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F496-0339-BE36-3E99-AD9365CDF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7F96BF-C360-75DB-0658-9EE88BC88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9064AE-A7F0-1D82-F3FE-10B414526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74C74-3552-AFE3-DC3B-81E7A5656DCF}"/>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6" name="Footer Placeholder 5">
            <a:extLst>
              <a:ext uri="{FF2B5EF4-FFF2-40B4-BE49-F238E27FC236}">
                <a16:creationId xmlns:a16="http://schemas.microsoft.com/office/drawing/2014/main" id="{5236BFC6-7251-58A0-A4D0-769BD06CB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DDABB-6A0B-6AF2-D7DE-A073515CBE48}"/>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386290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8937-AB5A-C94D-5AC9-D504F428C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F1696F-84F3-6369-3ECA-743C83AF95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DDDDD0-103F-B2A0-8A4A-2390E7C32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9A039A-FFFE-B92B-A824-A43BE9BB67FE}"/>
              </a:ext>
            </a:extLst>
          </p:cNvPr>
          <p:cNvSpPr>
            <a:spLocks noGrp="1"/>
          </p:cNvSpPr>
          <p:nvPr>
            <p:ph type="dt" sz="half" idx="10"/>
          </p:nvPr>
        </p:nvSpPr>
        <p:spPr/>
        <p:txBody>
          <a:bodyPr/>
          <a:lstStyle/>
          <a:p>
            <a:fld id="{8D1BEF18-6846-4CCB-9E65-2B85794A9946}" type="datetimeFigureOut">
              <a:rPr lang="en-GB" smtClean="0"/>
              <a:t>19/01/2026</a:t>
            </a:fld>
            <a:endParaRPr lang="en-GB"/>
          </a:p>
        </p:txBody>
      </p:sp>
      <p:sp>
        <p:nvSpPr>
          <p:cNvPr id="6" name="Footer Placeholder 5">
            <a:extLst>
              <a:ext uri="{FF2B5EF4-FFF2-40B4-BE49-F238E27FC236}">
                <a16:creationId xmlns:a16="http://schemas.microsoft.com/office/drawing/2014/main" id="{BF942F54-D496-1C7A-B8A2-7CDA6DD2B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47335F-C0BB-960C-E314-6BDE470556B0}"/>
              </a:ext>
            </a:extLst>
          </p:cNvPr>
          <p:cNvSpPr>
            <a:spLocks noGrp="1"/>
          </p:cNvSpPr>
          <p:nvPr>
            <p:ph type="sldNum" sz="quarter" idx="12"/>
          </p:nvPr>
        </p:nvSpPr>
        <p:spPr/>
        <p:txBody>
          <a:bodyPr/>
          <a:lstStyle/>
          <a:p>
            <a:fld id="{3F50174B-9D6D-477F-9DAE-EC7E6FEA95C6}" type="slidenum">
              <a:rPr lang="en-GB" smtClean="0"/>
              <a:t>‹#›</a:t>
            </a:fld>
            <a:endParaRPr lang="en-GB"/>
          </a:p>
        </p:txBody>
      </p:sp>
    </p:spTree>
    <p:extLst>
      <p:ext uri="{BB962C8B-B14F-4D97-AF65-F5344CB8AC3E}">
        <p14:creationId xmlns:p14="http://schemas.microsoft.com/office/powerpoint/2010/main" val="149915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E900A-8AD2-C661-737D-29AFD8214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7D5B0B-F083-37E9-A808-630ABDE6C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941B9-32AE-8394-B951-7A9589D5D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1BEF18-6846-4CCB-9E65-2B85794A9946}" type="datetimeFigureOut">
              <a:rPr lang="en-GB" smtClean="0"/>
              <a:t>19/01/2026</a:t>
            </a:fld>
            <a:endParaRPr lang="en-GB"/>
          </a:p>
        </p:txBody>
      </p:sp>
      <p:sp>
        <p:nvSpPr>
          <p:cNvPr id="5" name="Footer Placeholder 4">
            <a:extLst>
              <a:ext uri="{FF2B5EF4-FFF2-40B4-BE49-F238E27FC236}">
                <a16:creationId xmlns:a16="http://schemas.microsoft.com/office/drawing/2014/main" id="{A133278A-025A-A8C6-788E-B25AA6912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9AA3F6A-253E-BCF5-7835-D68FE4DE1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50174B-9D6D-477F-9DAE-EC7E6FEA95C6}" type="slidenum">
              <a:rPr lang="en-GB" smtClean="0"/>
              <a:t>‹#›</a:t>
            </a:fld>
            <a:endParaRPr lang="en-GB"/>
          </a:p>
        </p:txBody>
      </p:sp>
    </p:spTree>
    <p:extLst>
      <p:ext uri="{BB962C8B-B14F-4D97-AF65-F5344CB8AC3E}">
        <p14:creationId xmlns:p14="http://schemas.microsoft.com/office/powerpoint/2010/main" val="217743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digital.nhs.uk/dashboards/gp-appointments-data-dashboard" TargetMode="External"/><Relationship Id="rId2" Type="http://schemas.openxmlformats.org/officeDocument/2006/relationships/hyperlink" Target="https://www.england.nhs.uk/wp-content/uploads/2021/03/B0486-network-contract-des-standardised-gp-appointment-categories-21-22.pdf" TargetMode="External"/><Relationship Id="rId1" Type="http://schemas.openxmlformats.org/officeDocument/2006/relationships/slideLayout" Target="../slideLayouts/slideLayout12.xml"/><Relationship Id="rId4" Type="http://schemas.openxmlformats.org/officeDocument/2006/relationships/hyperlink" Target="https://digital.nhs.uk/dashboards/pcn-appointments-data-dashboard/pcn-appointments-data-dashboard-user-guid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igital.nhs.uk/data-and-information/areas-of-interest/workforce/national-workforce-reporting-service-nwrs/support"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digital.nhs.uk/data-and-information/areas-of-interest/workforce/national-workforce-reporting-service-nwrs/guidance"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7C00-1EFF-7BAE-DB7F-5FC47AE8A2A6}"/>
              </a:ext>
            </a:extLst>
          </p:cNvPr>
          <p:cNvSpPr>
            <a:spLocks noGrp="1"/>
          </p:cNvSpPr>
          <p:nvPr>
            <p:ph type="title"/>
          </p:nvPr>
        </p:nvSpPr>
        <p:spPr>
          <a:xfrm>
            <a:off x="594838" y="928179"/>
            <a:ext cx="11324572" cy="2500821"/>
          </a:xfrm>
        </p:spPr>
        <p:txBody>
          <a:bodyPr>
            <a:normAutofit/>
          </a:bodyPr>
          <a:lstStyle/>
          <a:p>
            <a:pPr marL="0" indent="0" algn="ctr"/>
            <a:r>
              <a:rPr lang="en-GB" sz="5400" dirty="0">
                <a:solidFill>
                  <a:schemeClr val="tx2">
                    <a:lumMod val="75000"/>
                    <a:lumOff val="25000"/>
                  </a:schemeClr>
                </a:solidFill>
              </a:rPr>
              <a:t>National GP Dashboard and  </a:t>
            </a:r>
            <a:br>
              <a:rPr lang="en-GB" sz="5400" dirty="0">
                <a:solidFill>
                  <a:schemeClr val="tx2">
                    <a:lumMod val="75000"/>
                    <a:lumOff val="25000"/>
                  </a:schemeClr>
                </a:solidFill>
              </a:rPr>
            </a:br>
            <a:r>
              <a:rPr lang="en-GB" sz="5400" dirty="0">
                <a:solidFill>
                  <a:schemeClr val="tx2">
                    <a:lumMod val="75000"/>
                    <a:lumOff val="25000"/>
                  </a:schemeClr>
                </a:solidFill>
              </a:rPr>
              <a:t>Secretary of State briefing</a:t>
            </a:r>
            <a:br>
              <a:rPr lang="en-GB" dirty="0">
                <a:solidFill>
                  <a:schemeClr val="tx2">
                    <a:lumMod val="75000"/>
                    <a:lumOff val="25000"/>
                  </a:schemeClr>
                </a:solidFill>
              </a:rPr>
            </a:br>
            <a:br>
              <a:rPr lang="en-GB" sz="2000" dirty="0">
                <a:solidFill>
                  <a:schemeClr val="tx2">
                    <a:lumMod val="75000"/>
                    <a:lumOff val="25000"/>
                  </a:schemeClr>
                </a:solidFill>
              </a:rPr>
            </a:br>
            <a:endParaRPr lang="en-GB" dirty="0"/>
          </a:p>
        </p:txBody>
      </p:sp>
      <p:sp>
        <p:nvSpPr>
          <p:cNvPr id="3" name="Content Placeholder 2">
            <a:extLst>
              <a:ext uri="{FF2B5EF4-FFF2-40B4-BE49-F238E27FC236}">
                <a16:creationId xmlns:a16="http://schemas.microsoft.com/office/drawing/2014/main" id="{3BA90BC5-CBD6-01EF-ADC6-DE5DCC54F535}"/>
              </a:ext>
            </a:extLst>
          </p:cNvPr>
          <p:cNvSpPr>
            <a:spLocks noGrp="1"/>
          </p:cNvSpPr>
          <p:nvPr>
            <p:ph idx="1"/>
          </p:nvPr>
        </p:nvSpPr>
        <p:spPr/>
        <p:txBody>
          <a:bodyPr>
            <a:normAutofit lnSpcReduction="10000"/>
          </a:bodyPr>
          <a:lstStyle/>
          <a:p>
            <a:pPr marL="0" indent="0" algn="ctr">
              <a:buNone/>
            </a:pPr>
            <a:endParaRPr lang="en-GB" sz="3600" dirty="0"/>
          </a:p>
          <a:p>
            <a:pPr marL="0" indent="0" algn="ctr">
              <a:buNone/>
            </a:pPr>
            <a:r>
              <a:rPr lang="en-GB" sz="4800" dirty="0">
                <a:solidFill>
                  <a:srgbClr val="0070C0"/>
                </a:solidFill>
              </a:rPr>
              <a:t>GPAD </a:t>
            </a:r>
          </a:p>
          <a:p>
            <a:pPr marL="0" indent="0" algn="ctr">
              <a:buNone/>
            </a:pPr>
            <a:endParaRPr lang="en-GB" sz="3600" dirty="0"/>
          </a:p>
          <a:p>
            <a:pPr marL="0" indent="0" algn="ctr">
              <a:buNone/>
            </a:pPr>
            <a:endParaRPr lang="en-GB" sz="3600" dirty="0"/>
          </a:p>
          <a:p>
            <a:pPr marL="0" indent="0" algn="ctr">
              <a:buNone/>
            </a:pPr>
            <a:r>
              <a:rPr lang="en-GB" sz="3600" dirty="0"/>
              <a:t>Tuesday 9</a:t>
            </a:r>
            <a:r>
              <a:rPr lang="en-GB" sz="3600" baseline="30000" dirty="0"/>
              <a:t>th</a:t>
            </a:r>
            <a:r>
              <a:rPr lang="en-GB" sz="3600" dirty="0"/>
              <a:t> December 2025</a:t>
            </a:r>
          </a:p>
          <a:p>
            <a:pPr marL="0" indent="0" algn="ctr">
              <a:buNone/>
            </a:pPr>
            <a:r>
              <a:rPr lang="en-GB" sz="2600" dirty="0">
                <a:solidFill>
                  <a:schemeClr val="tx2">
                    <a:lumMod val="75000"/>
                    <a:lumOff val="25000"/>
                  </a:schemeClr>
                </a:solidFill>
              </a:rPr>
              <a:t>Lindsey Smith PC Commissioning Manager</a:t>
            </a:r>
          </a:p>
          <a:p>
            <a:pPr marL="0" indent="0" algn="ctr">
              <a:buNone/>
            </a:pPr>
            <a:r>
              <a:rPr lang="en-GB" sz="2600" dirty="0">
                <a:solidFill>
                  <a:schemeClr val="tx2">
                    <a:lumMod val="75000"/>
                    <a:lumOff val="25000"/>
                  </a:schemeClr>
                </a:solidFill>
              </a:rPr>
              <a:t>Daniela </a:t>
            </a:r>
            <a:r>
              <a:rPr lang="en-GB" sz="2600" dirty="0" err="1">
                <a:solidFill>
                  <a:schemeClr val="tx2">
                    <a:lumMod val="75000"/>
                    <a:lumOff val="25000"/>
                  </a:schemeClr>
                </a:solidFill>
              </a:rPr>
              <a:t>Urosevic</a:t>
            </a:r>
            <a:r>
              <a:rPr lang="en-GB" sz="2600" dirty="0">
                <a:solidFill>
                  <a:schemeClr val="tx2">
                    <a:lumMod val="75000"/>
                    <a:lumOff val="25000"/>
                  </a:schemeClr>
                </a:solidFill>
              </a:rPr>
              <a:t> Senior Analyst – PC Quality and Improvement</a:t>
            </a:r>
          </a:p>
        </p:txBody>
      </p:sp>
    </p:spTree>
    <p:extLst>
      <p:ext uri="{BB962C8B-B14F-4D97-AF65-F5344CB8AC3E}">
        <p14:creationId xmlns:p14="http://schemas.microsoft.com/office/powerpoint/2010/main" val="7495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AD6B-D3AB-AF3D-AAF9-465AAD1071CB}"/>
              </a:ext>
            </a:extLst>
          </p:cNvPr>
          <p:cNvSpPr>
            <a:spLocks noGrp="1"/>
          </p:cNvSpPr>
          <p:nvPr>
            <p:ph type="title"/>
          </p:nvPr>
        </p:nvSpPr>
        <p:spPr>
          <a:xfrm>
            <a:off x="284516" y="1109128"/>
            <a:ext cx="11324572" cy="708461"/>
          </a:xfrm>
        </p:spPr>
        <p:txBody>
          <a:bodyPr>
            <a:normAutofit fontScale="90000"/>
          </a:bodyPr>
          <a:lstStyle/>
          <a:p>
            <a:r>
              <a:rPr lang="en-GB" sz="4000" dirty="0"/>
              <a:t>EMIS</a:t>
            </a:r>
            <a:br>
              <a:rPr lang="en-GB" sz="4000" dirty="0"/>
            </a:br>
            <a:r>
              <a:rPr lang="en-GB" sz="4000" dirty="0">
                <a:solidFill>
                  <a:srgbClr val="0070C0"/>
                </a:solidFill>
              </a:rPr>
              <a:t>Step 1</a:t>
            </a:r>
            <a:br>
              <a:rPr lang="en-GB" sz="4000" dirty="0"/>
            </a:br>
            <a:r>
              <a:rPr lang="en-GB" sz="3600" dirty="0"/>
              <a:t>Navigate to ‘EMIS’, then ‘Appointments, then ‘Appointment Book.</a:t>
            </a:r>
            <a:br>
              <a:rPr lang="en-GB" sz="3600" dirty="0"/>
            </a:br>
            <a:endParaRPr lang="en-GB" sz="3600" dirty="0"/>
          </a:p>
        </p:txBody>
      </p:sp>
      <p:pic>
        <p:nvPicPr>
          <p:cNvPr id="5" name="Content Placeholder 4">
            <a:extLst>
              <a:ext uri="{FF2B5EF4-FFF2-40B4-BE49-F238E27FC236}">
                <a16:creationId xmlns:a16="http://schemas.microsoft.com/office/drawing/2014/main" id="{D7599F38-CCE2-3D40-C366-9AE37E59B903}"/>
              </a:ext>
            </a:extLst>
          </p:cNvPr>
          <p:cNvPicPr>
            <a:picLocks noGrp="1" noChangeAspect="1"/>
          </p:cNvPicPr>
          <p:nvPr>
            <p:ph idx="1"/>
          </p:nvPr>
        </p:nvPicPr>
        <p:blipFill>
          <a:blip r:embed="rId2"/>
          <a:stretch>
            <a:fillRect/>
          </a:stretch>
        </p:blipFill>
        <p:spPr>
          <a:xfrm>
            <a:off x="3822383" y="2209541"/>
            <a:ext cx="4544059" cy="3715268"/>
          </a:xfrm>
          <a:prstGeom prst="rect">
            <a:avLst/>
          </a:prstGeom>
        </p:spPr>
      </p:pic>
    </p:spTree>
    <p:extLst>
      <p:ext uri="{BB962C8B-B14F-4D97-AF65-F5344CB8AC3E}">
        <p14:creationId xmlns:p14="http://schemas.microsoft.com/office/powerpoint/2010/main" val="63942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FC2E-3940-7C56-B0CE-E5721D08B47D}"/>
              </a:ext>
            </a:extLst>
          </p:cNvPr>
          <p:cNvSpPr>
            <a:spLocks noGrp="1"/>
          </p:cNvSpPr>
          <p:nvPr>
            <p:ph type="title"/>
          </p:nvPr>
        </p:nvSpPr>
        <p:spPr/>
        <p:txBody>
          <a:bodyPr>
            <a:normAutofit fontScale="90000"/>
          </a:bodyPr>
          <a:lstStyle/>
          <a:p>
            <a:r>
              <a:rPr lang="en-GB" dirty="0">
                <a:solidFill>
                  <a:srgbClr val="0070C0"/>
                </a:solidFill>
              </a:rPr>
              <a:t>Step 2 </a:t>
            </a:r>
            <a:br>
              <a:rPr lang="en-GB" dirty="0"/>
            </a:br>
            <a:r>
              <a:rPr lang="en-GB" dirty="0"/>
              <a:t>From the appointment book select the far right button labelled “Appts Config”.</a:t>
            </a:r>
            <a:br>
              <a:rPr lang="en-GB" dirty="0"/>
            </a:br>
            <a:endParaRPr lang="en-GB" dirty="0"/>
          </a:p>
        </p:txBody>
      </p:sp>
      <p:pic>
        <p:nvPicPr>
          <p:cNvPr id="5" name="Content Placeholder 4">
            <a:extLst>
              <a:ext uri="{FF2B5EF4-FFF2-40B4-BE49-F238E27FC236}">
                <a16:creationId xmlns:a16="http://schemas.microsoft.com/office/drawing/2014/main" id="{CD1FA445-E7EC-873C-AE3E-5AF29FEE0190}"/>
              </a:ext>
            </a:extLst>
          </p:cNvPr>
          <p:cNvPicPr>
            <a:picLocks noGrp="1" noChangeAspect="1"/>
          </p:cNvPicPr>
          <p:nvPr>
            <p:ph idx="1"/>
          </p:nvPr>
        </p:nvPicPr>
        <p:blipFill>
          <a:blip r:embed="rId2"/>
          <a:stretch>
            <a:fillRect/>
          </a:stretch>
        </p:blipFill>
        <p:spPr>
          <a:xfrm>
            <a:off x="557047" y="2469932"/>
            <a:ext cx="11077905" cy="2511772"/>
          </a:xfrm>
          <a:prstGeom prst="rect">
            <a:avLst/>
          </a:prstGeom>
        </p:spPr>
      </p:pic>
    </p:spTree>
    <p:extLst>
      <p:ext uri="{BB962C8B-B14F-4D97-AF65-F5344CB8AC3E}">
        <p14:creationId xmlns:p14="http://schemas.microsoft.com/office/powerpoint/2010/main" val="76689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CB73-8BA8-A474-A8EC-29F0AE720323}"/>
              </a:ext>
            </a:extLst>
          </p:cNvPr>
          <p:cNvSpPr>
            <a:spLocks noGrp="1"/>
          </p:cNvSpPr>
          <p:nvPr>
            <p:ph type="title"/>
          </p:nvPr>
        </p:nvSpPr>
        <p:spPr>
          <a:xfrm>
            <a:off x="547610" y="584313"/>
            <a:ext cx="11324572" cy="708461"/>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sz="4000" dirty="0">
                <a:solidFill>
                  <a:srgbClr val="0070C0"/>
                </a:solidFill>
              </a:rPr>
              <a:t>Step 3</a:t>
            </a:r>
            <a:br>
              <a:rPr lang="en-GB" dirty="0"/>
            </a:br>
            <a:r>
              <a:rPr lang="en-GB" sz="3600" dirty="0"/>
              <a:t>Select “Slot Types” in the left hand pane and you can then use the “Edit” button.</a:t>
            </a: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r>
              <a:rPr lang="en-GB" sz="3600" dirty="0">
                <a:solidFill>
                  <a:srgbClr val="0070C0"/>
                </a:solidFill>
              </a:rPr>
              <a:t>Step 4</a:t>
            </a:r>
            <a:br>
              <a:rPr lang="en-GB" sz="3600" dirty="0"/>
            </a:br>
            <a:r>
              <a:rPr lang="en-GB" sz="2700" dirty="0"/>
              <a:t>Any details including the National Category the appointment slot is linked to can be changed from here.</a:t>
            </a:r>
            <a:br>
              <a:rPr lang="en-GB" sz="4000" dirty="0"/>
            </a:br>
            <a:endParaRPr lang="en-GB" sz="4000" dirty="0"/>
          </a:p>
        </p:txBody>
      </p:sp>
      <p:pic>
        <p:nvPicPr>
          <p:cNvPr id="5" name="Content Placeholder 4">
            <a:extLst>
              <a:ext uri="{FF2B5EF4-FFF2-40B4-BE49-F238E27FC236}">
                <a16:creationId xmlns:a16="http://schemas.microsoft.com/office/drawing/2014/main" id="{B2FED79B-6F2E-29C5-99AE-92DFB40275D3}"/>
              </a:ext>
            </a:extLst>
          </p:cNvPr>
          <p:cNvPicPr>
            <a:picLocks noGrp="1" noChangeAspect="1"/>
          </p:cNvPicPr>
          <p:nvPr>
            <p:ph idx="1"/>
          </p:nvPr>
        </p:nvPicPr>
        <p:blipFill>
          <a:blip r:embed="rId3"/>
          <a:stretch>
            <a:fillRect/>
          </a:stretch>
        </p:blipFill>
        <p:spPr>
          <a:xfrm>
            <a:off x="1878903" y="1883044"/>
            <a:ext cx="8833991" cy="3500673"/>
          </a:xfrm>
          <a:prstGeom prst="rect">
            <a:avLst/>
          </a:prstGeom>
        </p:spPr>
      </p:pic>
    </p:spTree>
    <p:extLst>
      <p:ext uri="{BB962C8B-B14F-4D97-AF65-F5344CB8AC3E}">
        <p14:creationId xmlns:p14="http://schemas.microsoft.com/office/powerpoint/2010/main" val="50425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924A-2179-CF0A-E37D-890D7137CE3E}"/>
              </a:ext>
            </a:extLst>
          </p:cNvPr>
          <p:cNvSpPr>
            <a:spLocks noGrp="1"/>
          </p:cNvSpPr>
          <p:nvPr>
            <p:ph type="title"/>
          </p:nvPr>
        </p:nvSpPr>
        <p:spPr>
          <a:xfrm>
            <a:off x="431999" y="363255"/>
            <a:ext cx="11324572" cy="638827"/>
          </a:xfrm>
        </p:spPr>
        <p:txBody>
          <a:bodyPr>
            <a:normAutofit fontScale="90000"/>
          </a:bodyPr>
          <a:lstStyle/>
          <a:p>
            <a:r>
              <a:rPr lang="en-GB" dirty="0"/>
              <a:t>GPAD Mapping Reminder</a:t>
            </a:r>
          </a:p>
        </p:txBody>
      </p:sp>
      <p:sp>
        <p:nvSpPr>
          <p:cNvPr id="3" name="Content Placeholder 2">
            <a:extLst>
              <a:ext uri="{FF2B5EF4-FFF2-40B4-BE49-F238E27FC236}">
                <a16:creationId xmlns:a16="http://schemas.microsoft.com/office/drawing/2014/main" id="{CEA32ED8-70C7-12C8-9B67-20A70E666DE3}"/>
              </a:ext>
            </a:extLst>
          </p:cNvPr>
          <p:cNvSpPr>
            <a:spLocks noGrp="1"/>
          </p:cNvSpPr>
          <p:nvPr>
            <p:ph idx="1"/>
          </p:nvPr>
        </p:nvSpPr>
        <p:spPr>
          <a:xfrm>
            <a:off x="431998" y="1127342"/>
            <a:ext cx="11324571" cy="5024383"/>
          </a:xfrm>
        </p:spPr>
        <p:txBody>
          <a:bodyPr>
            <a:normAutofit/>
          </a:bodyPr>
          <a:lstStyle/>
          <a:p>
            <a:pPr marL="0" indent="0">
              <a:buNone/>
            </a:pPr>
            <a:r>
              <a:rPr lang="en-GB" sz="2400" dirty="0"/>
              <a:t>There are four available ‘service settings’: </a:t>
            </a:r>
          </a:p>
          <a:p>
            <a:pPr marL="0" indent="0">
              <a:buNone/>
            </a:pPr>
            <a:r>
              <a:rPr lang="en-GB" sz="2400" b="1" dirty="0">
                <a:solidFill>
                  <a:srgbClr val="FF0000"/>
                </a:solidFill>
              </a:rPr>
              <a:t>General Practice </a:t>
            </a:r>
            <a:r>
              <a:rPr lang="en-GB" sz="2400" dirty="0">
                <a:solidFill>
                  <a:srgbClr val="FF0000"/>
                </a:solidFill>
              </a:rPr>
              <a:t>– this should be applied to all appointments delivered by practice staff activity under the GMS/PMS/APMS.</a:t>
            </a:r>
          </a:p>
          <a:p>
            <a:pPr marL="0" indent="0">
              <a:buNone/>
            </a:pPr>
            <a:r>
              <a:rPr lang="en-GB" sz="2400" b="1" dirty="0"/>
              <a:t>Primary Care Network </a:t>
            </a:r>
            <a:r>
              <a:rPr lang="en-GB" sz="2400" dirty="0"/>
              <a:t>– appointments delivered by staff employed or engaged under the Additional Roles Reimbursement Scheme (ARRS)undertaking service requirements of the Network Contract Directed Enhanced Service (DES) - e.g. Structured Medication Reviews, weekly care home rounds - with the exception of Extended Access services, for which the Extended Access</a:t>
            </a:r>
          </a:p>
          <a:p>
            <a:pPr marL="0" indent="0">
              <a:buNone/>
            </a:pPr>
            <a:r>
              <a:rPr lang="en-GB" sz="2400" b="1" dirty="0"/>
              <a:t>Extended Access Provision </a:t>
            </a:r>
            <a:r>
              <a:rPr lang="en-GB" sz="2400" dirty="0"/>
              <a:t>– this should be applied to all appointments commissioned as part of extended access</a:t>
            </a:r>
          </a:p>
          <a:p>
            <a:pPr marL="0" indent="0">
              <a:buNone/>
            </a:pPr>
            <a:r>
              <a:rPr lang="en-GB" sz="2400" b="1" dirty="0"/>
              <a:t>Other </a:t>
            </a:r>
            <a:r>
              <a:rPr lang="en-GB" sz="2400" dirty="0"/>
              <a:t>– this can be applied to record appointments delivered in the practice by another provider (if the system appointment book is used to record this activity) such as ICB led ARI Hub</a:t>
            </a:r>
          </a:p>
          <a:p>
            <a:pPr marL="0" indent="0">
              <a:buNone/>
            </a:pPr>
            <a:endParaRPr lang="en-GB" sz="2400" dirty="0"/>
          </a:p>
        </p:txBody>
      </p:sp>
    </p:spTree>
    <p:extLst>
      <p:ext uri="{BB962C8B-B14F-4D97-AF65-F5344CB8AC3E}">
        <p14:creationId xmlns:p14="http://schemas.microsoft.com/office/powerpoint/2010/main" val="264035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FD4D-8A55-A081-DA8E-30F16B6156C9}"/>
              </a:ext>
            </a:extLst>
          </p:cNvPr>
          <p:cNvSpPr>
            <a:spLocks noGrp="1"/>
          </p:cNvSpPr>
          <p:nvPr>
            <p:ph type="title"/>
          </p:nvPr>
        </p:nvSpPr>
        <p:spPr/>
        <p:txBody>
          <a:bodyPr>
            <a:normAutofit fontScale="90000"/>
          </a:bodyPr>
          <a:lstStyle/>
          <a:p>
            <a:r>
              <a:rPr lang="en-GB" sz="3600" dirty="0">
                <a:solidFill>
                  <a:schemeClr val="tx2">
                    <a:lumMod val="75000"/>
                    <a:lumOff val="25000"/>
                  </a:schemeClr>
                </a:solidFill>
              </a:rPr>
              <a:t>GP appointment categories are subdivided in three ‘context types’: </a:t>
            </a:r>
            <a:br>
              <a:rPr lang="en-GB" dirty="0"/>
            </a:br>
            <a:endParaRPr lang="en-GB" dirty="0"/>
          </a:p>
        </p:txBody>
      </p:sp>
      <p:sp>
        <p:nvSpPr>
          <p:cNvPr id="3" name="Content Placeholder 2">
            <a:extLst>
              <a:ext uri="{FF2B5EF4-FFF2-40B4-BE49-F238E27FC236}">
                <a16:creationId xmlns:a16="http://schemas.microsoft.com/office/drawing/2014/main" id="{B6A0D745-F078-9893-28B7-BD022562B56E}"/>
              </a:ext>
            </a:extLst>
          </p:cNvPr>
          <p:cNvSpPr>
            <a:spLocks noGrp="1"/>
          </p:cNvSpPr>
          <p:nvPr>
            <p:ph idx="1"/>
          </p:nvPr>
        </p:nvSpPr>
        <p:spPr>
          <a:xfrm>
            <a:off x="431998" y="1315233"/>
            <a:ext cx="11324571" cy="4836492"/>
          </a:xfrm>
        </p:spPr>
        <p:txBody>
          <a:bodyPr>
            <a:normAutofit/>
          </a:bodyPr>
          <a:lstStyle/>
          <a:p>
            <a:pPr marL="0" indent="0">
              <a:buNone/>
            </a:pPr>
            <a:endParaRPr lang="en-GB" dirty="0"/>
          </a:p>
          <a:p>
            <a:r>
              <a:rPr lang="en-GB" sz="2000" b="1" dirty="0">
                <a:solidFill>
                  <a:srgbClr val="0070C0"/>
                </a:solidFill>
              </a:rPr>
              <a:t>Care related encounter: </a:t>
            </a:r>
            <a:r>
              <a:rPr lang="en-GB" sz="2000" dirty="0">
                <a:solidFill>
                  <a:srgbClr val="0070C0"/>
                </a:solidFill>
              </a:rPr>
              <a:t>These categories involve the patient and can be any modality e.g. face-to-face appointments, telephone consultations, video and online consultations, home visits etc. </a:t>
            </a:r>
          </a:p>
          <a:p>
            <a:r>
              <a:rPr lang="en-GB" sz="2000" b="1" dirty="0"/>
              <a:t>Care related activities: </a:t>
            </a:r>
            <a:r>
              <a:rPr lang="en-GB" sz="2000" dirty="0"/>
              <a:t>These categories do not involve the patient but are about the patient; clinical tasks and activities undertaken on behalf of the patient. </a:t>
            </a:r>
          </a:p>
          <a:p>
            <a:r>
              <a:rPr lang="en-GB" sz="2000" b="1" dirty="0"/>
              <a:t>Administration and practice staff activities: </a:t>
            </a:r>
            <a:r>
              <a:rPr lang="en-GB" sz="2000" dirty="0"/>
              <a:t>These categories are for all activities and tasks required for managing a general practice and its staff. </a:t>
            </a:r>
            <a:endParaRPr lang="en-GB" dirty="0"/>
          </a:p>
          <a:p>
            <a:pPr marL="0" indent="0">
              <a:buNone/>
            </a:pPr>
            <a:r>
              <a:rPr lang="en-GB" sz="2200" b="1" dirty="0"/>
              <a:t>Note</a:t>
            </a:r>
          </a:p>
          <a:p>
            <a:r>
              <a:rPr lang="en-GB" sz="2000" dirty="0"/>
              <a:t>The categories in these context types have been included not because Practices are expected to record these activities in appointment books, but because some practices </a:t>
            </a:r>
            <a:r>
              <a:rPr lang="en-GB" sz="2000" b="1" dirty="0"/>
              <a:t>do </a:t>
            </a:r>
            <a:r>
              <a:rPr lang="en-GB" sz="2000" dirty="0"/>
              <a:t>record these activities in appointment books, therefore the categories have been made available  to distinguish these activities from care-related encounters.</a:t>
            </a:r>
          </a:p>
          <a:p>
            <a:endParaRPr lang="en-GB" dirty="0"/>
          </a:p>
          <a:p>
            <a:endParaRPr lang="en-GB" dirty="0"/>
          </a:p>
          <a:p>
            <a:endParaRPr lang="en-GB" sz="2000" dirty="0"/>
          </a:p>
          <a:p>
            <a:endParaRPr lang="en-GB" dirty="0"/>
          </a:p>
        </p:txBody>
      </p:sp>
    </p:spTree>
    <p:extLst>
      <p:ext uri="{BB962C8B-B14F-4D97-AF65-F5344CB8AC3E}">
        <p14:creationId xmlns:p14="http://schemas.microsoft.com/office/powerpoint/2010/main" val="286800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6B10E-7D37-5EAE-2F11-A98E57136C1F}"/>
              </a:ext>
            </a:extLst>
          </p:cNvPr>
          <p:cNvSpPr>
            <a:spLocks noGrp="1"/>
          </p:cNvSpPr>
          <p:nvPr>
            <p:ph type="title"/>
          </p:nvPr>
        </p:nvSpPr>
        <p:spPr>
          <a:xfrm>
            <a:off x="431999" y="325678"/>
            <a:ext cx="11324572" cy="380598"/>
          </a:xfrm>
        </p:spPr>
        <p:txBody>
          <a:bodyPr>
            <a:normAutofit fontScale="90000"/>
          </a:bodyPr>
          <a:lstStyle/>
          <a:p>
            <a:r>
              <a:rPr lang="en-GB" dirty="0"/>
              <a:t>Care Related Encounter categories</a:t>
            </a:r>
          </a:p>
        </p:txBody>
      </p:sp>
      <p:pic>
        <p:nvPicPr>
          <p:cNvPr id="5" name="Content Placeholder 4">
            <a:extLst>
              <a:ext uri="{FF2B5EF4-FFF2-40B4-BE49-F238E27FC236}">
                <a16:creationId xmlns:a16="http://schemas.microsoft.com/office/drawing/2014/main" id="{4471FB20-4D8C-3F46-F0F2-9EA25F56C98D}"/>
              </a:ext>
            </a:extLst>
          </p:cNvPr>
          <p:cNvPicPr>
            <a:picLocks noGrp="1" noChangeAspect="1"/>
          </p:cNvPicPr>
          <p:nvPr>
            <p:ph idx="1"/>
          </p:nvPr>
        </p:nvPicPr>
        <p:blipFill>
          <a:blip r:embed="rId2"/>
          <a:stretch>
            <a:fillRect/>
          </a:stretch>
        </p:blipFill>
        <p:spPr>
          <a:xfrm>
            <a:off x="1402915" y="901700"/>
            <a:ext cx="9444625" cy="5423944"/>
          </a:xfrm>
          <a:prstGeom prst="rect">
            <a:avLst/>
          </a:prstGeom>
        </p:spPr>
      </p:pic>
    </p:spTree>
    <p:extLst>
      <p:ext uri="{BB962C8B-B14F-4D97-AF65-F5344CB8AC3E}">
        <p14:creationId xmlns:p14="http://schemas.microsoft.com/office/powerpoint/2010/main" val="207197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76BC-6DFA-F524-5929-093F4D28D2CC}"/>
              </a:ext>
            </a:extLst>
          </p:cNvPr>
          <p:cNvSpPr>
            <a:spLocks noGrp="1"/>
          </p:cNvSpPr>
          <p:nvPr>
            <p:ph type="title"/>
          </p:nvPr>
        </p:nvSpPr>
        <p:spPr>
          <a:xfrm>
            <a:off x="431999" y="413359"/>
            <a:ext cx="11324572" cy="463463"/>
          </a:xfrm>
        </p:spPr>
        <p:txBody>
          <a:bodyPr>
            <a:normAutofit fontScale="90000"/>
          </a:bodyPr>
          <a:lstStyle/>
          <a:p>
            <a:endParaRPr lang="en-GB" dirty="0"/>
          </a:p>
        </p:txBody>
      </p:sp>
      <p:pic>
        <p:nvPicPr>
          <p:cNvPr id="5" name="Content Placeholder 4">
            <a:extLst>
              <a:ext uri="{FF2B5EF4-FFF2-40B4-BE49-F238E27FC236}">
                <a16:creationId xmlns:a16="http://schemas.microsoft.com/office/drawing/2014/main" id="{9E96143A-4AFC-E123-76A9-CC30356A431B}"/>
              </a:ext>
            </a:extLst>
          </p:cNvPr>
          <p:cNvPicPr>
            <a:picLocks noGrp="1" noChangeAspect="1"/>
          </p:cNvPicPr>
          <p:nvPr>
            <p:ph idx="1"/>
          </p:nvPr>
        </p:nvPicPr>
        <p:blipFill>
          <a:blip r:embed="rId2"/>
          <a:stretch>
            <a:fillRect/>
          </a:stretch>
        </p:blipFill>
        <p:spPr>
          <a:xfrm>
            <a:off x="263047" y="162838"/>
            <a:ext cx="11786991" cy="5988725"/>
          </a:xfrm>
          <a:prstGeom prst="rect">
            <a:avLst/>
          </a:prstGeom>
        </p:spPr>
      </p:pic>
    </p:spTree>
    <p:extLst>
      <p:ext uri="{BB962C8B-B14F-4D97-AF65-F5344CB8AC3E}">
        <p14:creationId xmlns:p14="http://schemas.microsoft.com/office/powerpoint/2010/main" val="70489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08C2-6098-CBA9-CA58-D9E19B7409C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E7CE9FB-2F3D-06E5-DBEE-4B7DACA5017E}"/>
              </a:ext>
            </a:extLst>
          </p:cNvPr>
          <p:cNvPicPr>
            <a:picLocks noGrp="1" noChangeAspect="1"/>
          </p:cNvPicPr>
          <p:nvPr>
            <p:ph idx="1"/>
          </p:nvPr>
        </p:nvPicPr>
        <p:blipFill>
          <a:blip r:embed="rId2"/>
          <a:stretch>
            <a:fillRect/>
          </a:stretch>
        </p:blipFill>
        <p:spPr>
          <a:xfrm>
            <a:off x="880626" y="438412"/>
            <a:ext cx="10705949" cy="5611660"/>
          </a:xfrm>
          <a:prstGeom prst="rect">
            <a:avLst/>
          </a:prstGeom>
        </p:spPr>
      </p:pic>
    </p:spTree>
    <p:extLst>
      <p:ext uri="{BB962C8B-B14F-4D97-AF65-F5344CB8AC3E}">
        <p14:creationId xmlns:p14="http://schemas.microsoft.com/office/powerpoint/2010/main" val="220156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92CE-9993-0050-BF9C-FCF7D9DF11F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E667D2A8-04C0-D952-5FFE-C36D8F0EAFB5}"/>
              </a:ext>
            </a:extLst>
          </p:cNvPr>
          <p:cNvPicPr>
            <a:picLocks noGrp="1" noChangeAspect="1"/>
          </p:cNvPicPr>
          <p:nvPr>
            <p:ph idx="1"/>
          </p:nvPr>
        </p:nvPicPr>
        <p:blipFill>
          <a:blip r:embed="rId2"/>
          <a:stretch>
            <a:fillRect/>
          </a:stretch>
        </p:blipFill>
        <p:spPr>
          <a:xfrm>
            <a:off x="431999" y="263047"/>
            <a:ext cx="11567935" cy="5991214"/>
          </a:xfrm>
          <a:prstGeom prst="rect">
            <a:avLst/>
          </a:prstGeom>
        </p:spPr>
      </p:pic>
    </p:spTree>
    <p:extLst>
      <p:ext uri="{BB962C8B-B14F-4D97-AF65-F5344CB8AC3E}">
        <p14:creationId xmlns:p14="http://schemas.microsoft.com/office/powerpoint/2010/main" val="216879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A0DB-A0C6-E68B-8C21-E66BA7CD73B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9909DD8D-9FA2-E168-93C6-2AC18BE77656}"/>
              </a:ext>
            </a:extLst>
          </p:cNvPr>
          <p:cNvPicPr>
            <a:picLocks noGrp="1" noChangeAspect="1"/>
          </p:cNvPicPr>
          <p:nvPr>
            <p:ph idx="1"/>
          </p:nvPr>
        </p:nvPicPr>
        <p:blipFill>
          <a:blip r:embed="rId2"/>
          <a:stretch>
            <a:fillRect/>
          </a:stretch>
        </p:blipFill>
        <p:spPr>
          <a:xfrm>
            <a:off x="175364" y="438412"/>
            <a:ext cx="11761940" cy="5713152"/>
          </a:xfrm>
          <a:prstGeom prst="rect">
            <a:avLst/>
          </a:prstGeom>
        </p:spPr>
      </p:pic>
    </p:spTree>
    <p:extLst>
      <p:ext uri="{BB962C8B-B14F-4D97-AF65-F5344CB8AC3E}">
        <p14:creationId xmlns:p14="http://schemas.microsoft.com/office/powerpoint/2010/main" val="406672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9838-1C90-EB9B-547B-E17C61FFC085}"/>
              </a:ext>
            </a:extLst>
          </p:cNvPr>
          <p:cNvSpPr>
            <a:spLocks noGrp="1"/>
          </p:cNvSpPr>
          <p:nvPr>
            <p:ph type="title"/>
          </p:nvPr>
        </p:nvSpPr>
        <p:spPr>
          <a:xfrm>
            <a:off x="431999" y="283780"/>
            <a:ext cx="11324572" cy="1069031"/>
          </a:xfrm>
        </p:spPr>
        <p:txBody>
          <a:bodyPr>
            <a:normAutofit fontScale="90000"/>
          </a:bodyPr>
          <a:lstStyle/>
          <a:p>
            <a:r>
              <a:rPr lang="en-GB" b="1" dirty="0">
                <a:solidFill>
                  <a:srgbClr val="0070C0"/>
                </a:solidFill>
              </a:rPr>
              <a:t>National GP dashboard</a:t>
            </a:r>
            <a:br>
              <a:rPr lang="en-GB" b="1" dirty="0"/>
            </a:br>
            <a:endParaRPr lang="en-GB" dirty="0"/>
          </a:p>
        </p:txBody>
      </p:sp>
      <p:sp>
        <p:nvSpPr>
          <p:cNvPr id="3" name="Content Placeholder 2">
            <a:extLst>
              <a:ext uri="{FF2B5EF4-FFF2-40B4-BE49-F238E27FC236}">
                <a16:creationId xmlns:a16="http://schemas.microsoft.com/office/drawing/2014/main" id="{29523FD0-3062-0855-8D0E-C1B808AE1BEC}"/>
              </a:ext>
            </a:extLst>
          </p:cNvPr>
          <p:cNvSpPr>
            <a:spLocks noGrp="1"/>
          </p:cNvSpPr>
          <p:nvPr>
            <p:ph idx="1"/>
          </p:nvPr>
        </p:nvSpPr>
        <p:spPr>
          <a:xfrm>
            <a:off x="431999" y="801666"/>
            <a:ext cx="11324571" cy="5848813"/>
          </a:xfrm>
        </p:spPr>
        <p:txBody>
          <a:bodyPr/>
          <a:lstStyle/>
          <a:p>
            <a:r>
              <a:rPr lang="en-GB" sz="1800" dirty="0"/>
              <a:t>A new dashboard developed by NHSE that ICBs are required to use to support practice improvement</a:t>
            </a:r>
          </a:p>
          <a:p>
            <a:r>
              <a:rPr lang="en-GB" sz="1800" dirty="0"/>
              <a:t>The dashboard flags practices that have both negative and positive variation</a:t>
            </a:r>
          </a:p>
          <a:p>
            <a:r>
              <a:rPr lang="en-GB" sz="1800" dirty="0"/>
              <a:t>The dashboard has a range of metrics set out in five domains</a:t>
            </a:r>
          </a:p>
          <a:p>
            <a:pPr lvl="1"/>
            <a:r>
              <a:rPr lang="en-GB" sz="1600" dirty="0"/>
              <a:t>GP Workforce</a:t>
            </a:r>
          </a:p>
          <a:p>
            <a:pPr lvl="1"/>
            <a:r>
              <a:rPr lang="en-GB" sz="1600" dirty="0"/>
              <a:t>Vaccination and screening</a:t>
            </a:r>
          </a:p>
          <a:p>
            <a:pPr lvl="1"/>
            <a:r>
              <a:rPr lang="en-GB" sz="1600" dirty="0"/>
              <a:t>Clinical outcomes and quality</a:t>
            </a:r>
          </a:p>
          <a:p>
            <a:pPr lvl="1"/>
            <a:r>
              <a:rPr lang="en-GB" sz="1600" dirty="0"/>
              <a:t>Medicines management</a:t>
            </a:r>
          </a:p>
          <a:p>
            <a:pPr lvl="1"/>
            <a:r>
              <a:rPr lang="en-GB" sz="1600" dirty="0"/>
              <a:t>Access and patient experience</a:t>
            </a:r>
          </a:p>
          <a:p>
            <a:r>
              <a:rPr lang="en-GB" sz="1800" dirty="0"/>
              <a:t>Requirement from NHSE that ICBs work with practices that flag with high levels of negative variation to understand the reasons for this, and to work to support improvement</a:t>
            </a:r>
          </a:p>
          <a:p>
            <a:r>
              <a:rPr lang="en-GB" sz="1800" dirty="0"/>
              <a:t>Practices will be able to access this dashboard in the near future via an nhs.net account. </a:t>
            </a:r>
          </a:p>
          <a:p>
            <a:r>
              <a:rPr lang="en-GB" sz="1800" dirty="0"/>
              <a:t>The BI team are building this data into the local improvement (CQC) dashboard so practices can use same link (awaiting go ahead from NHSE)</a:t>
            </a:r>
          </a:p>
          <a:p>
            <a:r>
              <a:rPr lang="en-GB" sz="1800" dirty="0"/>
              <a:t>Overall flagging criteria is  still being decided by NHSE although thresholds/scores per indicators are available </a:t>
            </a:r>
          </a:p>
          <a:p>
            <a:r>
              <a:rPr lang="en-GB" sz="1800" dirty="0"/>
              <a:t>Since dashboard has been published multiple changes continue to take place</a:t>
            </a:r>
          </a:p>
          <a:p>
            <a:r>
              <a:rPr lang="en-GB" sz="1800" dirty="0"/>
              <a:t>Commissioners may be in contact with some of you to discuss/support</a:t>
            </a:r>
          </a:p>
          <a:p>
            <a:endParaRPr lang="en-GB" sz="2000" dirty="0"/>
          </a:p>
          <a:p>
            <a:endParaRPr lang="en-GB" sz="1050" dirty="0"/>
          </a:p>
          <a:p>
            <a:endParaRPr lang="en-GB" dirty="0"/>
          </a:p>
        </p:txBody>
      </p:sp>
      <p:sp>
        <p:nvSpPr>
          <p:cNvPr id="4" name="Slide Number Placeholder 3">
            <a:extLst>
              <a:ext uri="{FF2B5EF4-FFF2-40B4-BE49-F238E27FC236}">
                <a16:creationId xmlns:a16="http://schemas.microsoft.com/office/drawing/2014/main" id="{09D397FB-462C-E560-4DD5-C91D034A1707}"/>
              </a:ext>
            </a:extLst>
          </p:cNvPr>
          <p:cNvSpPr>
            <a:spLocks noGrp="1"/>
          </p:cNvSpPr>
          <p:nvPr>
            <p:ph type="sldNum" sz="quarter" idx="12"/>
          </p:nvPr>
        </p:nvSpPr>
        <p:spPr/>
        <p:txBody>
          <a:bodyPr/>
          <a:lstStyle/>
          <a:p>
            <a:fld id="{E37164D7-9B6A-1C43-ACF7-FB85B36CD2BA}" type="slidenum">
              <a:rPr lang="en-US" smtClean="0"/>
              <a:pPr/>
              <a:t>2</a:t>
            </a:fld>
            <a:endParaRPr lang="en-US"/>
          </a:p>
        </p:txBody>
      </p:sp>
      <p:sp>
        <p:nvSpPr>
          <p:cNvPr id="5" name="Footer Placeholder 4">
            <a:extLst>
              <a:ext uri="{FF2B5EF4-FFF2-40B4-BE49-F238E27FC236}">
                <a16:creationId xmlns:a16="http://schemas.microsoft.com/office/drawing/2014/main" id="{6FA0FEF4-DD86-DE8C-7954-9937EA64564E}"/>
              </a:ext>
            </a:extLst>
          </p:cNvPr>
          <p:cNvSpPr>
            <a:spLocks noGrp="1"/>
          </p:cNvSpPr>
          <p:nvPr>
            <p:ph type="ftr" sz="quarter" idx="3"/>
          </p:nvPr>
        </p:nvSpPr>
        <p:spPr/>
        <p:txBody>
          <a:bodyPr/>
          <a:lstStyle/>
          <a:p>
            <a:r>
              <a:rPr lang="en-US"/>
              <a:t>Black Country Integrated Care Board </a:t>
            </a:r>
          </a:p>
        </p:txBody>
      </p:sp>
    </p:spTree>
    <p:extLst>
      <p:ext uri="{BB962C8B-B14F-4D97-AF65-F5344CB8AC3E}">
        <p14:creationId xmlns:p14="http://schemas.microsoft.com/office/powerpoint/2010/main" val="178339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4237-87EE-66ED-6F92-624A166FD6A6}"/>
              </a:ext>
            </a:extLst>
          </p:cNvPr>
          <p:cNvSpPr>
            <a:spLocks noGrp="1"/>
          </p:cNvSpPr>
          <p:nvPr>
            <p:ph type="title"/>
          </p:nvPr>
        </p:nvSpPr>
        <p:spPr/>
        <p:txBody>
          <a:bodyPr/>
          <a:lstStyle/>
          <a:p>
            <a:endParaRPr lang="en-GB"/>
          </a:p>
        </p:txBody>
      </p:sp>
      <p:pic>
        <p:nvPicPr>
          <p:cNvPr id="5" name="Content Placeholder 4" descr="A screenshot of a medical report&#10;&#10;AI-generated content may be incorrect.">
            <a:extLst>
              <a:ext uri="{FF2B5EF4-FFF2-40B4-BE49-F238E27FC236}">
                <a16:creationId xmlns:a16="http://schemas.microsoft.com/office/drawing/2014/main" id="{585DFE36-D92D-57A0-BDA2-B718CB775189}"/>
              </a:ext>
            </a:extLst>
          </p:cNvPr>
          <p:cNvPicPr>
            <a:picLocks noGrp="1" noChangeAspect="1"/>
          </p:cNvPicPr>
          <p:nvPr>
            <p:ph idx="1"/>
          </p:nvPr>
        </p:nvPicPr>
        <p:blipFill>
          <a:blip r:embed="rId2"/>
          <a:stretch>
            <a:fillRect/>
          </a:stretch>
        </p:blipFill>
        <p:spPr>
          <a:xfrm>
            <a:off x="187890" y="413358"/>
            <a:ext cx="11724361" cy="5962389"/>
          </a:xfrm>
          <a:prstGeom prst="rect">
            <a:avLst/>
          </a:prstGeom>
        </p:spPr>
      </p:pic>
    </p:spTree>
    <p:extLst>
      <p:ext uri="{BB962C8B-B14F-4D97-AF65-F5344CB8AC3E}">
        <p14:creationId xmlns:p14="http://schemas.microsoft.com/office/powerpoint/2010/main" val="149826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96C8-2239-1CEA-7512-E7E64B01E8D2}"/>
              </a:ext>
            </a:extLst>
          </p:cNvPr>
          <p:cNvSpPr>
            <a:spLocks noGrp="1"/>
          </p:cNvSpPr>
          <p:nvPr>
            <p:ph type="title"/>
          </p:nvPr>
        </p:nvSpPr>
        <p:spPr/>
        <p:txBody>
          <a:bodyPr/>
          <a:lstStyle/>
          <a:p>
            <a:endParaRPr lang="en-GB"/>
          </a:p>
        </p:txBody>
      </p:sp>
      <p:pic>
        <p:nvPicPr>
          <p:cNvPr id="5" name="Content Placeholder 4" descr="A screenshot of a medical report&#10;&#10;AI-generated content may be incorrect.">
            <a:extLst>
              <a:ext uri="{FF2B5EF4-FFF2-40B4-BE49-F238E27FC236}">
                <a16:creationId xmlns:a16="http://schemas.microsoft.com/office/drawing/2014/main" id="{7C5C579A-4990-28D2-1608-C2FDEA3B91D8}"/>
              </a:ext>
            </a:extLst>
          </p:cNvPr>
          <p:cNvPicPr>
            <a:picLocks noGrp="1" noChangeAspect="1"/>
          </p:cNvPicPr>
          <p:nvPr>
            <p:ph idx="1"/>
          </p:nvPr>
        </p:nvPicPr>
        <p:blipFill>
          <a:blip r:embed="rId2"/>
          <a:stretch>
            <a:fillRect/>
          </a:stretch>
        </p:blipFill>
        <p:spPr>
          <a:xfrm>
            <a:off x="287055" y="125260"/>
            <a:ext cx="11324572" cy="6300592"/>
          </a:xfrm>
          <a:prstGeom prst="rect">
            <a:avLst/>
          </a:prstGeom>
        </p:spPr>
      </p:pic>
    </p:spTree>
    <p:extLst>
      <p:ext uri="{BB962C8B-B14F-4D97-AF65-F5344CB8AC3E}">
        <p14:creationId xmlns:p14="http://schemas.microsoft.com/office/powerpoint/2010/main" val="40600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CB41-9585-BC11-6469-A5A0A79BF3DC}"/>
              </a:ext>
            </a:extLst>
          </p:cNvPr>
          <p:cNvSpPr>
            <a:spLocks noGrp="1"/>
          </p:cNvSpPr>
          <p:nvPr>
            <p:ph type="title"/>
          </p:nvPr>
        </p:nvSpPr>
        <p:spPr/>
        <p:txBody>
          <a:bodyPr/>
          <a:lstStyle/>
          <a:p>
            <a:endParaRPr lang="en-GB"/>
          </a:p>
        </p:txBody>
      </p:sp>
      <p:pic>
        <p:nvPicPr>
          <p:cNvPr id="5" name="Content Placeholder 4" descr="A screenshot of a computer&#10;&#10;AI-generated content may be incorrect.">
            <a:extLst>
              <a:ext uri="{FF2B5EF4-FFF2-40B4-BE49-F238E27FC236}">
                <a16:creationId xmlns:a16="http://schemas.microsoft.com/office/drawing/2014/main" id="{16FD98A4-8BB3-6520-DFBF-0848A720AE03}"/>
              </a:ext>
            </a:extLst>
          </p:cNvPr>
          <p:cNvPicPr>
            <a:picLocks noGrp="1" noChangeAspect="1"/>
          </p:cNvPicPr>
          <p:nvPr>
            <p:ph idx="1"/>
          </p:nvPr>
        </p:nvPicPr>
        <p:blipFill>
          <a:blip r:embed="rId2"/>
          <a:stretch>
            <a:fillRect/>
          </a:stretch>
        </p:blipFill>
        <p:spPr>
          <a:xfrm>
            <a:off x="431999" y="225468"/>
            <a:ext cx="11530357" cy="5894631"/>
          </a:xfrm>
          <a:prstGeom prst="rect">
            <a:avLst/>
          </a:prstGeom>
        </p:spPr>
      </p:pic>
    </p:spTree>
    <p:extLst>
      <p:ext uri="{BB962C8B-B14F-4D97-AF65-F5344CB8AC3E}">
        <p14:creationId xmlns:p14="http://schemas.microsoft.com/office/powerpoint/2010/main" val="217771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68A01-C727-EF30-F37D-2355FB4D75BB}"/>
              </a:ext>
            </a:extLst>
          </p:cNvPr>
          <p:cNvSpPr>
            <a:spLocks noGrp="1"/>
          </p:cNvSpPr>
          <p:nvPr>
            <p:ph type="title"/>
          </p:nvPr>
        </p:nvSpPr>
        <p:spPr/>
        <p:txBody>
          <a:bodyPr/>
          <a:lstStyle/>
          <a:p>
            <a:endParaRPr lang="en-GB"/>
          </a:p>
        </p:txBody>
      </p:sp>
      <p:pic>
        <p:nvPicPr>
          <p:cNvPr id="5" name="Content Placeholder 4" descr="A screenshot of a medical check list&#10;&#10;AI-generated content may be incorrect.">
            <a:extLst>
              <a:ext uri="{FF2B5EF4-FFF2-40B4-BE49-F238E27FC236}">
                <a16:creationId xmlns:a16="http://schemas.microsoft.com/office/drawing/2014/main" id="{DBB103A2-7F27-40A2-4707-5ED2DEFB0B9F}"/>
              </a:ext>
            </a:extLst>
          </p:cNvPr>
          <p:cNvPicPr>
            <a:picLocks noGrp="1" noChangeAspect="1"/>
          </p:cNvPicPr>
          <p:nvPr>
            <p:ph idx="1"/>
          </p:nvPr>
        </p:nvPicPr>
        <p:blipFill>
          <a:blip r:embed="rId2"/>
          <a:stretch>
            <a:fillRect/>
          </a:stretch>
        </p:blipFill>
        <p:spPr>
          <a:xfrm>
            <a:off x="225468" y="475989"/>
            <a:ext cx="11736888" cy="4748635"/>
          </a:xfrm>
          <a:prstGeom prst="rect">
            <a:avLst/>
          </a:prstGeom>
        </p:spPr>
      </p:pic>
    </p:spTree>
    <p:extLst>
      <p:ext uri="{BB962C8B-B14F-4D97-AF65-F5344CB8AC3E}">
        <p14:creationId xmlns:p14="http://schemas.microsoft.com/office/powerpoint/2010/main" val="175213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AF29-7433-C9B2-B238-A754551E7606}"/>
              </a:ext>
            </a:extLst>
          </p:cNvPr>
          <p:cNvSpPr>
            <a:spLocks noGrp="1"/>
          </p:cNvSpPr>
          <p:nvPr>
            <p:ph type="title"/>
          </p:nvPr>
        </p:nvSpPr>
        <p:spPr>
          <a:xfrm>
            <a:off x="532207" y="706275"/>
            <a:ext cx="11324572" cy="708461"/>
          </a:xfrm>
        </p:spPr>
        <p:txBody>
          <a:bodyPr>
            <a:normAutofit fontScale="90000"/>
          </a:bodyPr>
          <a:lstStyle/>
          <a:p>
            <a:r>
              <a:rPr lang="en-GB" sz="3200" b="1" dirty="0">
                <a:solidFill>
                  <a:srgbClr val="0070C0"/>
                </a:solidFill>
              </a:rPr>
              <a:t>Link to National GPAD Guidance and Dashboard links </a:t>
            </a:r>
            <a:br>
              <a:rPr lang="en-GB" sz="3200" b="1" dirty="0">
                <a:solidFill>
                  <a:srgbClr val="0070C0"/>
                </a:solidFill>
              </a:rPr>
            </a:br>
            <a:endParaRPr lang="en-GB" sz="3200" b="1" dirty="0">
              <a:solidFill>
                <a:srgbClr val="0070C0"/>
              </a:solidFill>
            </a:endParaRPr>
          </a:p>
        </p:txBody>
      </p:sp>
      <p:sp>
        <p:nvSpPr>
          <p:cNvPr id="3" name="Content Placeholder 2">
            <a:extLst>
              <a:ext uri="{FF2B5EF4-FFF2-40B4-BE49-F238E27FC236}">
                <a16:creationId xmlns:a16="http://schemas.microsoft.com/office/drawing/2014/main" id="{D8404112-6044-A522-D5A3-65E0291F5DF5}"/>
              </a:ext>
            </a:extLst>
          </p:cNvPr>
          <p:cNvSpPr>
            <a:spLocks noGrp="1"/>
          </p:cNvSpPr>
          <p:nvPr>
            <p:ph idx="1"/>
          </p:nvPr>
        </p:nvSpPr>
        <p:spPr>
          <a:xfrm>
            <a:off x="433714" y="2229633"/>
            <a:ext cx="11324571" cy="3922092"/>
          </a:xfrm>
        </p:spPr>
        <p:txBody>
          <a:bodyPr/>
          <a:lstStyle/>
          <a:p>
            <a:pPr marL="0" indent="0">
              <a:buNone/>
            </a:pPr>
            <a:r>
              <a:rPr lang="en-GB" dirty="0">
                <a:hlinkClick r:id="rId2"/>
              </a:rPr>
              <a:t>Data Quality Categorisation for COVID-19 Vaccine Clinic</a:t>
            </a:r>
            <a:r>
              <a:rPr lang="en-GB" dirty="0"/>
              <a:t> (</a:t>
            </a:r>
            <a:r>
              <a:rPr lang="en-GB" sz="1600" dirty="0"/>
              <a:t>Ignore title it is GPAD Link)</a:t>
            </a:r>
          </a:p>
          <a:p>
            <a:pPr marL="0" indent="0">
              <a:buNone/>
            </a:pPr>
            <a:r>
              <a:rPr lang="en-GB" dirty="0">
                <a:hlinkClick r:id="rId3"/>
              </a:rPr>
              <a:t>GP Appointments Data Dashboard - NHS England Digital</a:t>
            </a:r>
            <a:endParaRPr lang="en-GB" dirty="0"/>
          </a:p>
          <a:p>
            <a:pPr marL="0" indent="0">
              <a:buNone/>
            </a:pPr>
            <a:r>
              <a:rPr lang="en-GB" dirty="0">
                <a:hlinkClick r:id="rId4"/>
              </a:rPr>
              <a:t>PCN appointments data dashboard user guide - NHS England Digital</a:t>
            </a:r>
            <a:endParaRPr lang="en-GB" dirty="0"/>
          </a:p>
        </p:txBody>
      </p:sp>
    </p:spTree>
    <p:extLst>
      <p:ext uri="{BB962C8B-B14F-4D97-AF65-F5344CB8AC3E}">
        <p14:creationId xmlns:p14="http://schemas.microsoft.com/office/powerpoint/2010/main" val="126726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2973-1BD0-3E99-6238-0C6BC5CB7378}"/>
              </a:ext>
            </a:extLst>
          </p:cNvPr>
          <p:cNvSpPr>
            <a:spLocks noGrp="1"/>
          </p:cNvSpPr>
          <p:nvPr>
            <p:ph type="title"/>
          </p:nvPr>
        </p:nvSpPr>
        <p:spPr>
          <a:xfrm>
            <a:off x="431999" y="375781"/>
            <a:ext cx="11324572" cy="551145"/>
          </a:xfrm>
        </p:spPr>
        <p:txBody>
          <a:bodyPr>
            <a:normAutofit fontScale="90000"/>
          </a:bodyPr>
          <a:lstStyle/>
          <a:p>
            <a:r>
              <a:rPr lang="en-GB" dirty="0">
                <a:solidFill>
                  <a:srgbClr val="0070C0"/>
                </a:solidFill>
              </a:rPr>
              <a:t>NWRS – Useful Links</a:t>
            </a:r>
          </a:p>
        </p:txBody>
      </p:sp>
      <p:sp>
        <p:nvSpPr>
          <p:cNvPr id="3" name="Content Placeholder 2">
            <a:extLst>
              <a:ext uri="{FF2B5EF4-FFF2-40B4-BE49-F238E27FC236}">
                <a16:creationId xmlns:a16="http://schemas.microsoft.com/office/drawing/2014/main" id="{00B66ACA-10D5-89DF-FC31-43D16C24E4A8}"/>
              </a:ext>
            </a:extLst>
          </p:cNvPr>
          <p:cNvSpPr>
            <a:spLocks noGrp="1"/>
          </p:cNvSpPr>
          <p:nvPr>
            <p:ph idx="1"/>
          </p:nvPr>
        </p:nvSpPr>
        <p:spPr>
          <a:xfrm>
            <a:off x="431998" y="1102290"/>
            <a:ext cx="11324571" cy="5049435"/>
          </a:xfrm>
        </p:spPr>
        <p:txBody>
          <a:bodyPr/>
          <a:lstStyle/>
          <a:p>
            <a:r>
              <a:rPr lang="en-GB" dirty="0">
                <a:hlinkClick r:id="rId2"/>
              </a:rPr>
              <a:t>The National Workforce Reporting Service (NWRS) support - NHS England Digital</a:t>
            </a:r>
            <a:endParaRPr lang="en-GB" dirty="0"/>
          </a:p>
          <a:p>
            <a:endParaRPr lang="en-GB" dirty="0"/>
          </a:p>
          <a:p>
            <a:pPr marL="0" indent="0">
              <a:buNone/>
            </a:pPr>
            <a:r>
              <a:rPr lang="en-GB" sz="2000" b="1" dirty="0"/>
              <a:t>     How to guides/videos:</a:t>
            </a:r>
          </a:p>
          <a:p>
            <a:r>
              <a:rPr lang="en-GB" sz="2000" dirty="0"/>
              <a:t>How to add a member of staff in a Primary Care Network (PCN)</a:t>
            </a:r>
          </a:p>
          <a:p>
            <a:r>
              <a:rPr lang="en-GB" sz="2000" dirty="0"/>
              <a:t>How to add a locum who works occasionally at your practice</a:t>
            </a:r>
          </a:p>
          <a:p>
            <a:r>
              <a:rPr lang="en-GB" sz="2000" dirty="0"/>
              <a:t>How to understand error messages</a:t>
            </a:r>
          </a:p>
          <a:p>
            <a:r>
              <a:rPr lang="en-GB" sz="2000" dirty="0"/>
              <a:t>How to delete a staff record</a:t>
            </a:r>
          </a:p>
          <a:p>
            <a:endParaRPr lang="en-GB" sz="2000" dirty="0"/>
          </a:p>
          <a:p>
            <a:r>
              <a:rPr lang="en-GB" dirty="0">
                <a:solidFill>
                  <a:srgbClr val="7030A0"/>
                </a:solidFill>
              </a:rPr>
              <a:t>Patients per GP flagged if &gt; 4000 patients per GP</a:t>
            </a:r>
          </a:p>
          <a:p>
            <a:endParaRPr lang="en-GB" sz="2000" dirty="0"/>
          </a:p>
          <a:p>
            <a:pPr marL="0" indent="0">
              <a:buNone/>
            </a:pPr>
            <a:endParaRPr lang="en-GB" dirty="0"/>
          </a:p>
        </p:txBody>
      </p:sp>
      <p:pic>
        <p:nvPicPr>
          <p:cNvPr id="5" name="Picture 4" descr="A screenshot of a phone&#10;&#10;AI-generated content may be incorrect.">
            <a:extLst>
              <a:ext uri="{FF2B5EF4-FFF2-40B4-BE49-F238E27FC236}">
                <a16:creationId xmlns:a16="http://schemas.microsoft.com/office/drawing/2014/main" id="{99F4A059-F5D1-CEFC-0AB5-A3EC451823F9}"/>
              </a:ext>
            </a:extLst>
          </p:cNvPr>
          <p:cNvPicPr>
            <a:picLocks noChangeAspect="1"/>
          </p:cNvPicPr>
          <p:nvPr/>
        </p:nvPicPr>
        <p:blipFill>
          <a:blip r:embed="rId3"/>
          <a:stretch>
            <a:fillRect/>
          </a:stretch>
        </p:blipFill>
        <p:spPr>
          <a:xfrm>
            <a:off x="8725882" y="1630609"/>
            <a:ext cx="2743583" cy="4696480"/>
          </a:xfrm>
          <a:prstGeom prst="rect">
            <a:avLst/>
          </a:prstGeom>
        </p:spPr>
      </p:pic>
    </p:spTree>
    <p:extLst>
      <p:ext uri="{BB962C8B-B14F-4D97-AF65-F5344CB8AC3E}">
        <p14:creationId xmlns:p14="http://schemas.microsoft.com/office/powerpoint/2010/main" val="3772557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4764-C909-CD2E-4D63-FB0C581CC2DA}"/>
              </a:ext>
            </a:extLst>
          </p:cNvPr>
          <p:cNvSpPr>
            <a:spLocks noGrp="1"/>
          </p:cNvSpPr>
          <p:nvPr>
            <p:ph type="title"/>
          </p:nvPr>
        </p:nvSpPr>
        <p:spPr/>
        <p:txBody>
          <a:bodyPr/>
          <a:lstStyle/>
          <a:p>
            <a:endParaRPr lang="en-GB"/>
          </a:p>
        </p:txBody>
      </p:sp>
      <p:pic>
        <p:nvPicPr>
          <p:cNvPr id="5" name="Content Placeholder 4" descr="A screenshot of a computer error&#10;&#10;AI-generated content may be incorrect.">
            <a:extLst>
              <a:ext uri="{FF2B5EF4-FFF2-40B4-BE49-F238E27FC236}">
                <a16:creationId xmlns:a16="http://schemas.microsoft.com/office/drawing/2014/main" id="{8AA48EE1-62EE-053F-1FE6-4B2925F06B06}"/>
              </a:ext>
            </a:extLst>
          </p:cNvPr>
          <p:cNvPicPr>
            <a:picLocks noGrp="1" noChangeAspect="1"/>
          </p:cNvPicPr>
          <p:nvPr>
            <p:ph idx="1"/>
          </p:nvPr>
        </p:nvPicPr>
        <p:blipFill>
          <a:blip r:embed="rId2"/>
          <a:stretch>
            <a:fillRect/>
          </a:stretch>
        </p:blipFill>
        <p:spPr>
          <a:xfrm>
            <a:off x="250521" y="688932"/>
            <a:ext cx="11506050" cy="5724394"/>
          </a:xfrm>
          <a:prstGeom prst="rect">
            <a:avLst/>
          </a:prstGeom>
        </p:spPr>
      </p:pic>
    </p:spTree>
    <p:extLst>
      <p:ext uri="{BB962C8B-B14F-4D97-AF65-F5344CB8AC3E}">
        <p14:creationId xmlns:p14="http://schemas.microsoft.com/office/powerpoint/2010/main" val="245075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A5C0-626D-718A-21F0-203D62DBC11B}"/>
              </a:ext>
            </a:extLst>
          </p:cNvPr>
          <p:cNvSpPr>
            <a:spLocks noGrp="1"/>
          </p:cNvSpPr>
          <p:nvPr>
            <p:ph type="title"/>
          </p:nvPr>
        </p:nvSpPr>
        <p:spPr>
          <a:xfrm>
            <a:off x="431999" y="275573"/>
            <a:ext cx="11324572" cy="626301"/>
          </a:xfrm>
        </p:spPr>
        <p:txBody>
          <a:bodyPr>
            <a:normAutofit fontScale="90000"/>
          </a:bodyPr>
          <a:lstStyle/>
          <a:p>
            <a:r>
              <a:rPr lang="en-GB" dirty="0"/>
              <a:t>Changes to NWRS</a:t>
            </a:r>
          </a:p>
        </p:txBody>
      </p:sp>
      <p:pic>
        <p:nvPicPr>
          <p:cNvPr id="5" name="Content Placeholder 4" descr="A screenshot of a computer screen&#10;&#10;AI-generated content may be incorrect.">
            <a:extLst>
              <a:ext uri="{FF2B5EF4-FFF2-40B4-BE49-F238E27FC236}">
                <a16:creationId xmlns:a16="http://schemas.microsoft.com/office/drawing/2014/main" id="{26447E2E-D75B-7ED4-91EA-346AB757E79C}"/>
              </a:ext>
            </a:extLst>
          </p:cNvPr>
          <p:cNvPicPr>
            <a:picLocks noGrp="1" noChangeAspect="1"/>
          </p:cNvPicPr>
          <p:nvPr>
            <p:ph idx="1"/>
          </p:nvPr>
        </p:nvPicPr>
        <p:blipFill>
          <a:blip r:embed="rId2"/>
          <a:stretch>
            <a:fillRect/>
          </a:stretch>
        </p:blipFill>
        <p:spPr>
          <a:xfrm>
            <a:off x="2743200" y="1089764"/>
            <a:ext cx="6889315" cy="5492663"/>
          </a:xfrm>
          <a:prstGeom prst="rect">
            <a:avLst/>
          </a:prstGeom>
        </p:spPr>
      </p:pic>
    </p:spTree>
    <p:extLst>
      <p:ext uri="{BB962C8B-B14F-4D97-AF65-F5344CB8AC3E}">
        <p14:creationId xmlns:p14="http://schemas.microsoft.com/office/powerpoint/2010/main" val="1265127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7CC6-CBB0-0703-6F83-15BD64305C5F}"/>
              </a:ext>
            </a:extLst>
          </p:cNvPr>
          <p:cNvSpPr>
            <a:spLocks noGrp="1"/>
          </p:cNvSpPr>
          <p:nvPr>
            <p:ph type="title"/>
          </p:nvPr>
        </p:nvSpPr>
        <p:spPr>
          <a:xfrm>
            <a:off x="431999" y="528639"/>
            <a:ext cx="11324572" cy="914399"/>
          </a:xfrm>
        </p:spPr>
        <p:txBody>
          <a:bodyPr>
            <a:noAutofit/>
          </a:bodyPr>
          <a:lstStyle/>
          <a:p>
            <a:r>
              <a:rPr lang="en-GB" sz="3600" dirty="0">
                <a:hlinkClick r:id="rId2"/>
              </a:rPr>
              <a:t>National Workforce Reporting Service (NWRS) guidance and support - NHS England Digital</a:t>
            </a:r>
            <a:endParaRPr lang="en-GB" sz="3600" dirty="0"/>
          </a:p>
        </p:txBody>
      </p:sp>
      <p:pic>
        <p:nvPicPr>
          <p:cNvPr id="5" name="Content Placeholder 4" descr="A screenshot of a computer&#10;&#10;AI-generated content may be incorrect.">
            <a:extLst>
              <a:ext uri="{FF2B5EF4-FFF2-40B4-BE49-F238E27FC236}">
                <a16:creationId xmlns:a16="http://schemas.microsoft.com/office/drawing/2014/main" id="{A4DC45CB-8460-3C95-DA1B-CD72DD28B95F}"/>
              </a:ext>
            </a:extLst>
          </p:cNvPr>
          <p:cNvPicPr>
            <a:picLocks noGrp="1" noChangeAspect="1"/>
          </p:cNvPicPr>
          <p:nvPr>
            <p:ph idx="1"/>
          </p:nvPr>
        </p:nvPicPr>
        <p:blipFill>
          <a:blip r:embed="rId3"/>
          <a:stretch>
            <a:fillRect/>
          </a:stretch>
        </p:blipFill>
        <p:spPr>
          <a:xfrm>
            <a:off x="529492" y="1578280"/>
            <a:ext cx="11129841" cy="4573284"/>
          </a:xfrm>
          <a:prstGeom prst="rect">
            <a:avLst/>
          </a:prstGeom>
        </p:spPr>
      </p:pic>
    </p:spTree>
    <p:extLst>
      <p:ext uri="{BB962C8B-B14F-4D97-AF65-F5344CB8AC3E}">
        <p14:creationId xmlns:p14="http://schemas.microsoft.com/office/powerpoint/2010/main" val="401685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A998-F0AB-35C8-34BF-31DEF6616378}"/>
              </a:ext>
            </a:extLst>
          </p:cNvPr>
          <p:cNvSpPr>
            <a:spLocks noGrp="1"/>
          </p:cNvSpPr>
          <p:nvPr>
            <p:ph type="title"/>
          </p:nvPr>
        </p:nvSpPr>
        <p:spPr>
          <a:xfrm>
            <a:off x="431999" y="438412"/>
            <a:ext cx="11324572" cy="889348"/>
          </a:xfrm>
        </p:spPr>
        <p:txBody>
          <a:bodyPr/>
          <a:lstStyle/>
          <a:p>
            <a:r>
              <a:rPr lang="en-GB" dirty="0"/>
              <a:t>Staff Members</a:t>
            </a:r>
          </a:p>
        </p:txBody>
      </p:sp>
      <p:pic>
        <p:nvPicPr>
          <p:cNvPr id="5" name="Content Placeholder 4" descr="A screenshot of a computer&#10;&#10;AI-generated content may be incorrect.">
            <a:extLst>
              <a:ext uri="{FF2B5EF4-FFF2-40B4-BE49-F238E27FC236}">
                <a16:creationId xmlns:a16="http://schemas.microsoft.com/office/drawing/2014/main" id="{180F34B8-CC52-05D7-A073-C72687B5AFAE}"/>
              </a:ext>
            </a:extLst>
          </p:cNvPr>
          <p:cNvPicPr>
            <a:picLocks noGrp="1" noChangeAspect="1"/>
          </p:cNvPicPr>
          <p:nvPr>
            <p:ph idx="1"/>
          </p:nvPr>
        </p:nvPicPr>
        <p:blipFill>
          <a:blip r:embed="rId2"/>
          <a:stretch>
            <a:fillRect/>
          </a:stretch>
        </p:blipFill>
        <p:spPr>
          <a:xfrm>
            <a:off x="2567836" y="1427967"/>
            <a:ext cx="6922069" cy="5098093"/>
          </a:xfrm>
          <a:prstGeom prst="rect">
            <a:avLst/>
          </a:prstGeom>
        </p:spPr>
      </p:pic>
    </p:spTree>
    <p:extLst>
      <p:ext uri="{BB962C8B-B14F-4D97-AF65-F5344CB8AC3E}">
        <p14:creationId xmlns:p14="http://schemas.microsoft.com/office/powerpoint/2010/main" val="102471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ADC5-7C95-7581-9ADA-24828108D542}"/>
              </a:ext>
            </a:extLst>
          </p:cNvPr>
          <p:cNvSpPr>
            <a:spLocks noGrp="1"/>
          </p:cNvSpPr>
          <p:nvPr>
            <p:ph type="title"/>
          </p:nvPr>
        </p:nvSpPr>
        <p:spPr>
          <a:xfrm>
            <a:off x="431999" y="684105"/>
            <a:ext cx="11170066" cy="328619"/>
          </a:xfrm>
        </p:spPr>
        <p:txBody>
          <a:bodyPr>
            <a:normAutofit fontScale="90000"/>
          </a:bodyPr>
          <a:lstStyle/>
          <a:p>
            <a:r>
              <a:rPr lang="en-GB" b="1" dirty="0">
                <a:solidFill>
                  <a:srgbClr val="0070C0"/>
                </a:solidFill>
              </a:rPr>
              <a:t>Secretary of State briefing (SoS)</a:t>
            </a:r>
            <a:br>
              <a:rPr lang="en-GB" dirty="0"/>
            </a:br>
            <a:endParaRPr lang="en-GB" dirty="0"/>
          </a:p>
        </p:txBody>
      </p:sp>
      <p:sp>
        <p:nvSpPr>
          <p:cNvPr id="3" name="Content Placeholder 2">
            <a:extLst>
              <a:ext uri="{FF2B5EF4-FFF2-40B4-BE49-F238E27FC236}">
                <a16:creationId xmlns:a16="http://schemas.microsoft.com/office/drawing/2014/main" id="{5E29D123-73F4-8C7C-C730-29DAAB8E353B}"/>
              </a:ext>
            </a:extLst>
          </p:cNvPr>
          <p:cNvSpPr>
            <a:spLocks noGrp="1"/>
          </p:cNvSpPr>
          <p:nvPr>
            <p:ph idx="1"/>
          </p:nvPr>
        </p:nvSpPr>
        <p:spPr>
          <a:xfrm>
            <a:off x="193704" y="1251202"/>
            <a:ext cx="11703328" cy="4922693"/>
          </a:xfrm>
        </p:spPr>
        <p:txBody>
          <a:bodyPr>
            <a:normAutofit/>
          </a:bodyPr>
          <a:lstStyle/>
          <a:p>
            <a:r>
              <a:rPr lang="en-GB" sz="2000" dirty="0"/>
              <a:t>ICB have been advised there are 8 markers (originally 11) that is used to brief Wes Streeting MP on a monthly basis (SoS)</a:t>
            </a:r>
          </a:p>
          <a:p>
            <a:r>
              <a:rPr lang="en-GB" sz="2000" dirty="0"/>
              <a:t>Black Country Comms 18</a:t>
            </a:r>
            <a:r>
              <a:rPr lang="en-GB" sz="2000" baseline="30000" dirty="0"/>
              <a:t>th</a:t>
            </a:r>
            <a:r>
              <a:rPr lang="en-GB" sz="2000" dirty="0"/>
              <a:t> August 2025</a:t>
            </a:r>
          </a:p>
          <a:p>
            <a:r>
              <a:rPr lang="en-GB" sz="2000" dirty="0"/>
              <a:t>If a practice flags on three or more of these markers, then the ICB is required to investigate the reasons and feedback to the regional team</a:t>
            </a:r>
          </a:p>
          <a:p>
            <a:r>
              <a:rPr lang="en-GB" sz="2000" dirty="0"/>
              <a:t>These markers differ slightly (some similarities) to the markers in the GP Dashboard in term of the thresholds with one additional new indicator</a:t>
            </a:r>
          </a:p>
          <a:p>
            <a:r>
              <a:rPr lang="en-GB" sz="2000" dirty="0"/>
              <a:t>NHSE confirm work is underway to try to align the national GP dashboard and the SoS markers to ensure consistency</a:t>
            </a:r>
          </a:p>
          <a:p>
            <a:r>
              <a:rPr lang="en-GB" sz="2000" dirty="0"/>
              <a:t>Core aim is to support practices to ensure they are not identified on the secretary of state briefing</a:t>
            </a:r>
          </a:p>
          <a:p>
            <a:r>
              <a:rPr lang="en-GB" sz="2000" dirty="0"/>
              <a:t>Work with Practices 1:1 who have been flagged to support</a:t>
            </a:r>
          </a:p>
          <a:p>
            <a:r>
              <a:rPr lang="en-GB" sz="2000" dirty="0"/>
              <a:t>Educational sessions to ensure practices are equipped to avoid pitfalls and appear on either of the performance dashboards, for example, GPAD appointment mapping and NWRS </a:t>
            </a:r>
          </a:p>
          <a:p>
            <a:endParaRPr lang="en-GB" sz="2000" dirty="0"/>
          </a:p>
          <a:p>
            <a:endParaRPr lang="en-GB" dirty="0"/>
          </a:p>
        </p:txBody>
      </p:sp>
      <p:sp>
        <p:nvSpPr>
          <p:cNvPr id="4" name="Slide Number Placeholder 3">
            <a:extLst>
              <a:ext uri="{FF2B5EF4-FFF2-40B4-BE49-F238E27FC236}">
                <a16:creationId xmlns:a16="http://schemas.microsoft.com/office/drawing/2014/main" id="{6B1A75D5-4A37-22BF-3832-511939EC9BB4}"/>
              </a:ext>
            </a:extLst>
          </p:cNvPr>
          <p:cNvSpPr>
            <a:spLocks noGrp="1"/>
          </p:cNvSpPr>
          <p:nvPr>
            <p:ph type="sldNum" sz="quarter" idx="12"/>
          </p:nvPr>
        </p:nvSpPr>
        <p:spPr/>
        <p:txBody>
          <a:bodyPr/>
          <a:lstStyle/>
          <a:p>
            <a:fld id="{E37164D7-9B6A-1C43-ACF7-FB85B36CD2BA}" type="slidenum">
              <a:rPr lang="en-US" smtClean="0"/>
              <a:pPr/>
              <a:t>3</a:t>
            </a:fld>
            <a:endParaRPr lang="en-US"/>
          </a:p>
        </p:txBody>
      </p:sp>
      <p:sp>
        <p:nvSpPr>
          <p:cNvPr id="5" name="Footer Placeholder 4">
            <a:extLst>
              <a:ext uri="{FF2B5EF4-FFF2-40B4-BE49-F238E27FC236}">
                <a16:creationId xmlns:a16="http://schemas.microsoft.com/office/drawing/2014/main" id="{5AB987A3-9AAF-A5FB-5D09-FB73A036A601}"/>
              </a:ext>
            </a:extLst>
          </p:cNvPr>
          <p:cNvSpPr>
            <a:spLocks noGrp="1"/>
          </p:cNvSpPr>
          <p:nvPr>
            <p:ph type="ftr" sz="quarter" idx="3"/>
          </p:nvPr>
        </p:nvSpPr>
        <p:spPr/>
        <p:txBody>
          <a:bodyPr/>
          <a:lstStyle/>
          <a:p>
            <a:r>
              <a:rPr lang="en-US"/>
              <a:t>Black Country Integrated Care Board </a:t>
            </a:r>
          </a:p>
        </p:txBody>
      </p:sp>
    </p:spTree>
    <p:extLst>
      <p:ext uri="{BB962C8B-B14F-4D97-AF65-F5344CB8AC3E}">
        <p14:creationId xmlns:p14="http://schemas.microsoft.com/office/powerpoint/2010/main" val="429011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3DDF-48BB-5D05-C003-CEA0F94590AC}"/>
              </a:ext>
            </a:extLst>
          </p:cNvPr>
          <p:cNvSpPr>
            <a:spLocks noGrp="1"/>
          </p:cNvSpPr>
          <p:nvPr>
            <p:ph type="title"/>
          </p:nvPr>
        </p:nvSpPr>
        <p:spPr/>
        <p:txBody>
          <a:bodyPr/>
          <a:lstStyle/>
          <a:p>
            <a:r>
              <a:rPr lang="en-GB" dirty="0"/>
              <a:t>NWRS</a:t>
            </a:r>
          </a:p>
        </p:txBody>
      </p:sp>
      <p:pic>
        <p:nvPicPr>
          <p:cNvPr id="5" name="Content Placeholder 4" descr="A close-up of a message&#10;&#10;AI-generated content may be incorrect.">
            <a:extLst>
              <a:ext uri="{FF2B5EF4-FFF2-40B4-BE49-F238E27FC236}">
                <a16:creationId xmlns:a16="http://schemas.microsoft.com/office/drawing/2014/main" id="{C98284B6-157C-1264-8CFC-D1CD8966B642}"/>
              </a:ext>
            </a:extLst>
          </p:cNvPr>
          <p:cNvPicPr>
            <a:picLocks noGrp="1" noChangeAspect="1"/>
          </p:cNvPicPr>
          <p:nvPr>
            <p:ph idx="1"/>
          </p:nvPr>
        </p:nvPicPr>
        <p:blipFill>
          <a:blip r:embed="rId2"/>
          <a:stretch>
            <a:fillRect/>
          </a:stretch>
        </p:blipFill>
        <p:spPr>
          <a:xfrm>
            <a:off x="1164537" y="2909726"/>
            <a:ext cx="9859751" cy="2314898"/>
          </a:xfrm>
          <a:prstGeom prst="rect">
            <a:avLst/>
          </a:prstGeom>
        </p:spPr>
      </p:pic>
    </p:spTree>
    <p:extLst>
      <p:ext uri="{BB962C8B-B14F-4D97-AF65-F5344CB8AC3E}">
        <p14:creationId xmlns:p14="http://schemas.microsoft.com/office/powerpoint/2010/main" val="258555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7DB6-D93A-5DD8-8478-BF66C92A4FDC}"/>
              </a:ext>
            </a:extLst>
          </p:cNvPr>
          <p:cNvSpPr>
            <a:spLocks noGrp="1"/>
          </p:cNvSpPr>
          <p:nvPr>
            <p:ph type="title"/>
          </p:nvPr>
        </p:nvSpPr>
        <p:spPr>
          <a:xfrm>
            <a:off x="431999" y="237995"/>
            <a:ext cx="11324572" cy="676405"/>
          </a:xfrm>
        </p:spPr>
        <p:txBody>
          <a:bodyPr>
            <a:normAutofit fontScale="90000"/>
          </a:bodyPr>
          <a:lstStyle/>
          <a:p>
            <a:r>
              <a:rPr lang="en-GB" dirty="0">
                <a:solidFill>
                  <a:schemeClr val="tx2">
                    <a:lumMod val="75000"/>
                    <a:lumOff val="25000"/>
                  </a:schemeClr>
                </a:solidFill>
              </a:rPr>
              <a:t>National GP Dashboard Indicators</a:t>
            </a:r>
          </a:p>
        </p:txBody>
      </p:sp>
      <p:sp>
        <p:nvSpPr>
          <p:cNvPr id="3" name="Content Placeholder 2">
            <a:extLst>
              <a:ext uri="{FF2B5EF4-FFF2-40B4-BE49-F238E27FC236}">
                <a16:creationId xmlns:a16="http://schemas.microsoft.com/office/drawing/2014/main" id="{EB6ECB96-D4F6-69A6-8919-73E7BC3953CB}"/>
              </a:ext>
            </a:extLst>
          </p:cNvPr>
          <p:cNvSpPr>
            <a:spLocks noGrp="1"/>
          </p:cNvSpPr>
          <p:nvPr>
            <p:ph idx="1"/>
          </p:nvPr>
        </p:nvSpPr>
        <p:spPr>
          <a:xfrm>
            <a:off x="431998" y="914400"/>
            <a:ext cx="11324571" cy="5404980"/>
          </a:xfrm>
        </p:spPr>
        <p:txBody>
          <a:bodyPr>
            <a:normAutofit fontScale="47500" lnSpcReduction="20000"/>
          </a:bodyPr>
          <a:lstStyle/>
          <a:p>
            <a:pPr marL="0" indent="0" fontAlgn="base">
              <a:buNone/>
            </a:pPr>
            <a:r>
              <a:rPr lang="en-GB" sz="3800" b="1" u="sng" dirty="0"/>
              <a:t>For The Access Domain Area there are 8 Indicators:</a:t>
            </a:r>
            <a:endParaRPr lang="en-GB" sz="3800" b="1" dirty="0"/>
          </a:p>
          <a:p>
            <a:r>
              <a:rPr lang="en-GB" sz="3800" dirty="0"/>
              <a:t>Appointments per 1k registered patients, 2) % of appointments seen with 14 days of booking, 3) % with an overall experience of their GP practice as good/very good, 4) % of with an overall experience of contacting their GP practice as good/very good, 5) (ACS) admissions per 1k registered patients, 6) - Emergency admissions per 1k registered patients, 7) Rate of online consultations per 1k patients, 8) % of appointments with a GP.</a:t>
            </a:r>
          </a:p>
          <a:p>
            <a:pPr marL="0" indent="0" fontAlgn="base">
              <a:buNone/>
            </a:pPr>
            <a:r>
              <a:rPr lang="en-GB" sz="3800" b="1" u="sng" dirty="0"/>
              <a:t>For the Clinical Domain Area there are 11 Indicators:</a:t>
            </a:r>
            <a:endParaRPr lang="en-GB" sz="3800" b="1" dirty="0"/>
          </a:p>
          <a:p>
            <a:r>
              <a:rPr lang="en-GB" sz="3800" dirty="0"/>
              <a:t>CQC Rating, 2) QOF points achieved, 3) % With Diabetes, without frailty with HBA1C in range, 4) % With Diabetes, with moderate/severe frailty with HBA1C in range, 5) % Dementia patients with care plan review, 6) % COPD with review in last 12 months, 7) % of 14+ LD register with health check last 12 months, 8) % SMI register with health check last 12 months, 9) Cancer detection rate, 10) Emergency cancer admissions per 100 on register, 11) % Hypertension with BP in range.</a:t>
            </a:r>
          </a:p>
          <a:p>
            <a:pPr marL="0" indent="0" fontAlgn="base">
              <a:buNone/>
            </a:pPr>
            <a:r>
              <a:rPr lang="en-GB" sz="3800" b="1" u="sng" dirty="0"/>
              <a:t>For the Vaccination and Screening Domain Area there are 5 Indicators:</a:t>
            </a:r>
            <a:endParaRPr lang="en-GB" sz="3800" b="1" dirty="0"/>
          </a:p>
          <a:p>
            <a:r>
              <a:rPr lang="en-GB" sz="3800" dirty="0"/>
              <a:t>% Child </a:t>
            </a:r>
            <a:r>
              <a:rPr lang="en-GB" sz="3800" dirty="0" err="1"/>
              <a:t>Imms</a:t>
            </a:r>
            <a:r>
              <a:rPr lang="en-GB" sz="3800" dirty="0"/>
              <a:t> DTaP/IPV/Hib/</a:t>
            </a:r>
            <a:r>
              <a:rPr lang="en-GB" sz="3800" dirty="0" err="1"/>
              <a:t>HepB</a:t>
            </a:r>
            <a:r>
              <a:rPr lang="en-GB" sz="3800" dirty="0"/>
              <a:t>  (age 1 year), 2) % Child </a:t>
            </a:r>
            <a:r>
              <a:rPr lang="en-GB" sz="3800" dirty="0" err="1"/>
              <a:t>Imms</a:t>
            </a:r>
            <a:r>
              <a:rPr lang="en-GB" sz="3800" dirty="0"/>
              <a:t> Hib/</a:t>
            </a:r>
            <a:r>
              <a:rPr lang="en-GB" sz="3800" dirty="0" err="1"/>
              <a:t>MenC</a:t>
            </a:r>
            <a:r>
              <a:rPr lang="en-GB" sz="3800" dirty="0"/>
              <a:t> booster, 3) % Child </a:t>
            </a:r>
            <a:r>
              <a:rPr lang="en-GB" sz="3800" dirty="0" err="1"/>
              <a:t>Imms</a:t>
            </a:r>
            <a:r>
              <a:rPr lang="en-GB" sz="3800" dirty="0"/>
              <a:t> MMR (Age 2 yrs), 4) % Child </a:t>
            </a:r>
            <a:r>
              <a:rPr lang="en-GB" sz="3800" dirty="0" err="1"/>
              <a:t>Imms</a:t>
            </a:r>
            <a:r>
              <a:rPr lang="en-GB" sz="3800" dirty="0"/>
              <a:t> PCV Booster, 5) Cervical screening coverage (ages 25 to 64) </a:t>
            </a:r>
          </a:p>
          <a:p>
            <a:pPr marL="0" indent="0" fontAlgn="base">
              <a:buNone/>
            </a:pPr>
            <a:r>
              <a:rPr lang="en-GB" sz="3800" b="1" u="sng" dirty="0"/>
              <a:t>For the Workforce Domain Area there are 5 Indicators:</a:t>
            </a:r>
            <a:endParaRPr lang="en-GB" sz="3800" b="1" dirty="0"/>
          </a:p>
          <a:p>
            <a:r>
              <a:rPr lang="en-GB" sz="3800" dirty="0"/>
              <a:t>Patients per GP FTE, 2) Patients per Fully Qualified GP FTE, 3) Patients per Nurse FTE, 4) Patients per Admin FTE, 5) Patients per DPC-Collated FTE </a:t>
            </a:r>
          </a:p>
          <a:p>
            <a:pPr marL="0" indent="0" fontAlgn="base">
              <a:buNone/>
            </a:pPr>
            <a:r>
              <a:rPr lang="en-GB" sz="3800" b="1" u="sng" dirty="0"/>
              <a:t>For the Medicines Management Domain Area there are 3 Indicators:</a:t>
            </a:r>
            <a:endParaRPr lang="en-GB" sz="3800" b="1" dirty="0"/>
          </a:p>
          <a:p>
            <a:r>
              <a:rPr lang="en-GB" sz="3800" dirty="0"/>
              <a:t>Prescription of broad-spectrum antibiotics, 2) Prescription of non-preferred non-steroidal anti-inflammatory drugs (NSAIDs), 3) Prescription of high dose opioids per 1k registered patients</a:t>
            </a:r>
          </a:p>
          <a:p>
            <a:endParaRPr lang="en-GB" dirty="0"/>
          </a:p>
        </p:txBody>
      </p:sp>
    </p:spTree>
    <p:extLst>
      <p:ext uri="{BB962C8B-B14F-4D97-AF65-F5344CB8AC3E}">
        <p14:creationId xmlns:p14="http://schemas.microsoft.com/office/powerpoint/2010/main" val="18401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A656-6B0A-52E0-7BF8-B5C514801A75}"/>
              </a:ext>
            </a:extLst>
          </p:cNvPr>
          <p:cNvSpPr>
            <a:spLocks noGrp="1"/>
          </p:cNvSpPr>
          <p:nvPr>
            <p:ph type="title"/>
          </p:nvPr>
        </p:nvSpPr>
        <p:spPr/>
        <p:txBody>
          <a:bodyPr/>
          <a:lstStyle/>
          <a:p>
            <a:endParaRPr lang="en-GB"/>
          </a:p>
        </p:txBody>
      </p:sp>
      <p:pic>
        <p:nvPicPr>
          <p:cNvPr id="5" name="Content Placeholder 4" descr="A screenshot of a computer&#10;&#10;AI-generated content may be incorrect.">
            <a:extLst>
              <a:ext uri="{FF2B5EF4-FFF2-40B4-BE49-F238E27FC236}">
                <a16:creationId xmlns:a16="http://schemas.microsoft.com/office/drawing/2014/main" id="{85E6ABA3-2699-1C59-B0BB-BA01D657AE9D}"/>
              </a:ext>
            </a:extLst>
          </p:cNvPr>
          <p:cNvPicPr>
            <a:picLocks noGrp="1" noChangeAspect="1"/>
          </p:cNvPicPr>
          <p:nvPr>
            <p:ph idx="1"/>
          </p:nvPr>
        </p:nvPicPr>
        <p:blipFill>
          <a:blip r:embed="rId2"/>
          <a:stretch>
            <a:fillRect/>
          </a:stretch>
        </p:blipFill>
        <p:spPr>
          <a:xfrm>
            <a:off x="325677" y="388307"/>
            <a:ext cx="11430893" cy="5999967"/>
          </a:xfrm>
          <a:prstGeom prst="rect">
            <a:avLst/>
          </a:prstGeom>
        </p:spPr>
      </p:pic>
    </p:spTree>
    <p:extLst>
      <p:ext uri="{BB962C8B-B14F-4D97-AF65-F5344CB8AC3E}">
        <p14:creationId xmlns:p14="http://schemas.microsoft.com/office/powerpoint/2010/main" val="30676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39454-B22A-1B04-E412-EA309C767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DE3BE-F9F5-0471-6479-79E1EDFC34E4}"/>
              </a:ext>
            </a:extLst>
          </p:cNvPr>
          <p:cNvSpPr>
            <a:spLocks noGrp="1"/>
          </p:cNvSpPr>
          <p:nvPr>
            <p:ph type="title"/>
          </p:nvPr>
        </p:nvSpPr>
        <p:spPr>
          <a:xfrm>
            <a:off x="431999" y="684104"/>
            <a:ext cx="11170066" cy="328619"/>
          </a:xfrm>
        </p:spPr>
        <p:txBody>
          <a:bodyPr>
            <a:normAutofit fontScale="90000"/>
          </a:bodyPr>
          <a:lstStyle/>
          <a:p>
            <a:r>
              <a:rPr lang="en-GB" dirty="0"/>
              <a:t>Indicators for Secretary of State briefing </a:t>
            </a:r>
            <a:br>
              <a:rPr lang="en-GB" dirty="0"/>
            </a:br>
            <a:endParaRPr lang="en-GB" dirty="0"/>
          </a:p>
        </p:txBody>
      </p:sp>
      <p:sp>
        <p:nvSpPr>
          <p:cNvPr id="3" name="Content Placeholder 2">
            <a:extLst>
              <a:ext uri="{FF2B5EF4-FFF2-40B4-BE49-F238E27FC236}">
                <a16:creationId xmlns:a16="http://schemas.microsoft.com/office/drawing/2014/main" id="{8F7CAB61-9299-6DEB-5629-BBA45D3F1C63}"/>
              </a:ext>
            </a:extLst>
          </p:cNvPr>
          <p:cNvSpPr>
            <a:spLocks noGrp="1"/>
          </p:cNvSpPr>
          <p:nvPr>
            <p:ph idx="1"/>
          </p:nvPr>
        </p:nvSpPr>
        <p:spPr>
          <a:xfrm>
            <a:off x="193704" y="1251202"/>
            <a:ext cx="11703328" cy="4922693"/>
          </a:xfrm>
        </p:spPr>
        <p:txBody>
          <a:bodyPr/>
          <a:lstStyle/>
          <a:p>
            <a:r>
              <a:rPr lang="en-GB" dirty="0">
                <a:solidFill>
                  <a:srgbClr val="C00000"/>
                </a:solidFill>
              </a:rPr>
              <a:t>GPPS – Patient survey  flagged if &lt;60% GOOD overall</a:t>
            </a:r>
          </a:p>
          <a:p>
            <a:r>
              <a:rPr lang="en-GB" dirty="0">
                <a:solidFill>
                  <a:srgbClr val="0070C0"/>
                </a:solidFill>
              </a:rPr>
              <a:t>Total appointments flagged if &lt;300 appointments per 1000 patients</a:t>
            </a:r>
          </a:p>
          <a:p>
            <a:r>
              <a:rPr lang="en-GB" dirty="0">
                <a:solidFill>
                  <a:srgbClr val="0070C0"/>
                </a:solidFill>
              </a:rPr>
              <a:t>Appointments with a GP flagged if less than 25%  delivered by a GP</a:t>
            </a:r>
          </a:p>
          <a:p>
            <a:r>
              <a:rPr lang="en-GB" b="1" dirty="0">
                <a:solidFill>
                  <a:srgbClr val="0070C0"/>
                </a:solidFill>
              </a:rPr>
              <a:t>Acute appointments flagged if &lt;60 seen same day/next day</a:t>
            </a:r>
          </a:p>
          <a:p>
            <a:r>
              <a:rPr lang="en-GB" dirty="0">
                <a:solidFill>
                  <a:srgbClr val="7030A0"/>
                </a:solidFill>
              </a:rPr>
              <a:t>Patients per GP flagged if &gt; 4000 patients per GP</a:t>
            </a:r>
          </a:p>
          <a:p>
            <a:r>
              <a:rPr lang="en-GB" dirty="0">
                <a:solidFill>
                  <a:srgbClr val="00B050"/>
                </a:solidFill>
              </a:rPr>
              <a:t>Diabetes flagged if &lt;50% patients with an appropriate reading </a:t>
            </a:r>
          </a:p>
          <a:p>
            <a:r>
              <a:rPr lang="en-GB" dirty="0">
                <a:solidFill>
                  <a:srgbClr val="00B050"/>
                </a:solidFill>
              </a:rPr>
              <a:t>CVD flagged if less &lt;55% patients with an appropriate reading</a:t>
            </a:r>
          </a:p>
          <a:p>
            <a:r>
              <a:rPr lang="en-GB" dirty="0">
                <a:solidFill>
                  <a:srgbClr val="00B050"/>
                </a:solidFill>
              </a:rPr>
              <a:t>ACS (Ambulatory Care Sensitive) &gt;30 admission per 1000 patients</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08B0BDDA-815B-4FBF-268A-9B9D94244BC9}"/>
              </a:ext>
            </a:extLst>
          </p:cNvPr>
          <p:cNvSpPr>
            <a:spLocks noGrp="1"/>
          </p:cNvSpPr>
          <p:nvPr>
            <p:ph type="sldNum" sz="quarter" idx="12"/>
          </p:nvPr>
        </p:nvSpPr>
        <p:spPr/>
        <p:txBody>
          <a:bodyPr/>
          <a:lstStyle/>
          <a:p>
            <a:fld id="{E37164D7-9B6A-1C43-ACF7-FB85B36CD2BA}" type="slidenum">
              <a:rPr lang="en-US" smtClean="0"/>
              <a:pPr/>
              <a:t>6</a:t>
            </a:fld>
            <a:endParaRPr lang="en-US"/>
          </a:p>
        </p:txBody>
      </p:sp>
      <p:sp>
        <p:nvSpPr>
          <p:cNvPr id="5" name="Footer Placeholder 4">
            <a:extLst>
              <a:ext uri="{FF2B5EF4-FFF2-40B4-BE49-F238E27FC236}">
                <a16:creationId xmlns:a16="http://schemas.microsoft.com/office/drawing/2014/main" id="{8476145B-8DB2-F3AD-8154-D37942E51A31}"/>
              </a:ext>
            </a:extLst>
          </p:cNvPr>
          <p:cNvSpPr>
            <a:spLocks noGrp="1"/>
          </p:cNvSpPr>
          <p:nvPr>
            <p:ph type="ftr" sz="quarter" idx="3"/>
          </p:nvPr>
        </p:nvSpPr>
        <p:spPr/>
        <p:txBody>
          <a:bodyPr/>
          <a:lstStyle/>
          <a:p>
            <a:r>
              <a:rPr lang="en-US"/>
              <a:t>Black Country Integrated Care Board </a:t>
            </a:r>
          </a:p>
        </p:txBody>
      </p:sp>
    </p:spTree>
    <p:extLst>
      <p:ext uri="{BB962C8B-B14F-4D97-AF65-F5344CB8AC3E}">
        <p14:creationId xmlns:p14="http://schemas.microsoft.com/office/powerpoint/2010/main" val="265334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4076-B222-87C9-2573-A62C1605618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4758639-05B7-2265-FBF6-F29EB679B58F}"/>
              </a:ext>
            </a:extLst>
          </p:cNvPr>
          <p:cNvPicPr>
            <a:picLocks noGrp="1" noChangeAspect="1"/>
          </p:cNvPicPr>
          <p:nvPr>
            <p:ph idx="1"/>
          </p:nvPr>
        </p:nvPicPr>
        <p:blipFill>
          <a:blip r:embed="rId2"/>
          <a:stretch>
            <a:fillRect/>
          </a:stretch>
        </p:blipFill>
        <p:spPr>
          <a:xfrm>
            <a:off x="112734" y="789140"/>
            <a:ext cx="11937304" cy="3482235"/>
          </a:xfrm>
          <a:prstGeom prst="rect">
            <a:avLst/>
          </a:prstGeom>
        </p:spPr>
      </p:pic>
    </p:spTree>
    <p:extLst>
      <p:ext uri="{BB962C8B-B14F-4D97-AF65-F5344CB8AC3E}">
        <p14:creationId xmlns:p14="http://schemas.microsoft.com/office/powerpoint/2010/main" val="97326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ABFF-62EB-5DA4-5940-A92A5E40DBB4}"/>
              </a:ext>
            </a:extLst>
          </p:cNvPr>
          <p:cNvSpPr>
            <a:spLocks noGrp="1"/>
          </p:cNvSpPr>
          <p:nvPr>
            <p:ph type="title"/>
          </p:nvPr>
        </p:nvSpPr>
        <p:spPr>
          <a:xfrm>
            <a:off x="323844" y="137653"/>
            <a:ext cx="11324572" cy="816076"/>
          </a:xfrm>
        </p:spPr>
        <p:txBody>
          <a:bodyPr>
            <a:normAutofit/>
          </a:bodyPr>
          <a:lstStyle/>
          <a:p>
            <a:r>
              <a:rPr lang="en-GB" sz="3600" dirty="0">
                <a:solidFill>
                  <a:srgbClr val="0070C0"/>
                </a:solidFill>
              </a:rPr>
              <a:t>Accessing Slot Types – Systm1</a:t>
            </a:r>
          </a:p>
        </p:txBody>
      </p:sp>
      <p:sp>
        <p:nvSpPr>
          <p:cNvPr id="3" name="Content Placeholder 2">
            <a:extLst>
              <a:ext uri="{FF2B5EF4-FFF2-40B4-BE49-F238E27FC236}">
                <a16:creationId xmlns:a16="http://schemas.microsoft.com/office/drawing/2014/main" id="{EA7911C9-FF96-69D5-D392-417DD5D3CB74}"/>
              </a:ext>
            </a:extLst>
          </p:cNvPr>
          <p:cNvSpPr>
            <a:spLocks noGrp="1"/>
          </p:cNvSpPr>
          <p:nvPr>
            <p:ph idx="1"/>
          </p:nvPr>
        </p:nvSpPr>
        <p:spPr>
          <a:xfrm>
            <a:off x="431998" y="953730"/>
            <a:ext cx="11324571" cy="5197996"/>
          </a:xfrm>
        </p:spPr>
        <p:txBody>
          <a:bodyPr/>
          <a:lstStyle/>
          <a:p>
            <a:pPr marL="0" indent="0">
              <a:buNone/>
            </a:pPr>
            <a:r>
              <a:rPr lang="en-GB" dirty="0"/>
              <a:t>Step 1</a:t>
            </a:r>
          </a:p>
          <a:p>
            <a:r>
              <a:rPr lang="en-GB" dirty="0"/>
              <a:t>Navigate to ‘Setup’, then ‘Users &amp; Policy’, then ‘Organisation Preferences’.</a:t>
            </a:r>
          </a:p>
          <a:p>
            <a:endParaRPr lang="en-GB" dirty="0"/>
          </a:p>
          <a:p>
            <a:endParaRPr lang="en-GB" dirty="0"/>
          </a:p>
        </p:txBody>
      </p:sp>
      <p:pic>
        <p:nvPicPr>
          <p:cNvPr id="5" name="Picture 4">
            <a:extLst>
              <a:ext uri="{FF2B5EF4-FFF2-40B4-BE49-F238E27FC236}">
                <a16:creationId xmlns:a16="http://schemas.microsoft.com/office/drawing/2014/main" id="{F4DB7361-CD60-D9CF-1ED7-980F53220274}"/>
              </a:ext>
            </a:extLst>
          </p:cNvPr>
          <p:cNvPicPr>
            <a:picLocks noChangeAspect="1"/>
          </p:cNvPicPr>
          <p:nvPr/>
        </p:nvPicPr>
        <p:blipFill>
          <a:blip r:embed="rId2"/>
          <a:stretch>
            <a:fillRect/>
          </a:stretch>
        </p:blipFill>
        <p:spPr>
          <a:xfrm>
            <a:off x="2049715" y="2245146"/>
            <a:ext cx="7330259" cy="4273640"/>
          </a:xfrm>
          <a:prstGeom prst="rect">
            <a:avLst/>
          </a:prstGeom>
        </p:spPr>
      </p:pic>
    </p:spTree>
    <p:extLst>
      <p:ext uri="{BB962C8B-B14F-4D97-AF65-F5344CB8AC3E}">
        <p14:creationId xmlns:p14="http://schemas.microsoft.com/office/powerpoint/2010/main" val="378441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3CE3-0B6F-2571-F852-B6FD7ED1DA46}"/>
              </a:ext>
            </a:extLst>
          </p:cNvPr>
          <p:cNvSpPr>
            <a:spLocks noGrp="1"/>
          </p:cNvSpPr>
          <p:nvPr>
            <p:ph type="title"/>
          </p:nvPr>
        </p:nvSpPr>
        <p:spPr>
          <a:xfrm>
            <a:off x="431999" y="1141121"/>
            <a:ext cx="11324572" cy="708461"/>
          </a:xfrm>
        </p:spPr>
        <p:txBody>
          <a:bodyPr>
            <a:normAutofit fontScale="90000"/>
          </a:bodyPr>
          <a:lstStyle/>
          <a:p>
            <a:br>
              <a:rPr lang="en-GB" sz="3100" dirty="0"/>
            </a:br>
            <a:br>
              <a:rPr lang="en-GB" sz="3100" dirty="0"/>
            </a:br>
            <a:br>
              <a:rPr lang="en-GB" sz="3100" dirty="0"/>
            </a:br>
            <a:br>
              <a:rPr lang="en-GB" sz="3100" dirty="0"/>
            </a:br>
            <a:br>
              <a:rPr lang="en-GB" sz="3100" dirty="0"/>
            </a:br>
            <a:br>
              <a:rPr lang="en-GB" sz="3100" dirty="0"/>
            </a:br>
            <a:br>
              <a:rPr lang="en-GB" sz="3100" dirty="0"/>
            </a:br>
            <a:br>
              <a:rPr lang="en-GB" sz="3100" dirty="0"/>
            </a:br>
            <a:br>
              <a:rPr lang="en-GB" sz="3100" dirty="0"/>
            </a:br>
            <a:br>
              <a:rPr lang="en-GB" sz="3100" dirty="0"/>
            </a:br>
            <a:br>
              <a:rPr lang="en-GB" sz="3100" dirty="0"/>
            </a:br>
            <a:r>
              <a:rPr lang="en-GB" sz="3100" dirty="0">
                <a:solidFill>
                  <a:srgbClr val="0070C0"/>
                </a:solidFill>
              </a:rPr>
              <a:t>Step 2</a:t>
            </a:r>
            <a:br>
              <a:rPr lang="en-GB" sz="3100" dirty="0"/>
            </a:br>
            <a:r>
              <a:rPr lang="en-GB" sz="3100" dirty="0"/>
              <a:t>On the left hand side under the ‘Appointments’ node you will see an option called ‘Slot Types’. Select this to review all your active appointment slot types</a:t>
            </a:r>
            <a:r>
              <a:rPr lang="en-GB" dirty="0"/>
              <a:t>.</a:t>
            </a:r>
            <a:br>
              <a:rPr lang="en-GB" dirty="0"/>
            </a:br>
            <a:r>
              <a:rPr lang="en-GB" dirty="0"/>
              <a:t> </a:t>
            </a:r>
            <a:br>
              <a:rPr lang="en-GB" dirty="0"/>
            </a:br>
            <a:br>
              <a:rPr lang="en-GB" dirty="0"/>
            </a:br>
            <a:br>
              <a:rPr lang="en-GB" dirty="0"/>
            </a:br>
            <a:br>
              <a:rPr lang="en-GB" dirty="0"/>
            </a:br>
            <a:br>
              <a:rPr lang="en-GB" dirty="0"/>
            </a:br>
            <a:br>
              <a:rPr lang="en-GB" dirty="0"/>
            </a:br>
            <a:br>
              <a:rPr lang="en-GB" dirty="0"/>
            </a:br>
            <a:r>
              <a:rPr lang="en-GB" sz="3100" dirty="0">
                <a:solidFill>
                  <a:srgbClr val="0070C0"/>
                </a:solidFill>
              </a:rPr>
              <a:t>Step 3</a:t>
            </a:r>
            <a:br>
              <a:rPr lang="en-GB" sz="3100" dirty="0"/>
            </a:br>
            <a:r>
              <a:rPr lang="en-GB" sz="3100" dirty="0"/>
              <a:t>You can use the ‘Amend Slot Type’ button at the top of the right pane to change any details including the National Category the appointment slot is linked to.</a:t>
            </a:r>
            <a:br>
              <a:rPr lang="en-GB" sz="3100" dirty="0"/>
            </a:br>
            <a:br>
              <a:rPr lang="en-GB" sz="3100" dirty="0"/>
            </a:br>
            <a:endParaRPr lang="en-GB" sz="3100" dirty="0"/>
          </a:p>
        </p:txBody>
      </p:sp>
      <p:pic>
        <p:nvPicPr>
          <p:cNvPr id="5" name="Content Placeholder 4">
            <a:extLst>
              <a:ext uri="{FF2B5EF4-FFF2-40B4-BE49-F238E27FC236}">
                <a16:creationId xmlns:a16="http://schemas.microsoft.com/office/drawing/2014/main" id="{6E15403D-45A0-BA24-85AE-0FB7725F9A35}"/>
              </a:ext>
            </a:extLst>
          </p:cNvPr>
          <p:cNvPicPr>
            <a:picLocks noGrp="1" noChangeAspect="1"/>
          </p:cNvPicPr>
          <p:nvPr>
            <p:ph idx="1"/>
          </p:nvPr>
        </p:nvPicPr>
        <p:blipFill>
          <a:blip r:embed="rId2"/>
          <a:stretch>
            <a:fillRect/>
          </a:stretch>
        </p:blipFill>
        <p:spPr>
          <a:xfrm>
            <a:off x="2342231" y="1447088"/>
            <a:ext cx="7315335" cy="3963824"/>
          </a:xfrm>
          <a:prstGeom prst="rect">
            <a:avLst/>
          </a:prstGeom>
        </p:spPr>
      </p:pic>
    </p:spTree>
    <p:extLst>
      <p:ext uri="{BB962C8B-B14F-4D97-AF65-F5344CB8AC3E}">
        <p14:creationId xmlns:p14="http://schemas.microsoft.com/office/powerpoint/2010/main" val="127494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4705</TotalTime>
  <Words>1517</Words>
  <Application>Microsoft Office PowerPoint</Application>
  <PresentationFormat>Widescreen</PresentationFormat>
  <Paragraphs>103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National GP Dashboard and   Secretary of State briefing  </vt:lpstr>
      <vt:lpstr>National GP dashboard </vt:lpstr>
      <vt:lpstr>Secretary of State briefing (SoS) </vt:lpstr>
      <vt:lpstr>National GP Dashboard Indicators</vt:lpstr>
      <vt:lpstr>PowerPoint Presentation</vt:lpstr>
      <vt:lpstr>Indicators for Secretary of State briefing  </vt:lpstr>
      <vt:lpstr>PowerPoint Presentation</vt:lpstr>
      <vt:lpstr>Accessing Slot Types – Systm1</vt:lpstr>
      <vt:lpstr>           Step 2 On the left hand side under the ‘Appointments’ node you will see an option called ‘Slot Types’. Select this to review all your active appointment slot types.         Step 3 You can use the ‘Amend Slot Type’ button at the top of the right pane to change any details including the National Category the appointment slot is linked to.  </vt:lpstr>
      <vt:lpstr>EMIS Step 1 Navigate to ‘EMIS’, then ‘Appointments, then ‘Appointment Book. </vt:lpstr>
      <vt:lpstr>Step 2  From the appointment book select the far right button labelled “Appts Config”. </vt:lpstr>
      <vt:lpstr>          Step 3 Select “Slot Types” in the left hand pane and you can then use the “Edit” button.         Step 4 Any details including the National Category the appointment slot is linked to can be changed from here. </vt:lpstr>
      <vt:lpstr>GPAD Mapping Reminder</vt:lpstr>
      <vt:lpstr>GP appointment categories are subdivided in three ‘context types’:  </vt:lpstr>
      <vt:lpstr>Care Related Encounter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National GPAD Guidance and Dashboard links  </vt:lpstr>
      <vt:lpstr>NWRS – Useful Links</vt:lpstr>
      <vt:lpstr>PowerPoint Presentation</vt:lpstr>
      <vt:lpstr>Changes to NWRS</vt:lpstr>
      <vt:lpstr>National Workforce Reporting Service (NWRS) guidance and support - NHS England Digital</vt:lpstr>
      <vt:lpstr>Staff Members</vt:lpstr>
      <vt:lpstr>NWRS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 Lindsey (NHS BLACK COUNTRY ICB - D2P2L)</dc:creator>
  <cp:lastModifiedBy>tim horsburgh</cp:lastModifiedBy>
  <cp:revision>3</cp:revision>
  <dcterms:created xsi:type="dcterms:W3CDTF">2025-11-06T15:53:26Z</dcterms:created>
  <dcterms:modified xsi:type="dcterms:W3CDTF">2026-01-19T10:35:28Z</dcterms:modified>
</cp:coreProperties>
</file>