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8" r:id="rId2"/>
    <p:sldId id="259" r:id="rId3"/>
    <p:sldId id="297" r:id="rId4"/>
    <p:sldId id="286" r:id="rId5"/>
    <p:sldId id="298" r:id="rId6"/>
    <p:sldId id="305" r:id="rId7"/>
    <p:sldId id="300" r:id="rId8"/>
    <p:sldId id="301" r:id="rId9"/>
    <p:sldId id="299" r:id="rId10"/>
    <p:sldId id="306" r:id="rId11"/>
    <p:sldId id="303" r:id="rId12"/>
    <p:sldId id="302" r:id="rId13"/>
    <p:sldId id="284" r:id="rId14"/>
    <p:sldId id="304"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F0C8"/>
    <a:srgbClr val="FAACCD"/>
    <a:srgbClr val="FFE6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1F6605-1D71-4185-A5A3-19443DB4586D}" v="121" dt="2025-12-10T12:59:26.9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830" y="6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0EE068-FE6A-4032-B2F3-A52D34A2D9BF}" type="datetimeFigureOut">
              <a:rPr lang="en-GB" smtClean="0"/>
              <a:t>10/12/2025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7EE75E-C1A2-4AE9-A448-2FA08D007C2A}" type="slidenum">
              <a:rPr lang="en-GB" smtClean="0"/>
              <a:t>‹#›</a:t>
            </a:fld>
            <a:endParaRPr lang="en-GB"/>
          </a:p>
        </p:txBody>
      </p:sp>
    </p:spTree>
    <p:extLst>
      <p:ext uri="{BB962C8B-B14F-4D97-AF65-F5344CB8AC3E}">
        <p14:creationId xmlns:p14="http://schemas.microsoft.com/office/powerpoint/2010/main" val="1040322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atientsknowbest.co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atientsknowbest.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atientsknowbest.co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atientsknowbest.co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atientsknowbest.co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atientsknowbest.co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atientsknowbest.co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atientsknowbest.co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3"/>
        <p:cNvGrpSpPr/>
        <p:nvPr/>
      </p:nvGrpSpPr>
      <p:grpSpPr>
        <a:xfrm>
          <a:off x="0" y="0"/>
          <a:ext cx="0" cy="0"/>
          <a:chOff x="0" y="0"/>
          <a:chExt cx="0" cy="0"/>
        </a:xfrm>
      </p:grpSpPr>
      <p:sp>
        <p:nvSpPr>
          <p:cNvPr id="3064" name="Google Shape;3064;g39fd251d126_0_29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5" name="Google Shape;3065;g39fd251d126_0_29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
        <p:nvSpPr>
          <p:cNvPr id="3066" name="Google Shape;3066;g39fd251d126_0_299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extLst>
      <p:ext uri="{BB962C8B-B14F-4D97-AF65-F5344CB8AC3E}">
        <p14:creationId xmlns:p14="http://schemas.microsoft.com/office/powerpoint/2010/main" val="4202984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2"/>
        <p:cNvGrpSpPr/>
        <p:nvPr/>
      </p:nvGrpSpPr>
      <p:grpSpPr>
        <a:xfrm>
          <a:off x="0" y="0"/>
          <a:ext cx="0" cy="0"/>
          <a:chOff x="0" y="0"/>
          <a:chExt cx="0" cy="0"/>
        </a:xfrm>
      </p:grpSpPr>
      <p:sp>
        <p:nvSpPr>
          <p:cNvPr id="2923" name="Google Shape;2923;g39fd251d126_0_28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4" name="Google Shape;2924;g39fd251d126_0_28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19716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nationwide GP-data integration, covering demographics, diagnoses, medications and appointments</a:t>
            </a:r>
          </a:p>
          <a:p>
            <a:endParaRPr lang="en-GB" dirty="0"/>
          </a:p>
          <a:p>
            <a:r>
              <a:rPr lang="en-GB" sz="1200" b="0" i="0" kern="1200" dirty="0">
                <a:solidFill>
                  <a:schemeClr val="tx1"/>
                </a:solidFill>
                <a:effectLst/>
                <a:latin typeface="+mn-lt"/>
                <a:ea typeface="+mn-ea"/>
                <a:cs typeface="+mn-cs"/>
              </a:rPr>
              <a:t>The </a:t>
            </a:r>
            <a:r>
              <a:rPr lang="en-GB" sz="1200" b="0" i="0" u="none" strike="noStrike" kern="1200" dirty="0">
                <a:solidFill>
                  <a:schemeClr val="tx1"/>
                </a:solidFill>
                <a:effectLst/>
                <a:latin typeface="+mn-lt"/>
                <a:ea typeface="+mn-ea"/>
                <a:cs typeface="+mn-cs"/>
                <a:hlinkClick r:id="rId3"/>
              </a:rPr>
              <a:t>PKB</a:t>
            </a:r>
            <a:r>
              <a:rPr lang="en-GB" sz="1200" b="0" i="0" kern="1200" dirty="0">
                <a:solidFill>
                  <a:schemeClr val="tx1"/>
                </a:solidFill>
                <a:effectLst/>
                <a:latin typeface="+mn-lt"/>
                <a:ea typeface="+mn-ea"/>
                <a:cs typeface="+mn-cs"/>
              </a:rPr>
              <a:t> software enriches the data released from the GP to the patient by adding SNOMED CT codes, including those for conditions and medications.</a:t>
            </a:r>
          </a:p>
          <a:p>
            <a:r>
              <a:rPr lang="en-GB" sz="1200" b="0" i="0" kern="1200" dirty="0">
                <a:solidFill>
                  <a:schemeClr val="tx1"/>
                </a:solidFill>
                <a:effectLst/>
                <a:latin typeface="+mn-lt"/>
                <a:ea typeface="+mn-ea"/>
                <a:cs typeface="+mn-cs"/>
              </a:rPr>
              <a:t>This creates a combined set of coded data – including observations, measurements and symptoms entered by the patient or professionals – which can enable automated information support for patients in the future.</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F67EE75E-C1A2-4AE9-A448-2FA08D007C2A}" type="slidenum">
              <a:rPr lang="en-GB" smtClean="0"/>
              <a:t>4</a:t>
            </a:fld>
            <a:endParaRPr lang="en-GB"/>
          </a:p>
        </p:txBody>
      </p:sp>
    </p:spTree>
    <p:extLst>
      <p:ext uri="{BB962C8B-B14F-4D97-AF65-F5344CB8AC3E}">
        <p14:creationId xmlns:p14="http://schemas.microsoft.com/office/powerpoint/2010/main" val="2060097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DE467-D87F-4BA0-5A6A-B45205C7FD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47C9B7-CD81-D717-F1B8-970DAF1D8C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BA3C9D-7E5C-C757-EFE9-B740BF27B8F6}"/>
              </a:ext>
            </a:extLst>
          </p:cNvPr>
          <p:cNvSpPr>
            <a:spLocks noGrp="1"/>
          </p:cNvSpPr>
          <p:nvPr>
            <p:ph type="body" idx="1"/>
          </p:nvPr>
        </p:nvSpPr>
        <p:spPr/>
        <p:txBody>
          <a:bodyPr/>
          <a:lstStyle/>
          <a:p>
            <a:r>
              <a:rPr lang="en-GB" dirty="0"/>
              <a:t>nationwide GP-data integration, covering demographics, diagnoses, medications and appointments</a:t>
            </a:r>
          </a:p>
          <a:p>
            <a:endParaRPr lang="en-GB" dirty="0"/>
          </a:p>
          <a:p>
            <a:r>
              <a:rPr lang="en-GB" sz="1200" b="0" i="0" kern="1200" dirty="0">
                <a:solidFill>
                  <a:schemeClr val="tx1"/>
                </a:solidFill>
                <a:effectLst/>
                <a:latin typeface="+mn-lt"/>
                <a:ea typeface="+mn-ea"/>
                <a:cs typeface="+mn-cs"/>
              </a:rPr>
              <a:t>The </a:t>
            </a:r>
            <a:r>
              <a:rPr lang="en-GB" sz="1200" b="0" i="0" u="none" strike="noStrike" kern="1200" dirty="0">
                <a:solidFill>
                  <a:schemeClr val="tx1"/>
                </a:solidFill>
                <a:effectLst/>
                <a:latin typeface="+mn-lt"/>
                <a:ea typeface="+mn-ea"/>
                <a:cs typeface="+mn-cs"/>
                <a:hlinkClick r:id="rId3"/>
              </a:rPr>
              <a:t>PKB</a:t>
            </a:r>
            <a:r>
              <a:rPr lang="en-GB" sz="1200" b="0" i="0" kern="1200" dirty="0">
                <a:solidFill>
                  <a:schemeClr val="tx1"/>
                </a:solidFill>
                <a:effectLst/>
                <a:latin typeface="+mn-lt"/>
                <a:ea typeface="+mn-ea"/>
                <a:cs typeface="+mn-cs"/>
              </a:rPr>
              <a:t> software enriches the data released from the GP to the patient by adding SNOMED CT codes, including those for conditions and medications.</a:t>
            </a:r>
          </a:p>
          <a:p>
            <a:r>
              <a:rPr lang="en-GB" sz="1200" b="0" i="0" kern="1200" dirty="0">
                <a:solidFill>
                  <a:schemeClr val="tx1"/>
                </a:solidFill>
                <a:effectLst/>
                <a:latin typeface="+mn-lt"/>
                <a:ea typeface="+mn-ea"/>
                <a:cs typeface="+mn-cs"/>
              </a:rPr>
              <a:t>This creates a combined set of coded data – including observations, measurements and symptoms entered by the patient or professionals – which can enable automated information support for patients in the future.</a:t>
            </a:r>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3F23B08A-F86A-888E-DC43-8F91DB75EB7F}"/>
              </a:ext>
            </a:extLst>
          </p:cNvPr>
          <p:cNvSpPr>
            <a:spLocks noGrp="1"/>
          </p:cNvSpPr>
          <p:nvPr>
            <p:ph type="sldNum" sz="quarter" idx="5"/>
          </p:nvPr>
        </p:nvSpPr>
        <p:spPr/>
        <p:txBody>
          <a:bodyPr/>
          <a:lstStyle/>
          <a:p>
            <a:fld id="{F67EE75E-C1A2-4AE9-A448-2FA08D007C2A}" type="slidenum">
              <a:rPr lang="en-GB" smtClean="0"/>
              <a:t>5</a:t>
            </a:fld>
            <a:endParaRPr lang="en-GB"/>
          </a:p>
        </p:txBody>
      </p:sp>
    </p:spTree>
    <p:extLst>
      <p:ext uri="{BB962C8B-B14F-4D97-AF65-F5344CB8AC3E}">
        <p14:creationId xmlns:p14="http://schemas.microsoft.com/office/powerpoint/2010/main" val="968678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D7D13-D532-3911-FE57-988AC97F02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4A4AB-D416-FA8A-31E9-88F6967FBD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A83D19-7F9A-05C2-0F7F-B107EA60E8E0}"/>
              </a:ext>
            </a:extLst>
          </p:cNvPr>
          <p:cNvSpPr>
            <a:spLocks noGrp="1"/>
          </p:cNvSpPr>
          <p:nvPr>
            <p:ph type="body" idx="1"/>
          </p:nvPr>
        </p:nvSpPr>
        <p:spPr/>
        <p:txBody>
          <a:bodyPr/>
          <a:lstStyle/>
          <a:p>
            <a:r>
              <a:rPr lang="en-GB" dirty="0"/>
              <a:t>nationwide GP-data integration, covering demographics, diagnoses, medications and appointments</a:t>
            </a:r>
          </a:p>
          <a:p>
            <a:endParaRPr lang="en-GB" dirty="0"/>
          </a:p>
          <a:p>
            <a:r>
              <a:rPr lang="en-GB" sz="1200" b="0" i="0" kern="1200" dirty="0">
                <a:solidFill>
                  <a:schemeClr val="tx1"/>
                </a:solidFill>
                <a:effectLst/>
                <a:latin typeface="+mn-lt"/>
                <a:ea typeface="+mn-ea"/>
                <a:cs typeface="+mn-cs"/>
              </a:rPr>
              <a:t>The </a:t>
            </a:r>
            <a:r>
              <a:rPr lang="en-GB" sz="1200" b="0" i="0" u="none" strike="noStrike" kern="1200" dirty="0">
                <a:solidFill>
                  <a:schemeClr val="tx1"/>
                </a:solidFill>
                <a:effectLst/>
                <a:latin typeface="+mn-lt"/>
                <a:ea typeface="+mn-ea"/>
                <a:cs typeface="+mn-cs"/>
                <a:hlinkClick r:id="rId3"/>
              </a:rPr>
              <a:t>PKB</a:t>
            </a:r>
            <a:r>
              <a:rPr lang="en-GB" sz="1200" b="0" i="0" kern="1200" dirty="0">
                <a:solidFill>
                  <a:schemeClr val="tx1"/>
                </a:solidFill>
                <a:effectLst/>
                <a:latin typeface="+mn-lt"/>
                <a:ea typeface="+mn-ea"/>
                <a:cs typeface="+mn-cs"/>
              </a:rPr>
              <a:t> software enriches the data released from the GP to the patient by adding SNOMED CT codes, including those for conditions and medications.</a:t>
            </a:r>
          </a:p>
          <a:p>
            <a:r>
              <a:rPr lang="en-GB" sz="1200" b="0" i="0" kern="1200" dirty="0">
                <a:solidFill>
                  <a:schemeClr val="tx1"/>
                </a:solidFill>
                <a:effectLst/>
                <a:latin typeface="+mn-lt"/>
                <a:ea typeface="+mn-ea"/>
                <a:cs typeface="+mn-cs"/>
              </a:rPr>
              <a:t>This creates a combined set of coded data – including observations, measurements and symptoms entered by the patient or professionals – which can enable automated information support for patients in the future.</a:t>
            </a:r>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ADB9712D-6B41-392F-9B34-2F1ADCD9A8F5}"/>
              </a:ext>
            </a:extLst>
          </p:cNvPr>
          <p:cNvSpPr>
            <a:spLocks noGrp="1"/>
          </p:cNvSpPr>
          <p:nvPr>
            <p:ph type="sldNum" sz="quarter" idx="5"/>
          </p:nvPr>
        </p:nvSpPr>
        <p:spPr/>
        <p:txBody>
          <a:bodyPr/>
          <a:lstStyle/>
          <a:p>
            <a:fld id="{F67EE75E-C1A2-4AE9-A448-2FA08D007C2A}" type="slidenum">
              <a:rPr lang="en-GB" smtClean="0"/>
              <a:t>6</a:t>
            </a:fld>
            <a:endParaRPr lang="en-GB"/>
          </a:p>
        </p:txBody>
      </p:sp>
    </p:spTree>
    <p:extLst>
      <p:ext uri="{BB962C8B-B14F-4D97-AF65-F5344CB8AC3E}">
        <p14:creationId xmlns:p14="http://schemas.microsoft.com/office/powerpoint/2010/main" val="1607439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F4192-ABFF-4E8E-A3E4-799FE5C5DC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5A9DE8-461B-1B5E-7765-1F951D924D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1B640A-BBEB-DFE0-2893-157755D73FF8}"/>
              </a:ext>
            </a:extLst>
          </p:cNvPr>
          <p:cNvSpPr>
            <a:spLocks noGrp="1"/>
          </p:cNvSpPr>
          <p:nvPr>
            <p:ph type="body" idx="1"/>
          </p:nvPr>
        </p:nvSpPr>
        <p:spPr/>
        <p:txBody>
          <a:bodyPr/>
          <a:lstStyle/>
          <a:p>
            <a:r>
              <a:rPr lang="en-GB" dirty="0"/>
              <a:t>nationwide GP-data integration, covering demographics, diagnoses, medications and appointments</a:t>
            </a:r>
          </a:p>
          <a:p>
            <a:endParaRPr lang="en-GB" dirty="0"/>
          </a:p>
          <a:p>
            <a:r>
              <a:rPr lang="en-GB" sz="1200" b="0" i="0" kern="1200" dirty="0">
                <a:solidFill>
                  <a:schemeClr val="tx1"/>
                </a:solidFill>
                <a:effectLst/>
                <a:latin typeface="+mn-lt"/>
                <a:ea typeface="+mn-ea"/>
                <a:cs typeface="+mn-cs"/>
              </a:rPr>
              <a:t>The </a:t>
            </a:r>
            <a:r>
              <a:rPr lang="en-GB" sz="1200" b="0" i="0" u="none" strike="noStrike" kern="1200" dirty="0">
                <a:solidFill>
                  <a:schemeClr val="tx1"/>
                </a:solidFill>
                <a:effectLst/>
                <a:latin typeface="+mn-lt"/>
                <a:ea typeface="+mn-ea"/>
                <a:cs typeface="+mn-cs"/>
                <a:hlinkClick r:id="rId3"/>
              </a:rPr>
              <a:t>PKB</a:t>
            </a:r>
            <a:r>
              <a:rPr lang="en-GB" sz="1200" b="0" i="0" kern="1200" dirty="0">
                <a:solidFill>
                  <a:schemeClr val="tx1"/>
                </a:solidFill>
                <a:effectLst/>
                <a:latin typeface="+mn-lt"/>
                <a:ea typeface="+mn-ea"/>
                <a:cs typeface="+mn-cs"/>
              </a:rPr>
              <a:t> software enriches the data released from the GP to the patient by adding SNOMED CT codes, including those for conditions and medications.</a:t>
            </a:r>
          </a:p>
          <a:p>
            <a:r>
              <a:rPr lang="en-GB" sz="1200" b="0" i="0" kern="1200" dirty="0">
                <a:solidFill>
                  <a:schemeClr val="tx1"/>
                </a:solidFill>
                <a:effectLst/>
                <a:latin typeface="+mn-lt"/>
                <a:ea typeface="+mn-ea"/>
                <a:cs typeface="+mn-cs"/>
              </a:rPr>
              <a:t>This creates a combined set of coded data – including observations, measurements and symptoms entered by the patient or professionals – which can enable automated information support for patients in the future.</a:t>
            </a:r>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D9A4917B-FD9C-D9F0-7DC3-549F01B6DACD}"/>
              </a:ext>
            </a:extLst>
          </p:cNvPr>
          <p:cNvSpPr>
            <a:spLocks noGrp="1"/>
          </p:cNvSpPr>
          <p:nvPr>
            <p:ph type="sldNum" sz="quarter" idx="5"/>
          </p:nvPr>
        </p:nvSpPr>
        <p:spPr/>
        <p:txBody>
          <a:bodyPr/>
          <a:lstStyle/>
          <a:p>
            <a:fld id="{F67EE75E-C1A2-4AE9-A448-2FA08D007C2A}" type="slidenum">
              <a:rPr lang="en-GB" smtClean="0"/>
              <a:t>7</a:t>
            </a:fld>
            <a:endParaRPr lang="en-GB"/>
          </a:p>
        </p:txBody>
      </p:sp>
    </p:spTree>
    <p:extLst>
      <p:ext uri="{BB962C8B-B14F-4D97-AF65-F5344CB8AC3E}">
        <p14:creationId xmlns:p14="http://schemas.microsoft.com/office/powerpoint/2010/main" val="2874107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BA769-83DA-612A-A75A-75845235D6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F7C4CC-33B0-E6B6-10D8-CCE25992B7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16C93B-5766-D405-5121-BFD663EB04DC}"/>
              </a:ext>
            </a:extLst>
          </p:cNvPr>
          <p:cNvSpPr>
            <a:spLocks noGrp="1"/>
          </p:cNvSpPr>
          <p:nvPr>
            <p:ph type="body" idx="1"/>
          </p:nvPr>
        </p:nvSpPr>
        <p:spPr/>
        <p:txBody>
          <a:bodyPr/>
          <a:lstStyle/>
          <a:p>
            <a:r>
              <a:rPr lang="en-GB" dirty="0"/>
              <a:t>nationwide GP-data integration, covering demographics, diagnoses, medications and appointments</a:t>
            </a:r>
          </a:p>
          <a:p>
            <a:endParaRPr lang="en-GB" dirty="0"/>
          </a:p>
          <a:p>
            <a:r>
              <a:rPr lang="en-GB" sz="1200" b="0" i="0" kern="1200" dirty="0">
                <a:solidFill>
                  <a:schemeClr val="tx1"/>
                </a:solidFill>
                <a:effectLst/>
                <a:latin typeface="+mn-lt"/>
                <a:ea typeface="+mn-ea"/>
                <a:cs typeface="+mn-cs"/>
              </a:rPr>
              <a:t>The </a:t>
            </a:r>
            <a:r>
              <a:rPr lang="en-GB" sz="1200" b="0" i="0" u="none" strike="noStrike" kern="1200" dirty="0">
                <a:solidFill>
                  <a:schemeClr val="tx1"/>
                </a:solidFill>
                <a:effectLst/>
                <a:latin typeface="+mn-lt"/>
                <a:ea typeface="+mn-ea"/>
                <a:cs typeface="+mn-cs"/>
                <a:hlinkClick r:id="rId3"/>
              </a:rPr>
              <a:t>PKB</a:t>
            </a:r>
            <a:r>
              <a:rPr lang="en-GB" sz="1200" b="0" i="0" kern="1200" dirty="0">
                <a:solidFill>
                  <a:schemeClr val="tx1"/>
                </a:solidFill>
                <a:effectLst/>
                <a:latin typeface="+mn-lt"/>
                <a:ea typeface="+mn-ea"/>
                <a:cs typeface="+mn-cs"/>
              </a:rPr>
              <a:t> software enriches the data released from the GP to the patient by adding SNOMED CT codes, including those for conditions and medications.</a:t>
            </a:r>
          </a:p>
          <a:p>
            <a:r>
              <a:rPr lang="en-GB" sz="1200" b="0" i="0" kern="1200" dirty="0">
                <a:solidFill>
                  <a:schemeClr val="tx1"/>
                </a:solidFill>
                <a:effectLst/>
                <a:latin typeface="+mn-lt"/>
                <a:ea typeface="+mn-ea"/>
                <a:cs typeface="+mn-cs"/>
              </a:rPr>
              <a:t>This creates a combined set of coded data – including observations, measurements and symptoms entered by the patient or professionals – which can enable automated information support for patients in the future.</a:t>
            </a:r>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D0F1F7C5-2F39-9F9E-D6BB-1743D2A50A15}"/>
              </a:ext>
            </a:extLst>
          </p:cNvPr>
          <p:cNvSpPr>
            <a:spLocks noGrp="1"/>
          </p:cNvSpPr>
          <p:nvPr>
            <p:ph type="sldNum" sz="quarter" idx="5"/>
          </p:nvPr>
        </p:nvSpPr>
        <p:spPr/>
        <p:txBody>
          <a:bodyPr/>
          <a:lstStyle/>
          <a:p>
            <a:fld id="{F67EE75E-C1A2-4AE9-A448-2FA08D007C2A}" type="slidenum">
              <a:rPr lang="en-GB" smtClean="0"/>
              <a:t>8</a:t>
            </a:fld>
            <a:endParaRPr lang="en-GB"/>
          </a:p>
        </p:txBody>
      </p:sp>
    </p:spTree>
    <p:extLst>
      <p:ext uri="{BB962C8B-B14F-4D97-AF65-F5344CB8AC3E}">
        <p14:creationId xmlns:p14="http://schemas.microsoft.com/office/powerpoint/2010/main" val="2683284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920C3-8EBB-46C6-A1A3-2951BEC1BE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97EBC2-340F-EFE1-AAD7-082ED6877F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52F01C-E0BA-55EF-39C1-BE50AA8FD054}"/>
              </a:ext>
            </a:extLst>
          </p:cNvPr>
          <p:cNvSpPr>
            <a:spLocks noGrp="1"/>
          </p:cNvSpPr>
          <p:nvPr>
            <p:ph type="body" idx="1"/>
          </p:nvPr>
        </p:nvSpPr>
        <p:spPr/>
        <p:txBody>
          <a:bodyPr/>
          <a:lstStyle/>
          <a:p>
            <a:r>
              <a:rPr lang="en-GB" dirty="0"/>
              <a:t>nationwide GP-data integration, covering demographics, diagnoses, medications and appointments</a:t>
            </a:r>
          </a:p>
          <a:p>
            <a:endParaRPr lang="en-GB" dirty="0"/>
          </a:p>
          <a:p>
            <a:r>
              <a:rPr lang="en-GB" sz="1200" b="0" i="0" kern="1200" dirty="0">
                <a:solidFill>
                  <a:schemeClr val="tx1"/>
                </a:solidFill>
                <a:effectLst/>
                <a:latin typeface="+mn-lt"/>
                <a:ea typeface="+mn-ea"/>
                <a:cs typeface="+mn-cs"/>
              </a:rPr>
              <a:t>The </a:t>
            </a:r>
            <a:r>
              <a:rPr lang="en-GB" sz="1200" b="0" i="0" u="none" strike="noStrike" kern="1200" dirty="0">
                <a:solidFill>
                  <a:schemeClr val="tx1"/>
                </a:solidFill>
                <a:effectLst/>
                <a:latin typeface="+mn-lt"/>
                <a:ea typeface="+mn-ea"/>
                <a:cs typeface="+mn-cs"/>
                <a:hlinkClick r:id="rId3"/>
              </a:rPr>
              <a:t>PKB</a:t>
            </a:r>
            <a:r>
              <a:rPr lang="en-GB" sz="1200" b="0" i="0" kern="1200" dirty="0">
                <a:solidFill>
                  <a:schemeClr val="tx1"/>
                </a:solidFill>
                <a:effectLst/>
                <a:latin typeface="+mn-lt"/>
                <a:ea typeface="+mn-ea"/>
                <a:cs typeface="+mn-cs"/>
              </a:rPr>
              <a:t> software enriches the data released from the GP to the patient by adding SNOMED CT codes, including those for conditions and medications.</a:t>
            </a:r>
          </a:p>
          <a:p>
            <a:r>
              <a:rPr lang="en-GB" sz="1200" b="0" i="0" kern="1200" dirty="0">
                <a:solidFill>
                  <a:schemeClr val="tx1"/>
                </a:solidFill>
                <a:effectLst/>
                <a:latin typeface="+mn-lt"/>
                <a:ea typeface="+mn-ea"/>
                <a:cs typeface="+mn-cs"/>
              </a:rPr>
              <a:t>This creates a combined set of coded data – including observations, measurements and symptoms entered by the patient or professionals – which can enable automated information support for patients in the future.</a:t>
            </a:r>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F51F6162-2D81-C764-78C1-E9D0A2101B1F}"/>
              </a:ext>
            </a:extLst>
          </p:cNvPr>
          <p:cNvSpPr>
            <a:spLocks noGrp="1"/>
          </p:cNvSpPr>
          <p:nvPr>
            <p:ph type="sldNum" sz="quarter" idx="5"/>
          </p:nvPr>
        </p:nvSpPr>
        <p:spPr/>
        <p:txBody>
          <a:bodyPr/>
          <a:lstStyle/>
          <a:p>
            <a:fld id="{F67EE75E-C1A2-4AE9-A448-2FA08D007C2A}" type="slidenum">
              <a:rPr lang="en-GB" smtClean="0"/>
              <a:t>9</a:t>
            </a:fld>
            <a:endParaRPr lang="en-GB"/>
          </a:p>
        </p:txBody>
      </p:sp>
    </p:spTree>
    <p:extLst>
      <p:ext uri="{BB962C8B-B14F-4D97-AF65-F5344CB8AC3E}">
        <p14:creationId xmlns:p14="http://schemas.microsoft.com/office/powerpoint/2010/main" val="1801146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86FAB-579A-B0FA-4E7B-7F011C5B46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B77B61-2578-5532-FB93-0B85652ABA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B8C076-A889-1342-B660-8E489941141E}"/>
              </a:ext>
            </a:extLst>
          </p:cNvPr>
          <p:cNvSpPr>
            <a:spLocks noGrp="1"/>
          </p:cNvSpPr>
          <p:nvPr>
            <p:ph type="body" idx="1"/>
          </p:nvPr>
        </p:nvSpPr>
        <p:spPr/>
        <p:txBody>
          <a:bodyPr/>
          <a:lstStyle/>
          <a:p>
            <a:r>
              <a:rPr lang="en-GB" dirty="0"/>
              <a:t>nationwide GP-data integration, covering demographics, diagnoses, medications and appointments</a:t>
            </a:r>
          </a:p>
          <a:p>
            <a:endParaRPr lang="en-GB" dirty="0"/>
          </a:p>
          <a:p>
            <a:r>
              <a:rPr lang="en-GB" sz="1200" b="0" i="0" kern="1200" dirty="0">
                <a:solidFill>
                  <a:schemeClr val="tx1"/>
                </a:solidFill>
                <a:effectLst/>
                <a:latin typeface="+mn-lt"/>
                <a:ea typeface="+mn-ea"/>
                <a:cs typeface="+mn-cs"/>
              </a:rPr>
              <a:t>The </a:t>
            </a:r>
            <a:r>
              <a:rPr lang="en-GB" sz="1200" b="0" i="0" u="none" strike="noStrike" kern="1200" dirty="0">
                <a:solidFill>
                  <a:schemeClr val="tx1"/>
                </a:solidFill>
                <a:effectLst/>
                <a:latin typeface="+mn-lt"/>
                <a:ea typeface="+mn-ea"/>
                <a:cs typeface="+mn-cs"/>
                <a:hlinkClick r:id="rId3"/>
              </a:rPr>
              <a:t>PKB</a:t>
            </a:r>
            <a:r>
              <a:rPr lang="en-GB" sz="1200" b="0" i="0" kern="1200" dirty="0">
                <a:solidFill>
                  <a:schemeClr val="tx1"/>
                </a:solidFill>
                <a:effectLst/>
                <a:latin typeface="+mn-lt"/>
                <a:ea typeface="+mn-ea"/>
                <a:cs typeface="+mn-cs"/>
              </a:rPr>
              <a:t> software enriches the data released from the GP to the patient by adding SNOMED CT codes, including those for conditions and medications.</a:t>
            </a:r>
          </a:p>
          <a:p>
            <a:r>
              <a:rPr lang="en-GB" sz="1200" b="0" i="0" kern="1200" dirty="0">
                <a:solidFill>
                  <a:schemeClr val="tx1"/>
                </a:solidFill>
                <a:effectLst/>
                <a:latin typeface="+mn-lt"/>
                <a:ea typeface="+mn-ea"/>
                <a:cs typeface="+mn-cs"/>
              </a:rPr>
              <a:t>This creates a combined set of coded data – including observations, measurements and symptoms entered by the patient or professionals – which can enable automated information support for patients in the future.</a:t>
            </a:r>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E0ECFBC5-9EBC-5E06-653D-7D08B29B2ED8}"/>
              </a:ext>
            </a:extLst>
          </p:cNvPr>
          <p:cNvSpPr>
            <a:spLocks noGrp="1"/>
          </p:cNvSpPr>
          <p:nvPr>
            <p:ph type="sldNum" sz="quarter" idx="5"/>
          </p:nvPr>
        </p:nvSpPr>
        <p:spPr/>
        <p:txBody>
          <a:bodyPr/>
          <a:lstStyle/>
          <a:p>
            <a:fld id="{F67EE75E-C1A2-4AE9-A448-2FA08D007C2A}" type="slidenum">
              <a:rPr lang="en-GB" smtClean="0"/>
              <a:t>10</a:t>
            </a:fld>
            <a:endParaRPr lang="en-GB"/>
          </a:p>
        </p:txBody>
      </p:sp>
    </p:spTree>
    <p:extLst>
      <p:ext uri="{BB962C8B-B14F-4D97-AF65-F5344CB8AC3E}">
        <p14:creationId xmlns:p14="http://schemas.microsoft.com/office/powerpoint/2010/main" val="93501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87B09-E474-79EB-A6C0-43FC51F754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80CC77-0740-0101-8986-40C377D956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6C9B34-0F71-9A22-B8C3-65AF991193B6}"/>
              </a:ext>
            </a:extLst>
          </p:cNvPr>
          <p:cNvSpPr>
            <a:spLocks noGrp="1"/>
          </p:cNvSpPr>
          <p:nvPr>
            <p:ph type="body" idx="1"/>
          </p:nvPr>
        </p:nvSpPr>
        <p:spPr/>
        <p:txBody>
          <a:bodyPr/>
          <a:lstStyle/>
          <a:p>
            <a:r>
              <a:rPr lang="en-GB" dirty="0"/>
              <a:t>nationwide GP-data integration, covering demographics, diagnoses, medications and appointments</a:t>
            </a:r>
          </a:p>
          <a:p>
            <a:endParaRPr lang="en-GB" dirty="0"/>
          </a:p>
          <a:p>
            <a:r>
              <a:rPr lang="en-GB" sz="1200" b="0" i="0" kern="1200" dirty="0">
                <a:solidFill>
                  <a:schemeClr val="tx1"/>
                </a:solidFill>
                <a:effectLst/>
                <a:latin typeface="+mn-lt"/>
                <a:ea typeface="+mn-ea"/>
                <a:cs typeface="+mn-cs"/>
              </a:rPr>
              <a:t>The </a:t>
            </a:r>
            <a:r>
              <a:rPr lang="en-GB" sz="1200" b="0" i="0" u="none" strike="noStrike" kern="1200" dirty="0">
                <a:solidFill>
                  <a:schemeClr val="tx1"/>
                </a:solidFill>
                <a:effectLst/>
                <a:latin typeface="+mn-lt"/>
                <a:ea typeface="+mn-ea"/>
                <a:cs typeface="+mn-cs"/>
                <a:hlinkClick r:id="rId3"/>
              </a:rPr>
              <a:t>PKB</a:t>
            </a:r>
            <a:r>
              <a:rPr lang="en-GB" sz="1200" b="0" i="0" kern="1200" dirty="0">
                <a:solidFill>
                  <a:schemeClr val="tx1"/>
                </a:solidFill>
                <a:effectLst/>
                <a:latin typeface="+mn-lt"/>
                <a:ea typeface="+mn-ea"/>
                <a:cs typeface="+mn-cs"/>
              </a:rPr>
              <a:t> software enriches the data released from the GP to the patient by adding SNOMED CT codes, including those for conditions and medications.</a:t>
            </a:r>
          </a:p>
          <a:p>
            <a:r>
              <a:rPr lang="en-GB" sz="1200" b="0" i="0" kern="1200" dirty="0">
                <a:solidFill>
                  <a:schemeClr val="tx1"/>
                </a:solidFill>
                <a:effectLst/>
                <a:latin typeface="+mn-lt"/>
                <a:ea typeface="+mn-ea"/>
                <a:cs typeface="+mn-cs"/>
              </a:rPr>
              <a:t>This creates a combined set of coded data – including observations, measurements and symptoms entered by the patient or professionals – which can enable automated information support for patients in the future.</a:t>
            </a:r>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B37E5410-B4DE-44F0-35FB-79279106BC1A}"/>
              </a:ext>
            </a:extLst>
          </p:cNvPr>
          <p:cNvSpPr>
            <a:spLocks noGrp="1"/>
          </p:cNvSpPr>
          <p:nvPr>
            <p:ph type="sldNum" sz="quarter" idx="5"/>
          </p:nvPr>
        </p:nvSpPr>
        <p:spPr/>
        <p:txBody>
          <a:bodyPr/>
          <a:lstStyle/>
          <a:p>
            <a:fld id="{F67EE75E-C1A2-4AE9-A448-2FA08D007C2A}" type="slidenum">
              <a:rPr lang="en-GB" smtClean="0"/>
              <a:t>11</a:t>
            </a:fld>
            <a:endParaRPr lang="en-GB"/>
          </a:p>
        </p:txBody>
      </p:sp>
    </p:spTree>
    <p:extLst>
      <p:ext uri="{BB962C8B-B14F-4D97-AF65-F5344CB8AC3E}">
        <p14:creationId xmlns:p14="http://schemas.microsoft.com/office/powerpoint/2010/main" val="8999987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Volumes/Avante%20Work/CLIENTS%20WORK/Sandwell%20NHS/NHS%20-%20Joint%20SWB%20and%20DGH%20Teams%20background/F%20-%20NHS%20-%20Joint%20SWB%20and%20DGH%20Teams%20background%20v2%20/F3%20-%20NHS%20-%20Joint%20SWB%20and%20DGH%20Teams%20background%20v2%20.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file:////Volumes/Avante%20Work/CLIENTS%20WORK/Sandwell%20NHS/NHS%20-%20Joint%20SWB%20and%20DGH%20Teams%20background/F%20-%20NHS%20-%20Joint%20SWB%20and%20DGH%20Teams%20background%20v2%20/F3%20-%20NHS%20-%20Joint%20SWB%20and%20DGH%20Teams%20background%20v2%20.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file:////Volumes/Avante%20Work/CLIENTS%20WORK/Sandwell%20NHS/NHS%20-%20Joint%20SWB%20and%20DGH%20Teams%20background/F%20-%20NHS%20-%20Joint%20SWB%20and%20DGH%20Teams%20background%20v2%20/F3%20-%20NHS%20-%20Joint%20SWB%20and%20DGH%20Teams%20background%20v2%20.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file:////Volumes/Avante%20Work/CLIENTS%20WORK/Sandwell%20NHS/NHS%20-%20Joint%20SWB%20and%20DGH%20Teams%20background/F%20-%20NHS%20-%20Joint%20SWB%20and%20DGH%20Teams%20background%20v2%20/F3%20-%20NHS%20-%20Joint%20SWB%20and%20DGH%20Teams%20background%20v2%20.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file:////Volumes/Avante%20Work/CLIENTS%20WORK/Sandwell%20NHS/NHS%20-%20Joint%20SWB%20and%20DGH%20Teams%20background/F%20-%20NHS%20-%20Joint%20SWB%20and%20DGH%20Teams%20background%20v2%20/F3%20-%20NHS%20-%20Joint%20SWB%20and%20DGH%20Teams%20background%20v2%20.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file:////Volumes/Avante%20Work/CLIENTS%20WORK/Sandwell%20NHS/NHS%20-%20Joint%20SWB%20and%20DGH%20Teams%20background/F%20-%20NHS%20-%20Joint%20SWB%20and%20DGH%20Teams%20background%20v2%20/F3%20-%20NHS%20-%20Joint%20SWB%20and%20DGH%20Teams%20background%20v2%20.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file:////Volumes/Avante%20Work/CLIENTS%20WORK/Sandwell%20NHS/NHS%20-%20Joint%20SWB%20and%20DGH%20Teams%20background/F%20-%20NHS%20-%20Joint%20SWB%20and%20DGH%20Teams%20background%20v2%20/F3%20-%20NHS%20-%20Joint%20SWB%20and%20DGH%20Teams%20background%20v2%20.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file:////Volumes/Avante%20Work/CLIENTS%20WORK/Sandwell%20NHS/NHS%20-%20Joint%20SWB%20and%20DGH%20Teams%20background/F%20-%20NHS%20-%20Joint%20SWB%20and%20DGH%20Teams%20background%20v2%20/F3%20-%20NHS%20-%20Joint%20SWB%20and%20DGH%20Teams%20background%20v2%20.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file:////Volumes/Avante%20Work/CLIENTS%20WORK/Sandwell%20NHS/NHS%20-%20Joint%20SWB%20and%20DGH%20Teams%20background/F%20-%20NHS%20-%20Joint%20SWB%20and%20DGH%20Teams%20background%20v2%20/F3%20-%20NHS%20-%20Joint%20SWB%20and%20DGH%20Teams%20background%20v2%20.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file:////Volumes/Avante%20Work/CLIENTS%20WORK/Sandwell%20NHS/NHS%20-%20Joint%20SWB%20and%20DGH%20Teams%20background/F%20-%20NHS%20-%20Joint%20SWB%20and%20DGH%20Teams%20background%20v2%20/F3%20-%20NHS%20-%20Joint%20SWB%20and%20DGH%20Teams%20background%20v2%20.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file:////Volumes/Avante%20Work/CLIENTS%20WORK/Sandwell%20NHS/NHS%20-%20Joint%20SWB%20and%20DGH%20Teams%20background/F%20-%20NHS%20-%20Joint%20SWB%20and%20DGH%20Teams%20background%20v2%20/F3%20-%20NHS%20-%20Joint%20SWB%20and%20DGH%20Teams%20background%20v2%20.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0C09D0-381F-B301-0C28-22BAB39EC71F}"/>
              </a:ext>
            </a:extLst>
          </p:cNvPr>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8588FFE-C0D3-BD51-F11C-2912050665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D8B65ED-1C29-347D-F514-F8583B0639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E9E1FAE-F6B1-8ECA-A666-DD0BBB428EC7}"/>
              </a:ext>
            </a:extLst>
          </p:cNvPr>
          <p:cNvSpPr>
            <a:spLocks noGrp="1"/>
          </p:cNvSpPr>
          <p:nvPr>
            <p:ph type="dt" sz="half" idx="10"/>
          </p:nvPr>
        </p:nvSpPr>
        <p:spPr/>
        <p:txBody>
          <a:bodyPr/>
          <a:lstStyle/>
          <a:p>
            <a:fld id="{38295D54-ACFB-40B4-A2F8-9992E620514A}" type="datetimeFigureOut">
              <a:rPr lang="en-GB" smtClean="0"/>
              <a:t>10/12/2025</a:t>
            </a:fld>
            <a:endParaRPr lang="en-GB"/>
          </a:p>
        </p:txBody>
      </p:sp>
      <p:sp>
        <p:nvSpPr>
          <p:cNvPr id="5" name="Footer Placeholder 4">
            <a:extLst>
              <a:ext uri="{FF2B5EF4-FFF2-40B4-BE49-F238E27FC236}">
                <a16:creationId xmlns:a16="http://schemas.microsoft.com/office/drawing/2014/main" id="{3CE4AB9D-691B-D4FA-2271-F3D6EB2CBF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D62CB5-C94D-F1A3-1BEF-FE8F659A4B3C}"/>
              </a:ext>
            </a:extLst>
          </p:cNvPr>
          <p:cNvSpPr>
            <a:spLocks noGrp="1"/>
          </p:cNvSpPr>
          <p:nvPr>
            <p:ph type="sldNum" sz="quarter" idx="12"/>
          </p:nvPr>
        </p:nvSpPr>
        <p:spPr/>
        <p:txBody>
          <a:bodyPr/>
          <a:lstStyle/>
          <a:p>
            <a:fld id="{A0F299B6-59CD-41F4-B390-9F9C070EFC83}" type="slidenum">
              <a:rPr lang="en-GB" smtClean="0"/>
              <a:t>‹#›</a:t>
            </a:fld>
            <a:endParaRPr lang="en-GB"/>
          </a:p>
        </p:txBody>
      </p:sp>
    </p:spTree>
    <p:extLst>
      <p:ext uri="{BB962C8B-B14F-4D97-AF65-F5344CB8AC3E}">
        <p14:creationId xmlns:p14="http://schemas.microsoft.com/office/powerpoint/2010/main" val="3196888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AB010-7224-F826-3AA3-B3A43736CE4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CCED5F-0249-5B0C-6A6C-0747CC62A9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7BA218-92A8-566C-9C96-0116E5F170BE}"/>
              </a:ext>
            </a:extLst>
          </p:cNvPr>
          <p:cNvSpPr>
            <a:spLocks noGrp="1"/>
          </p:cNvSpPr>
          <p:nvPr>
            <p:ph type="dt" sz="half" idx="10"/>
          </p:nvPr>
        </p:nvSpPr>
        <p:spPr/>
        <p:txBody>
          <a:bodyPr/>
          <a:lstStyle/>
          <a:p>
            <a:fld id="{38295D54-ACFB-40B4-A2F8-9992E620514A}" type="datetimeFigureOut">
              <a:rPr lang="en-GB" smtClean="0"/>
              <a:t>10/12/2025</a:t>
            </a:fld>
            <a:endParaRPr lang="en-GB"/>
          </a:p>
        </p:txBody>
      </p:sp>
      <p:sp>
        <p:nvSpPr>
          <p:cNvPr id="5" name="Footer Placeholder 4">
            <a:extLst>
              <a:ext uri="{FF2B5EF4-FFF2-40B4-BE49-F238E27FC236}">
                <a16:creationId xmlns:a16="http://schemas.microsoft.com/office/drawing/2014/main" id="{2ECADEFB-9822-07F3-985A-5C338ED849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5AADE9-D972-4260-A4C4-7C0EE9A25950}"/>
              </a:ext>
            </a:extLst>
          </p:cNvPr>
          <p:cNvSpPr>
            <a:spLocks noGrp="1"/>
          </p:cNvSpPr>
          <p:nvPr>
            <p:ph type="sldNum" sz="quarter" idx="12"/>
          </p:nvPr>
        </p:nvSpPr>
        <p:spPr/>
        <p:txBody>
          <a:bodyPr/>
          <a:lstStyle/>
          <a:p>
            <a:fld id="{A0F299B6-59CD-41F4-B390-9F9C070EFC83}" type="slidenum">
              <a:rPr lang="en-GB" smtClean="0"/>
              <a:t>‹#›</a:t>
            </a:fld>
            <a:endParaRPr lang="en-GB"/>
          </a:p>
        </p:txBody>
      </p:sp>
      <p:pic>
        <p:nvPicPr>
          <p:cNvPr id="7" name="Picture 6">
            <a:extLst>
              <a:ext uri="{FF2B5EF4-FFF2-40B4-BE49-F238E27FC236}">
                <a16:creationId xmlns:a16="http://schemas.microsoft.com/office/drawing/2014/main" id="{5FFA1E45-2536-5B44-D20A-F294F77DA784}"/>
              </a:ext>
            </a:extLst>
          </p:cNvPr>
          <p:cNvPicPr>
            <a:picLocks noChangeAspect="1"/>
          </p:cNvPicPr>
          <p:nvPr userDrawn="1"/>
        </p:nvPicPr>
        <p:blipFill>
          <a:blip r:embed="rId2" r:link="rId3">
            <a:extLst>
              <a:ext uri="{28A0092B-C50C-407E-A947-70E740481C1C}">
                <a14:useLocalDpi xmlns:a14="http://schemas.microsoft.com/office/drawing/2010/main" val="0"/>
              </a:ext>
            </a:extLst>
          </a:blip>
          <a:srcRect l="89029" b="87765"/>
          <a:stretch>
            <a:fillRect/>
          </a:stretch>
        </p:blipFill>
        <p:spPr>
          <a:xfrm rot="5400000">
            <a:off x="11103685" y="5715262"/>
            <a:ext cx="1337534" cy="839096"/>
          </a:xfrm>
          <a:prstGeom prst="rect">
            <a:avLst/>
          </a:prstGeom>
        </p:spPr>
      </p:pic>
      <p:pic>
        <p:nvPicPr>
          <p:cNvPr id="8" name="Picture 7">
            <a:extLst>
              <a:ext uri="{FF2B5EF4-FFF2-40B4-BE49-F238E27FC236}">
                <a16:creationId xmlns:a16="http://schemas.microsoft.com/office/drawing/2014/main" id="{59883B11-36B9-21A2-F2A8-A705C676474D}"/>
              </a:ext>
            </a:extLst>
          </p:cNvPr>
          <p:cNvPicPr>
            <a:picLocks noChangeAspect="1"/>
          </p:cNvPicPr>
          <p:nvPr userDrawn="1"/>
        </p:nvPicPr>
        <p:blipFill>
          <a:blip r:embed="rId2" r:link="rId3">
            <a:alphaModFix amt="50000"/>
            <a:extLst>
              <a:ext uri="{28A0092B-C50C-407E-A947-70E740481C1C}">
                <a14:useLocalDpi xmlns:a14="http://schemas.microsoft.com/office/drawing/2010/main" val="0"/>
              </a:ext>
            </a:extLst>
          </a:blip>
          <a:srcRect t="69647" b="7315"/>
          <a:stretch>
            <a:fillRect/>
          </a:stretch>
        </p:blipFill>
        <p:spPr>
          <a:xfrm rot="5400000">
            <a:off x="-2984637" y="2984637"/>
            <a:ext cx="6858000" cy="888726"/>
          </a:xfrm>
          <a:prstGeom prst="rect">
            <a:avLst/>
          </a:prstGeom>
        </p:spPr>
      </p:pic>
    </p:spTree>
    <p:extLst>
      <p:ext uri="{BB962C8B-B14F-4D97-AF65-F5344CB8AC3E}">
        <p14:creationId xmlns:p14="http://schemas.microsoft.com/office/powerpoint/2010/main" val="365622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A81AC8-BA11-BA8D-2013-AB4EF08F57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C804FF5-A8D1-829A-B3E0-FED305F361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85CF4A-742C-20A4-378D-7838C751EBD2}"/>
              </a:ext>
            </a:extLst>
          </p:cNvPr>
          <p:cNvSpPr>
            <a:spLocks noGrp="1"/>
          </p:cNvSpPr>
          <p:nvPr>
            <p:ph type="dt" sz="half" idx="10"/>
          </p:nvPr>
        </p:nvSpPr>
        <p:spPr/>
        <p:txBody>
          <a:bodyPr/>
          <a:lstStyle/>
          <a:p>
            <a:fld id="{38295D54-ACFB-40B4-A2F8-9992E620514A}" type="datetimeFigureOut">
              <a:rPr lang="en-GB" smtClean="0"/>
              <a:t>10/12/2025</a:t>
            </a:fld>
            <a:endParaRPr lang="en-GB"/>
          </a:p>
        </p:txBody>
      </p:sp>
      <p:sp>
        <p:nvSpPr>
          <p:cNvPr id="5" name="Footer Placeholder 4">
            <a:extLst>
              <a:ext uri="{FF2B5EF4-FFF2-40B4-BE49-F238E27FC236}">
                <a16:creationId xmlns:a16="http://schemas.microsoft.com/office/drawing/2014/main" id="{2EF1EB32-9FD0-A412-7D16-C01E26354A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94D611-C422-1C3B-4DC1-F0B8C7BB7F1C}"/>
              </a:ext>
            </a:extLst>
          </p:cNvPr>
          <p:cNvSpPr>
            <a:spLocks noGrp="1"/>
          </p:cNvSpPr>
          <p:nvPr>
            <p:ph type="sldNum" sz="quarter" idx="12"/>
          </p:nvPr>
        </p:nvSpPr>
        <p:spPr/>
        <p:txBody>
          <a:bodyPr/>
          <a:lstStyle/>
          <a:p>
            <a:fld id="{A0F299B6-59CD-41F4-B390-9F9C070EFC83}" type="slidenum">
              <a:rPr lang="en-GB" smtClean="0"/>
              <a:t>‹#›</a:t>
            </a:fld>
            <a:endParaRPr lang="en-GB"/>
          </a:p>
        </p:txBody>
      </p:sp>
      <p:pic>
        <p:nvPicPr>
          <p:cNvPr id="7" name="Picture 6">
            <a:extLst>
              <a:ext uri="{FF2B5EF4-FFF2-40B4-BE49-F238E27FC236}">
                <a16:creationId xmlns:a16="http://schemas.microsoft.com/office/drawing/2014/main" id="{A7EAA9C0-C025-9B00-C27D-2E853CCBCB24}"/>
              </a:ext>
            </a:extLst>
          </p:cNvPr>
          <p:cNvPicPr>
            <a:picLocks noChangeAspect="1"/>
          </p:cNvPicPr>
          <p:nvPr userDrawn="1"/>
        </p:nvPicPr>
        <p:blipFill>
          <a:blip r:embed="rId2" r:link="rId3">
            <a:extLst>
              <a:ext uri="{28A0092B-C50C-407E-A947-70E740481C1C}">
                <a14:useLocalDpi xmlns:a14="http://schemas.microsoft.com/office/drawing/2010/main" val="0"/>
              </a:ext>
            </a:extLst>
          </a:blip>
          <a:srcRect l="89029" b="87765"/>
          <a:stretch>
            <a:fillRect/>
          </a:stretch>
        </p:blipFill>
        <p:spPr>
          <a:xfrm rot="5400000">
            <a:off x="11103685" y="5715262"/>
            <a:ext cx="1337534" cy="839096"/>
          </a:xfrm>
          <a:prstGeom prst="rect">
            <a:avLst/>
          </a:prstGeom>
        </p:spPr>
      </p:pic>
      <p:pic>
        <p:nvPicPr>
          <p:cNvPr id="8" name="Picture 7">
            <a:extLst>
              <a:ext uri="{FF2B5EF4-FFF2-40B4-BE49-F238E27FC236}">
                <a16:creationId xmlns:a16="http://schemas.microsoft.com/office/drawing/2014/main" id="{2B153C55-AAB9-44A7-5927-7FB0C410D0E7}"/>
              </a:ext>
            </a:extLst>
          </p:cNvPr>
          <p:cNvPicPr>
            <a:picLocks noChangeAspect="1"/>
          </p:cNvPicPr>
          <p:nvPr userDrawn="1"/>
        </p:nvPicPr>
        <p:blipFill>
          <a:blip r:embed="rId2" r:link="rId3">
            <a:alphaModFix amt="50000"/>
            <a:extLst>
              <a:ext uri="{28A0092B-C50C-407E-A947-70E740481C1C}">
                <a14:useLocalDpi xmlns:a14="http://schemas.microsoft.com/office/drawing/2010/main" val="0"/>
              </a:ext>
            </a:extLst>
          </a:blip>
          <a:srcRect t="69647" b="7315"/>
          <a:stretch>
            <a:fillRect/>
          </a:stretch>
        </p:blipFill>
        <p:spPr>
          <a:xfrm rot="5400000">
            <a:off x="-2984637" y="2984637"/>
            <a:ext cx="6858000" cy="888726"/>
          </a:xfrm>
          <a:prstGeom prst="rect">
            <a:avLst/>
          </a:prstGeom>
        </p:spPr>
      </p:pic>
    </p:spTree>
    <p:extLst>
      <p:ext uri="{BB962C8B-B14F-4D97-AF65-F5344CB8AC3E}">
        <p14:creationId xmlns:p14="http://schemas.microsoft.com/office/powerpoint/2010/main" val="2145551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Image">
  <p:cSld name="Content with Image">
    <p:bg>
      <p:bgPr>
        <a:solidFill>
          <a:schemeClr val="lt1"/>
        </a:solidFill>
        <a:effectLst/>
      </p:bgPr>
    </p:bg>
    <p:spTree>
      <p:nvGrpSpPr>
        <p:cNvPr id="1" name="Shape 884"/>
        <p:cNvGrpSpPr/>
        <p:nvPr/>
      </p:nvGrpSpPr>
      <p:grpSpPr>
        <a:xfrm>
          <a:off x="0" y="0"/>
          <a:ext cx="0" cy="0"/>
          <a:chOff x="0" y="0"/>
          <a:chExt cx="0" cy="0"/>
        </a:xfrm>
      </p:grpSpPr>
      <p:sp>
        <p:nvSpPr>
          <p:cNvPr id="885" name="Google Shape;885;p187"/>
          <p:cNvSpPr>
            <a:spLocks noGrp="1"/>
          </p:cNvSpPr>
          <p:nvPr>
            <p:ph type="pic" idx="2"/>
          </p:nvPr>
        </p:nvSpPr>
        <p:spPr>
          <a:xfrm>
            <a:off x="1" y="0"/>
            <a:ext cx="3172400" cy="6858000"/>
          </a:xfrm>
          <a:prstGeom prst="rect">
            <a:avLst/>
          </a:prstGeom>
          <a:solidFill>
            <a:srgbClr val="F5F8F9"/>
          </a:solidFill>
          <a:ln>
            <a:noFill/>
          </a:ln>
        </p:spPr>
      </p:sp>
      <p:sp>
        <p:nvSpPr>
          <p:cNvPr id="886" name="Google Shape;886;p187"/>
          <p:cNvSpPr txBox="1">
            <a:spLocks noGrp="1"/>
          </p:cNvSpPr>
          <p:nvPr>
            <p:ph type="title"/>
          </p:nvPr>
        </p:nvSpPr>
        <p:spPr>
          <a:xfrm>
            <a:off x="3694921" y="390231"/>
            <a:ext cx="6923200" cy="677108"/>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2835707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roblem Slide">
  <p:cSld name="Problem Slide">
    <p:bg>
      <p:bgPr>
        <a:solidFill>
          <a:schemeClr val="lt1"/>
        </a:solidFill>
        <a:effectLst/>
      </p:bgPr>
    </p:bg>
    <p:spTree>
      <p:nvGrpSpPr>
        <p:cNvPr id="1" name="Shape 1212"/>
        <p:cNvGrpSpPr/>
        <p:nvPr/>
      </p:nvGrpSpPr>
      <p:grpSpPr>
        <a:xfrm>
          <a:off x="0" y="0"/>
          <a:ext cx="0" cy="0"/>
          <a:chOff x="0" y="0"/>
          <a:chExt cx="0" cy="0"/>
        </a:xfrm>
      </p:grpSpPr>
      <p:sp>
        <p:nvSpPr>
          <p:cNvPr id="1213" name="Google Shape;1213;p259"/>
          <p:cNvSpPr/>
          <p:nvPr/>
        </p:nvSpPr>
        <p:spPr>
          <a:xfrm>
            <a:off x="-1" y="0"/>
            <a:ext cx="3231200" cy="6858000"/>
          </a:xfrm>
          <a:prstGeom prst="rect">
            <a:avLst/>
          </a:prstGeom>
          <a:solidFill>
            <a:srgbClr val="01415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rgbClr val="4ABE9D"/>
              </a:solidFill>
              <a:latin typeface="Calibri"/>
              <a:ea typeface="Calibri"/>
              <a:cs typeface="Calibri"/>
              <a:sym typeface="Calibri"/>
            </a:endParaRPr>
          </a:p>
        </p:txBody>
      </p:sp>
      <p:sp>
        <p:nvSpPr>
          <p:cNvPr id="1214" name="Google Shape;1214;p259"/>
          <p:cNvSpPr txBox="1">
            <a:spLocks noGrp="1"/>
          </p:cNvSpPr>
          <p:nvPr>
            <p:ph type="title"/>
          </p:nvPr>
        </p:nvSpPr>
        <p:spPr>
          <a:xfrm>
            <a:off x="609601" y="390231"/>
            <a:ext cx="2762400" cy="553998"/>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700"/>
              <a:buFont typeface="Calibri"/>
              <a:buNone/>
              <a:defRPr sz="36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15" name="Google Shape;1215;p259"/>
          <p:cNvSpPr txBox="1">
            <a:spLocks noGrp="1"/>
          </p:cNvSpPr>
          <p:nvPr>
            <p:ph type="body" idx="1"/>
          </p:nvPr>
        </p:nvSpPr>
        <p:spPr>
          <a:xfrm>
            <a:off x="609601" y="2171700"/>
            <a:ext cx="2762400" cy="530979"/>
          </a:xfrm>
          <a:prstGeom prst="rect">
            <a:avLst/>
          </a:prstGeom>
          <a:noFill/>
          <a:ln>
            <a:noFill/>
          </a:ln>
        </p:spPr>
        <p:txBody>
          <a:bodyPr spcFirstLastPara="1" wrap="square" lIns="0" tIns="0" rIns="0" bIns="0" anchor="t" anchorCtr="0">
            <a:spAutoFit/>
          </a:bodyPr>
          <a:lstStyle>
            <a:lvl1pPr marL="609585" lvl="0" indent="-423323" algn="l">
              <a:lnSpc>
                <a:spcPct val="100000"/>
              </a:lnSpc>
              <a:spcBef>
                <a:spcPts val="1867"/>
              </a:spcBef>
              <a:spcAft>
                <a:spcPts val="0"/>
              </a:spcAft>
              <a:buClr>
                <a:schemeClr val="lt1"/>
              </a:buClr>
              <a:buSzPts val="1400"/>
              <a:buFont typeface="Calibri"/>
              <a:buChar char="•"/>
              <a:defRPr sz="1867">
                <a:solidFill>
                  <a:schemeClr val="lt1"/>
                </a:solidFill>
              </a:defRPr>
            </a:lvl1pPr>
            <a:lvl2pPr marL="1219170" lvl="1" indent="-406390" algn="l">
              <a:lnSpc>
                <a:spcPct val="100000"/>
              </a:lnSpc>
              <a:spcBef>
                <a:spcPts val="667"/>
              </a:spcBef>
              <a:spcAft>
                <a:spcPts val="0"/>
              </a:spcAft>
              <a:buSzPts val="1200"/>
              <a:buChar char="•"/>
              <a:defRPr sz="1600"/>
            </a:lvl2pPr>
            <a:lvl3pPr marL="1828754" lvl="2" indent="-397923" algn="l">
              <a:lnSpc>
                <a:spcPct val="100000"/>
              </a:lnSpc>
              <a:spcBef>
                <a:spcPts val="667"/>
              </a:spcBef>
              <a:spcAft>
                <a:spcPts val="0"/>
              </a:spcAft>
              <a:buSzPts val="1100"/>
              <a:buChar char="–"/>
              <a:defRPr sz="1467"/>
            </a:lvl3pPr>
            <a:lvl4pPr marL="2438339" lvl="3" indent="-380990" algn="l">
              <a:lnSpc>
                <a:spcPct val="100000"/>
              </a:lnSpc>
              <a:spcBef>
                <a:spcPts val="667"/>
              </a:spcBef>
              <a:spcAft>
                <a:spcPts val="0"/>
              </a:spcAft>
              <a:buSzPts val="900"/>
              <a:buChar char="•"/>
              <a:defRPr sz="1200"/>
            </a:lvl4pPr>
            <a:lvl5pPr marL="3047924" lvl="4" indent="-380990" algn="l">
              <a:lnSpc>
                <a:spcPct val="100000"/>
              </a:lnSpc>
              <a:spcBef>
                <a:spcPts val="667"/>
              </a:spcBef>
              <a:spcAft>
                <a:spcPts val="0"/>
              </a:spcAft>
              <a:buSzPts val="900"/>
              <a:buChar char="–"/>
              <a:defRPr sz="1200"/>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400791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213FC2-E616-9A46-A848-A05056AA6502}"/>
              </a:ext>
            </a:extLst>
          </p:cNvPr>
          <p:cNvPicPr>
            <a:picLocks noChangeAspect="1"/>
          </p:cNvPicPr>
          <p:nvPr userDrawn="1"/>
        </p:nvPicPr>
        <p:blipFill>
          <a:blip r:embed="rId2" r:link="rId3">
            <a:extLst>
              <a:ext uri="{28A0092B-C50C-407E-A947-70E740481C1C}">
                <a14:useLocalDpi xmlns:a14="http://schemas.microsoft.com/office/drawing/2010/main" val="0"/>
              </a:ext>
            </a:extLst>
          </a:blip>
          <a:srcRect l="89029" b="87765"/>
          <a:stretch>
            <a:fillRect/>
          </a:stretch>
        </p:blipFill>
        <p:spPr>
          <a:xfrm>
            <a:off x="10854466" y="0"/>
            <a:ext cx="1337534" cy="839096"/>
          </a:xfrm>
          <a:prstGeom prst="rect">
            <a:avLst/>
          </a:prstGeom>
        </p:spPr>
      </p:pic>
      <p:sp>
        <p:nvSpPr>
          <p:cNvPr id="2" name="Title 1">
            <a:extLst>
              <a:ext uri="{FF2B5EF4-FFF2-40B4-BE49-F238E27FC236}">
                <a16:creationId xmlns:a16="http://schemas.microsoft.com/office/drawing/2014/main" id="{C411F922-DF20-D8BA-DF7B-ED87FE11A5C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E7AE615-187F-ADC6-60CB-B0D6B38E74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7E3E0F-D71F-0AE4-F497-A05FEDBF68ED}"/>
              </a:ext>
            </a:extLst>
          </p:cNvPr>
          <p:cNvSpPr>
            <a:spLocks noGrp="1"/>
          </p:cNvSpPr>
          <p:nvPr>
            <p:ph type="dt" sz="half" idx="10"/>
          </p:nvPr>
        </p:nvSpPr>
        <p:spPr/>
        <p:txBody>
          <a:bodyPr/>
          <a:lstStyle/>
          <a:p>
            <a:fld id="{38295D54-ACFB-40B4-A2F8-9992E620514A}" type="datetimeFigureOut">
              <a:rPr lang="en-GB" smtClean="0"/>
              <a:t>10/12/2025</a:t>
            </a:fld>
            <a:endParaRPr lang="en-GB"/>
          </a:p>
        </p:txBody>
      </p:sp>
      <p:sp>
        <p:nvSpPr>
          <p:cNvPr id="5" name="Footer Placeholder 4">
            <a:extLst>
              <a:ext uri="{FF2B5EF4-FFF2-40B4-BE49-F238E27FC236}">
                <a16:creationId xmlns:a16="http://schemas.microsoft.com/office/drawing/2014/main" id="{D662739F-C053-31FA-DB6F-0B8F735EF0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65745B-06C3-D132-B1C6-D05B283FF766}"/>
              </a:ext>
            </a:extLst>
          </p:cNvPr>
          <p:cNvSpPr>
            <a:spLocks noGrp="1"/>
          </p:cNvSpPr>
          <p:nvPr>
            <p:ph type="sldNum" sz="quarter" idx="12"/>
          </p:nvPr>
        </p:nvSpPr>
        <p:spPr/>
        <p:txBody>
          <a:bodyPr/>
          <a:lstStyle/>
          <a:p>
            <a:fld id="{A0F299B6-59CD-41F4-B390-9F9C070EFC83}" type="slidenum">
              <a:rPr lang="en-GB" smtClean="0"/>
              <a:t>‹#›</a:t>
            </a:fld>
            <a:endParaRPr lang="en-GB"/>
          </a:p>
        </p:txBody>
      </p:sp>
      <p:pic>
        <p:nvPicPr>
          <p:cNvPr id="7" name="Picture 6">
            <a:extLst>
              <a:ext uri="{FF2B5EF4-FFF2-40B4-BE49-F238E27FC236}">
                <a16:creationId xmlns:a16="http://schemas.microsoft.com/office/drawing/2014/main" id="{880D5D05-D464-EFB2-BC7F-CEF6672A0BD0}"/>
              </a:ext>
            </a:extLst>
          </p:cNvPr>
          <p:cNvPicPr>
            <a:picLocks noChangeAspect="1"/>
          </p:cNvPicPr>
          <p:nvPr userDrawn="1"/>
        </p:nvPicPr>
        <p:blipFill>
          <a:blip r:embed="rId2" r:link="rId3">
            <a:alphaModFix amt="50000"/>
            <a:extLst>
              <a:ext uri="{28A0092B-C50C-407E-A947-70E740481C1C}">
                <a14:useLocalDpi xmlns:a14="http://schemas.microsoft.com/office/drawing/2010/main" val="0"/>
              </a:ext>
            </a:extLst>
          </a:blip>
          <a:srcRect t="69647" b="7315"/>
          <a:stretch>
            <a:fillRect/>
          </a:stretch>
        </p:blipFill>
        <p:spPr>
          <a:xfrm>
            <a:off x="0" y="5278044"/>
            <a:ext cx="12192000" cy="1579956"/>
          </a:xfrm>
          <a:prstGeom prst="rect">
            <a:avLst/>
          </a:prstGeom>
        </p:spPr>
      </p:pic>
    </p:spTree>
    <p:extLst>
      <p:ext uri="{BB962C8B-B14F-4D97-AF65-F5344CB8AC3E}">
        <p14:creationId xmlns:p14="http://schemas.microsoft.com/office/powerpoint/2010/main" val="2833832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D98C-7052-DC6C-DFB4-4529F1956C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DA4CADB-47DB-D95E-7164-131E1FF58F3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498546-AFC5-7A8F-7743-D788A4CA340B}"/>
              </a:ext>
            </a:extLst>
          </p:cNvPr>
          <p:cNvSpPr>
            <a:spLocks noGrp="1"/>
          </p:cNvSpPr>
          <p:nvPr>
            <p:ph type="dt" sz="half" idx="10"/>
          </p:nvPr>
        </p:nvSpPr>
        <p:spPr/>
        <p:txBody>
          <a:bodyPr/>
          <a:lstStyle/>
          <a:p>
            <a:fld id="{38295D54-ACFB-40B4-A2F8-9992E620514A}" type="datetimeFigureOut">
              <a:rPr lang="en-GB" smtClean="0"/>
              <a:t>10/12/2025</a:t>
            </a:fld>
            <a:endParaRPr lang="en-GB"/>
          </a:p>
        </p:txBody>
      </p:sp>
      <p:sp>
        <p:nvSpPr>
          <p:cNvPr id="5" name="Footer Placeholder 4">
            <a:extLst>
              <a:ext uri="{FF2B5EF4-FFF2-40B4-BE49-F238E27FC236}">
                <a16:creationId xmlns:a16="http://schemas.microsoft.com/office/drawing/2014/main" id="{4577AA28-830C-22DD-D6F9-64E2347851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1CB21C-EF5B-8D20-4A25-C163F5B58B8D}"/>
              </a:ext>
            </a:extLst>
          </p:cNvPr>
          <p:cNvSpPr>
            <a:spLocks noGrp="1"/>
          </p:cNvSpPr>
          <p:nvPr>
            <p:ph type="sldNum" sz="quarter" idx="12"/>
          </p:nvPr>
        </p:nvSpPr>
        <p:spPr/>
        <p:txBody>
          <a:bodyPr/>
          <a:lstStyle/>
          <a:p>
            <a:fld id="{A0F299B6-59CD-41F4-B390-9F9C070EFC83}" type="slidenum">
              <a:rPr lang="en-GB" smtClean="0"/>
              <a:t>‹#›</a:t>
            </a:fld>
            <a:endParaRPr lang="en-GB"/>
          </a:p>
        </p:txBody>
      </p:sp>
      <p:pic>
        <p:nvPicPr>
          <p:cNvPr id="7" name="Picture 6">
            <a:extLst>
              <a:ext uri="{FF2B5EF4-FFF2-40B4-BE49-F238E27FC236}">
                <a16:creationId xmlns:a16="http://schemas.microsoft.com/office/drawing/2014/main" id="{84A7B55F-B0B3-5DF5-B973-668170BE0FA5}"/>
              </a:ext>
            </a:extLst>
          </p:cNvPr>
          <p:cNvPicPr>
            <a:picLocks noChangeAspect="1"/>
          </p:cNvPicPr>
          <p:nvPr userDrawn="1"/>
        </p:nvPicPr>
        <p:blipFill>
          <a:blip r:embed="rId2" r:link="rId3">
            <a:extLst>
              <a:ext uri="{28A0092B-C50C-407E-A947-70E740481C1C}">
                <a14:useLocalDpi xmlns:a14="http://schemas.microsoft.com/office/drawing/2010/main" val="0"/>
              </a:ext>
            </a:extLst>
          </a:blip>
          <a:srcRect l="89029" b="87765"/>
          <a:stretch>
            <a:fillRect/>
          </a:stretch>
        </p:blipFill>
        <p:spPr>
          <a:xfrm>
            <a:off x="10854466" y="0"/>
            <a:ext cx="1337534" cy="839096"/>
          </a:xfrm>
          <a:prstGeom prst="rect">
            <a:avLst/>
          </a:prstGeom>
        </p:spPr>
      </p:pic>
      <p:pic>
        <p:nvPicPr>
          <p:cNvPr id="8" name="Picture 7">
            <a:extLst>
              <a:ext uri="{FF2B5EF4-FFF2-40B4-BE49-F238E27FC236}">
                <a16:creationId xmlns:a16="http://schemas.microsoft.com/office/drawing/2014/main" id="{26E46863-BCD6-1E42-D948-72E0999885F9}"/>
              </a:ext>
            </a:extLst>
          </p:cNvPr>
          <p:cNvPicPr>
            <a:picLocks noChangeAspect="1"/>
          </p:cNvPicPr>
          <p:nvPr userDrawn="1"/>
        </p:nvPicPr>
        <p:blipFill>
          <a:blip r:embed="rId2" r:link="rId3">
            <a:alphaModFix amt="50000"/>
            <a:extLst>
              <a:ext uri="{28A0092B-C50C-407E-A947-70E740481C1C}">
                <a14:useLocalDpi xmlns:a14="http://schemas.microsoft.com/office/drawing/2010/main" val="0"/>
              </a:ext>
            </a:extLst>
          </a:blip>
          <a:srcRect t="69647" b="7315"/>
          <a:stretch>
            <a:fillRect/>
          </a:stretch>
        </p:blipFill>
        <p:spPr>
          <a:xfrm>
            <a:off x="0" y="5278044"/>
            <a:ext cx="12192000" cy="1579956"/>
          </a:xfrm>
          <a:prstGeom prst="rect">
            <a:avLst/>
          </a:prstGeom>
        </p:spPr>
      </p:pic>
    </p:spTree>
    <p:extLst>
      <p:ext uri="{BB962C8B-B14F-4D97-AF65-F5344CB8AC3E}">
        <p14:creationId xmlns:p14="http://schemas.microsoft.com/office/powerpoint/2010/main" val="2514090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76ED9-DDFD-405E-06D2-4A6D4C7BD7E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644F067-53CC-D9D5-A8F6-1D797F277F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A54E427-8017-4562-FAE5-D744570658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7ECFF22-6679-F1C8-5156-3C17770577C0}"/>
              </a:ext>
            </a:extLst>
          </p:cNvPr>
          <p:cNvSpPr>
            <a:spLocks noGrp="1"/>
          </p:cNvSpPr>
          <p:nvPr>
            <p:ph type="dt" sz="half" idx="10"/>
          </p:nvPr>
        </p:nvSpPr>
        <p:spPr/>
        <p:txBody>
          <a:bodyPr/>
          <a:lstStyle/>
          <a:p>
            <a:fld id="{38295D54-ACFB-40B4-A2F8-9992E620514A}" type="datetimeFigureOut">
              <a:rPr lang="en-GB" smtClean="0"/>
              <a:t>10/12/2025</a:t>
            </a:fld>
            <a:endParaRPr lang="en-GB"/>
          </a:p>
        </p:txBody>
      </p:sp>
      <p:sp>
        <p:nvSpPr>
          <p:cNvPr id="6" name="Footer Placeholder 5">
            <a:extLst>
              <a:ext uri="{FF2B5EF4-FFF2-40B4-BE49-F238E27FC236}">
                <a16:creationId xmlns:a16="http://schemas.microsoft.com/office/drawing/2014/main" id="{C96F370E-AFBB-C38A-71C5-8CCCFDF827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9F3F65-49DF-A32A-C34A-ACF44C93B32A}"/>
              </a:ext>
            </a:extLst>
          </p:cNvPr>
          <p:cNvSpPr>
            <a:spLocks noGrp="1"/>
          </p:cNvSpPr>
          <p:nvPr>
            <p:ph type="sldNum" sz="quarter" idx="12"/>
          </p:nvPr>
        </p:nvSpPr>
        <p:spPr/>
        <p:txBody>
          <a:bodyPr/>
          <a:lstStyle/>
          <a:p>
            <a:fld id="{A0F299B6-59CD-41F4-B390-9F9C070EFC83}" type="slidenum">
              <a:rPr lang="en-GB" smtClean="0"/>
              <a:t>‹#›</a:t>
            </a:fld>
            <a:endParaRPr lang="en-GB"/>
          </a:p>
        </p:txBody>
      </p:sp>
      <p:pic>
        <p:nvPicPr>
          <p:cNvPr id="8" name="Picture 7">
            <a:extLst>
              <a:ext uri="{FF2B5EF4-FFF2-40B4-BE49-F238E27FC236}">
                <a16:creationId xmlns:a16="http://schemas.microsoft.com/office/drawing/2014/main" id="{B633A267-9F61-7B67-8D7A-58452A6CCAD0}"/>
              </a:ext>
            </a:extLst>
          </p:cNvPr>
          <p:cNvPicPr>
            <a:picLocks noChangeAspect="1"/>
          </p:cNvPicPr>
          <p:nvPr userDrawn="1"/>
        </p:nvPicPr>
        <p:blipFill>
          <a:blip r:embed="rId2" r:link="rId3">
            <a:extLst>
              <a:ext uri="{28A0092B-C50C-407E-A947-70E740481C1C}">
                <a14:useLocalDpi xmlns:a14="http://schemas.microsoft.com/office/drawing/2010/main" val="0"/>
              </a:ext>
            </a:extLst>
          </a:blip>
          <a:srcRect l="89029" b="87765"/>
          <a:stretch>
            <a:fillRect/>
          </a:stretch>
        </p:blipFill>
        <p:spPr>
          <a:xfrm>
            <a:off x="10854466" y="0"/>
            <a:ext cx="1337534" cy="839096"/>
          </a:xfrm>
          <a:prstGeom prst="rect">
            <a:avLst/>
          </a:prstGeom>
        </p:spPr>
      </p:pic>
      <p:pic>
        <p:nvPicPr>
          <p:cNvPr id="9" name="Picture 8">
            <a:extLst>
              <a:ext uri="{FF2B5EF4-FFF2-40B4-BE49-F238E27FC236}">
                <a16:creationId xmlns:a16="http://schemas.microsoft.com/office/drawing/2014/main" id="{8886489A-CFEA-729B-00B7-7E681072A713}"/>
              </a:ext>
            </a:extLst>
          </p:cNvPr>
          <p:cNvPicPr>
            <a:picLocks noChangeAspect="1"/>
          </p:cNvPicPr>
          <p:nvPr userDrawn="1"/>
        </p:nvPicPr>
        <p:blipFill>
          <a:blip r:embed="rId2" r:link="rId3">
            <a:alphaModFix amt="50000"/>
            <a:extLst>
              <a:ext uri="{28A0092B-C50C-407E-A947-70E740481C1C}">
                <a14:useLocalDpi xmlns:a14="http://schemas.microsoft.com/office/drawing/2010/main" val="0"/>
              </a:ext>
            </a:extLst>
          </a:blip>
          <a:srcRect t="69647" b="7315"/>
          <a:stretch>
            <a:fillRect/>
          </a:stretch>
        </p:blipFill>
        <p:spPr>
          <a:xfrm>
            <a:off x="0" y="5278044"/>
            <a:ext cx="12192000" cy="1579956"/>
          </a:xfrm>
          <a:prstGeom prst="rect">
            <a:avLst/>
          </a:prstGeom>
        </p:spPr>
      </p:pic>
    </p:spTree>
    <p:extLst>
      <p:ext uri="{BB962C8B-B14F-4D97-AF65-F5344CB8AC3E}">
        <p14:creationId xmlns:p14="http://schemas.microsoft.com/office/powerpoint/2010/main" val="1100765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5F69-CBFC-9DA3-8E55-78325648AEF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711C20-4DDD-62EC-0EB4-2BBD309111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003EA1-33AD-2AAC-EEA9-5C4328CCC0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E0B191-F98E-AEAE-20E2-C3D017BA54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334AB8-96A7-5EE8-08EC-433E87E8DB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39953CA-99D6-FE87-C62A-F3BED25FB2DD}"/>
              </a:ext>
            </a:extLst>
          </p:cNvPr>
          <p:cNvSpPr>
            <a:spLocks noGrp="1"/>
          </p:cNvSpPr>
          <p:nvPr>
            <p:ph type="dt" sz="half" idx="10"/>
          </p:nvPr>
        </p:nvSpPr>
        <p:spPr/>
        <p:txBody>
          <a:bodyPr/>
          <a:lstStyle/>
          <a:p>
            <a:fld id="{38295D54-ACFB-40B4-A2F8-9992E620514A}" type="datetimeFigureOut">
              <a:rPr lang="en-GB" smtClean="0"/>
              <a:t>10/12/2025</a:t>
            </a:fld>
            <a:endParaRPr lang="en-GB"/>
          </a:p>
        </p:txBody>
      </p:sp>
      <p:sp>
        <p:nvSpPr>
          <p:cNvPr id="8" name="Footer Placeholder 7">
            <a:extLst>
              <a:ext uri="{FF2B5EF4-FFF2-40B4-BE49-F238E27FC236}">
                <a16:creationId xmlns:a16="http://schemas.microsoft.com/office/drawing/2014/main" id="{2CC38367-214C-E18C-8835-AA9BBBAAF05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BD1CE02-349A-27D9-36B8-775EC9A31ECB}"/>
              </a:ext>
            </a:extLst>
          </p:cNvPr>
          <p:cNvSpPr>
            <a:spLocks noGrp="1"/>
          </p:cNvSpPr>
          <p:nvPr>
            <p:ph type="sldNum" sz="quarter" idx="12"/>
          </p:nvPr>
        </p:nvSpPr>
        <p:spPr/>
        <p:txBody>
          <a:bodyPr/>
          <a:lstStyle/>
          <a:p>
            <a:fld id="{A0F299B6-59CD-41F4-B390-9F9C070EFC83}" type="slidenum">
              <a:rPr lang="en-GB" smtClean="0"/>
              <a:t>‹#›</a:t>
            </a:fld>
            <a:endParaRPr lang="en-GB"/>
          </a:p>
        </p:txBody>
      </p:sp>
      <p:pic>
        <p:nvPicPr>
          <p:cNvPr id="10" name="Picture 9">
            <a:extLst>
              <a:ext uri="{FF2B5EF4-FFF2-40B4-BE49-F238E27FC236}">
                <a16:creationId xmlns:a16="http://schemas.microsoft.com/office/drawing/2014/main" id="{36F217AA-451D-59AC-C8CD-9BEDDF891ECC}"/>
              </a:ext>
            </a:extLst>
          </p:cNvPr>
          <p:cNvPicPr>
            <a:picLocks noChangeAspect="1"/>
          </p:cNvPicPr>
          <p:nvPr userDrawn="1"/>
        </p:nvPicPr>
        <p:blipFill>
          <a:blip r:embed="rId2" r:link="rId3">
            <a:extLst>
              <a:ext uri="{28A0092B-C50C-407E-A947-70E740481C1C}">
                <a14:useLocalDpi xmlns:a14="http://schemas.microsoft.com/office/drawing/2010/main" val="0"/>
              </a:ext>
            </a:extLst>
          </a:blip>
          <a:srcRect l="89029" b="87765"/>
          <a:stretch>
            <a:fillRect/>
          </a:stretch>
        </p:blipFill>
        <p:spPr>
          <a:xfrm>
            <a:off x="10854466" y="0"/>
            <a:ext cx="1337534" cy="839096"/>
          </a:xfrm>
          <a:prstGeom prst="rect">
            <a:avLst/>
          </a:prstGeom>
        </p:spPr>
      </p:pic>
      <p:pic>
        <p:nvPicPr>
          <p:cNvPr id="11" name="Picture 10">
            <a:extLst>
              <a:ext uri="{FF2B5EF4-FFF2-40B4-BE49-F238E27FC236}">
                <a16:creationId xmlns:a16="http://schemas.microsoft.com/office/drawing/2014/main" id="{67AFBDD2-85B0-E53D-8F46-DA48C5BD1AF1}"/>
              </a:ext>
            </a:extLst>
          </p:cNvPr>
          <p:cNvPicPr>
            <a:picLocks noChangeAspect="1"/>
          </p:cNvPicPr>
          <p:nvPr userDrawn="1"/>
        </p:nvPicPr>
        <p:blipFill>
          <a:blip r:embed="rId2" r:link="rId3">
            <a:alphaModFix amt="50000"/>
            <a:extLst>
              <a:ext uri="{28A0092B-C50C-407E-A947-70E740481C1C}">
                <a14:useLocalDpi xmlns:a14="http://schemas.microsoft.com/office/drawing/2010/main" val="0"/>
              </a:ext>
            </a:extLst>
          </a:blip>
          <a:srcRect t="69647" b="7315"/>
          <a:stretch>
            <a:fillRect/>
          </a:stretch>
        </p:blipFill>
        <p:spPr>
          <a:xfrm>
            <a:off x="0" y="5278044"/>
            <a:ext cx="12192000" cy="1579956"/>
          </a:xfrm>
          <a:prstGeom prst="rect">
            <a:avLst/>
          </a:prstGeom>
        </p:spPr>
      </p:pic>
    </p:spTree>
    <p:extLst>
      <p:ext uri="{BB962C8B-B14F-4D97-AF65-F5344CB8AC3E}">
        <p14:creationId xmlns:p14="http://schemas.microsoft.com/office/powerpoint/2010/main" val="2602218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1D584-237B-D3A2-A6CD-09F52FF7557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72BB1F4-8979-F2DE-6A9F-8EF081A6683C}"/>
              </a:ext>
            </a:extLst>
          </p:cNvPr>
          <p:cNvSpPr>
            <a:spLocks noGrp="1"/>
          </p:cNvSpPr>
          <p:nvPr>
            <p:ph type="dt" sz="half" idx="10"/>
          </p:nvPr>
        </p:nvSpPr>
        <p:spPr/>
        <p:txBody>
          <a:bodyPr/>
          <a:lstStyle/>
          <a:p>
            <a:fld id="{38295D54-ACFB-40B4-A2F8-9992E620514A}" type="datetimeFigureOut">
              <a:rPr lang="en-GB" smtClean="0"/>
              <a:t>10/12/2025</a:t>
            </a:fld>
            <a:endParaRPr lang="en-GB"/>
          </a:p>
        </p:txBody>
      </p:sp>
      <p:sp>
        <p:nvSpPr>
          <p:cNvPr id="4" name="Footer Placeholder 3">
            <a:extLst>
              <a:ext uri="{FF2B5EF4-FFF2-40B4-BE49-F238E27FC236}">
                <a16:creationId xmlns:a16="http://schemas.microsoft.com/office/drawing/2014/main" id="{04D543B7-014A-F066-9DC8-9108C5F905B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D5C3052-E722-8F4A-04EE-466EB877770C}"/>
              </a:ext>
            </a:extLst>
          </p:cNvPr>
          <p:cNvSpPr>
            <a:spLocks noGrp="1"/>
          </p:cNvSpPr>
          <p:nvPr>
            <p:ph type="sldNum" sz="quarter" idx="12"/>
          </p:nvPr>
        </p:nvSpPr>
        <p:spPr/>
        <p:txBody>
          <a:bodyPr/>
          <a:lstStyle/>
          <a:p>
            <a:fld id="{A0F299B6-59CD-41F4-B390-9F9C070EFC83}" type="slidenum">
              <a:rPr lang="en-GB" smtClean="0"/>
              <a:t>‹#›</a:t>
            </a:fld>
            <a:endParaRPr lang="en-GB"/>
          </a:p>
        </p:txBody>
      </p:sp>
      <p:pic>
        <p:nvPicPr>
          <p:cNvPr id="6" name="Picture 5">
            <a:extLst>
              <a:ext uri="{FF2B5EF4-FFF2-40B4-BE49-F238E27FC236}">
                <a16:creationId xmlns:a16="http://schemas.microsoft.com/office/drawing/2014/main" id="{A5DE052B-285F-7DB2-73C0-3448925AE951}"/>
              </a:ext>
            </a:extLst>
          </p:cNvPr>
          <p:cNvPicPr>
            <a:picLocks noChangeAspect="1"/>
          </p:cNvPicPr>
          <p:nvPr userDrawn="1"/>
        </p:nvPicPr>
        <p:blipFill>
          <a:blip r:embed="rId2" r:link="rId3">
            <a:extLst>
              <a:ext uri="{28A0092B-C50C-407E-A947-70E740481C1C}">
                <a14:useLocalDpi xmlns:a14="http://schemas.microsoft.com/office/drawing/2010/main" val="0"/>
              </a:ext>
            </a:extLst>
          </a:blip>
          <a:srcRect l="89029" b="87765"/>
          <a:stretch>
            <a:fillRect/>
          </a:stretch>
        </p:blipFill>
        <p:spPr>
          <a:xfrm>
            <a:off x="10854466" y="0"/>
            <a:ext cx="1337534" cy="839096"/>
          </a:xfrm>
          <a:prstGeom prst="rect">
            <a:avLst/>
          </a:prstGeom>
        </p:spPr>
      </p:pic>
      <p:pic>
        <p:nvPicPr>
          <p:cNvPr id="7" name="Picture 6">
            <a:extLst>
              <a:ext uri="{FF2B5EF4-FFF2-40B4-BE49-F238E27FC236}">
                <a16:creationId xmlns:a16="http://schemas.microsoft.com/office/drawing/2014/main" id="{294C6B61-07C9-B465-5BDD-85602F2AD198}"/>
              </a:ext>
            </a:extLst>
          </p:cNvPr>
          <p:cNvPicPr>
            <a:picLocks noChangeAspect="1"/>
          </p:cNvPicPr>
          <p:nvPr userDrawn="1"/>
        </p:nvPicPr>
        <p:blipFill>
          <a:blip r:embed="rId2" r:link="rId3">
            <a:alphaModFix amt="50000"/>
            <a:extLst>
              <a:ext uri="{28A0092B-C50C-407E-A947-70E740481C1C}">
                <a14:useLocalDpi xmlns:a14="http://schemas.microsoft.com/office/drawing/2010/main" val="0"/>
              </a:ext>
            </a:extLst>
          </a:blip>
          <a:srcRect t="69647" b="7315"/>
          <a:stretch>
            <a:fillRect/>
          </a:stretch>
        </p:blipFill>
        <p:spPr>
          <a:xfrm>
            <a:off x="0" y="5278044"/>
            <a:ext cx="12192000" cy="1579956"/>
          </a:xfrm>
          <a:prstGeom prst="rect">
            <a:avLst/>
          </a:prstGeom>
        </p:spPr>
      </p:pic>
    </p:spTree>
    <p:extLst>
      <p:ext uri="{BB962C8B-B14F-4D97-AF65-F5344CB8AC3E}">
        <p14:creationId xmlns:p14="http://schemas.microsoft.com/office/powerpoint/2010/main" val="43846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C16C9B-4F55-845B-4017-CE5AEE08AF5D}"/>
              </a:ext>
            </a:extLst>
          </p:cNvPr>
          <p:cNvSpPr>
            <a:spLocks noGrp="1"/>
          </p:cNvSpPr>
          <p:nvPr>
            <p:ph type="dt" sz="half" idx="10"/>
          </p:nvPr>
        </p:nvSpPr>
        <p:spPr/>
        <p:txBody>
          <a:bodyPr/>
          <a:lstStyle/>
          <a:p>
            <a:fld id="{38295D54-ACFB-40B4-A2F8-9992E620514A}" type="datetimeFigureOut">
              <a:rPr lang="en-GB" smtClean="0"/>
              <a:t>10/12/2025</a:t>
            </a:fld>
            <a:endParaRPr lang="en-GB"/>
          </a:p>
        </p:txBody>
      </p:sp>
      <p:sp>
        <p:nvSpPr>
          <p:cNvPr id="3" name="Footer Placeholder 2">
            <a:extLst>
              <a:ext uri="{FF2B5EF4-FFF2-40B4-BE49-F238E27FC236}">
                <a16:creationId xmlns:a16="http://schemas.microsoft.com/office/drawing/2014/main" id="{8F150C87-AB6F-6594-0304-56063981BF0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ECC2078-B8F9-692D-3B36-DB4735547CB8}"/>
              </a:ext>
            </a:extLst>
          </p:cNvPr>
          <p:cNvSpPr>
            <a:spLocks noGrp="1"/>
          </p:cNvSpPr>
          <p:nvPr>
            <p:ph type="sldNum" sz="quarter" idx="12"/>
          </p:nvPr>
        </p:nvSpPr>
        <p:spPr/>
        <p:txBody>
          <a:bodyPr/>
          <a:lstStyle/>
          <a:p>
            <a:fld id="{A0F299B6-59CD-41F4-B390-9F9C070EFC83}" type="slidenum">
              <a:rPr lang="en-GB" smtClean="0"/>
              <a:t>‹#›</a:t>
            </a:fld>
            <a:endParaRPr lang="en-GB"/>
          </a:p>
        </p:txBody>
      </p:sp>
      <p:pic>
        <p:nvPicPr>
          <p:cNvPr id="5" name="Picture 4">
            <a:extLst>
              <a:ext uri="{FF2B5EF4-FFF2-40B4-BE49-F238E27FC236}">
                <a16:creationId xmlns:a16="http://schemas.microsoft.com/office/drawing/2014/main" id="{1A9F7C08-4C61-E479-0090-275C1F28EB2B}"/>
              </a:ext>
            </a:extLst>
          </p:cNvPr>
          <p:cNvPicPr>
            <a:picLocks noChangeAspect="1"/>
          </p:cNvPicPr>
          <p:nvPr userDrawn="1"/>
        </p:nvPicPr>
        <p:blipFill>
          <a:blip r:embed="rId2" r:link="rId3">
            <a:extLst>
              <a:ext uri="{28A0092B-C50C-407E-A947-70E740481C1C}">
                <a14:useLocalDpi xmlns:a14="http://schemas.microsoft.com/office/drawing/2010/main" val="0"/>
              </a:ext>
            </a:extLst>
          </a:blip>
          <a:srcRect l="89029" b="87765"/>
          <a:stretch>
            <a:fillRect/>
          </a:stretch>
        </p:blipFill>
        <p:spPr>
          <a:xfrm>
            <a:off x="10854466" y="0"/>
            <a:ext cx="1337534" cy="839096"/>
          </a:xfrm>
          <a:prstGeom prst="rect">
            <a:avLst/>
          </a:prstGeom>
        </p:spPr>
      </p:pic>
      <p:pic>
        <p:nvPicPr>
          <p:cNvPr id="6" name="Picture 5">
            <a:extLst>
              <a:ext uri="{FF2B5EF4-FFF2-40B4-BE49-F238E27FC236}">
                <a16:creationId xmlns:a16="http://schemas.microsoft.com/office/drawing/2014/main" id="{203C477D-821B-A400-2F26-B28DD76B511F}"/>
              </a:ext>
            </a:extLst>
          </p:cNvPr>
          <p:cNvPicPr>
            <a:picLocks noChangeAspect="1"/>
          </p:cNvPicPr>
          <p:nvPr userDrawn="1"/>
        </p:nvPicPr>
        <p:blipFill>
          <a:blip r:embed="rId2" r:link="rId3">
            <a:alphaModFix amt="50000"/>
            <a:extLst>
              <a:ext uri="{28A0092B-C50C-407E-A947-70E740481C1C}">
                <a14:useLocalDpi xmlns:a14="http://schemas.microsoft.com/office/drawing/2010/main" val="0"/>
              </a:ext>
            </a:extLst>
          </a:blip>
          <a:srcRect t="69647" b="7315"/>
          <a:stretch>
            <a:fillRect/>
          </a:stretch>
        </p:blipFill>
        <p:spPr>
          <a:xfrm>
            <a:off x="0" y="5278044"/>
            <a:ext cx="12192000" cy="1579956"/>
          </a:xfrm>
          <a:prstGeom prst="rect">
            <a:avLst/>
          </a:prstGeom>
        </p:spPr>
      </p:pic>
    </p:spTree>
    <p:extLst>
      <p:ext uri="{BB962C8B-B14F-4D97-AF65-F5344CB8AC3E}">
        <p14:creationId xmlns:p14="http://schemas.microsoft.com/office/powerpoint/2010/main" val="1454305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D92AF-15A9-E9E3-8152-5885AB4FFF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B318E48-AD20-4464-6654-ED06AC5961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9A4D36A-C700-96F4-49E4-C3FAE2E137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BFAE36-681B-5FF6-7977-BFAD0771AC8A}"/>
              </a:ext>
            </a:extLst>
          </p:cNvPr>
          <p:cNvSpPr>
            <a:spLocks noGrp="1"/>
          </p:cNvSpPr>
          <p:nvPr>
            <p:ph type="dt" sz="half" idx="10"/>
          </p:nvPr>
        </p:nvSpPr>
        <p:spPr/>
        <p:txBody>
          <a:bodyPr/>
          <a:lstStyle/>
          <a:p>
            <a:fld id="{38295D54-ACFB-40B4-A2F8-9992E620514A}" type="datetimeFigureOut">
              <a:rPr lang="en-GB" smtClean="0"/>
              <a:t>10/12/2025</a:t>
            </a:fld>
            <a:endParaRPr lang="en-GB"/>
          </a:p>
        </p:txBody>
      </p:sp>
      <p:sp>
        <p:nvSpPr>
          <p:cNvPr id="6" name="Footer Placeholder 5">
            <a:extLst>
              <a:ext uri="{FF2B5EF4-FFF2-40B4-BE49-F238E27FC236}">
                <a16:creationId xmlns:a16="http://schemas.microsoft.com/office/drawing/2014/main" id="{1EB7CFFA-7B43-6BFE-C5AC-81BA0A682B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8DA0E8-591A-ADDC-F4D4-6337A39CF388}"/>
              </a:ext>
            </a:extLst>
          </p:cNvPr>
          <p:cNvSpPr>
            <a:spLocks noGrp="1"/>
          </p:cNvSpPr>
          <p:nvPr>
            <p:ph type="sldNum" sz="quarter" idx="12"/>
          </p:nvPr>
        </p:nvSpPr>
        <p:spPr/>
        <p:txBody>
          <a:bodyPr/>
          <a:lstStyle/>
          <a:p>
            <a:fld id="{A0F299B6-59CD-41F4-B390-9F9C070EFC83}" type="slidenum">
              <a:rPr lang="en-GB" smtClean="0"/>
              <a:t>‹#›</a:t>
            </a:fld>
            <a:endParaRPr lang="en-GB"/>
          </a:p>
        </p:txBody>
      </p:sp>
      <p:pic>
        <p:nvPicPr>
          <p:cNvPr id="8" name="Picture 7">
            <a:extLst>
              <a:ext uri="{FF2B5EF4-FFF2-40B4-BE49-F238E27FC236}">
                <a16:creationId xmlns:a16="http://schemas.microsoft.com/office/drawing/2014/main" id="{764BB35D-99E6-369F-714C-7872A6833AE2}"/>
              </a:ext>
            </a:extLst>
          </p:cNvPr>
          <p:cNvPicPr>
            <a:picLocks noChangeAspect="1"/>
          </p:cNvPicPr>
          <p:nvPr userDrawn="1"/>
        </p:nvPicPr>
        <p:blipFill>
          <a:blip r:embed="rId2" r:link="rId3">
            <a:extLst>
              <a:ext uri="{28A0092B-C50C-407E-A947-70E740481C1C}">
                <a14:useLocalDpi xmlns:a14="http://schemas.microsoft.com/office/drawing/2010/main" val="0"/>
              </a:ext>
            </a:extLst>
          </a:blip>
          <a:srcRect l="89029" b="87765"/>
          <a:stretch>
            <a:fillRect/>
          </a:stretch>
        </p:blipFill>
        <p:spPr>
          <a:xfrm>
            <a:off x="10854466" y="0"/>
            <a:ext cx="1337534" cy="839096"/>
          </a:xfrm>
          <a:prstGeom prst="rect">
            <a:avLst/>
          </a:prstGeom>
        </p:spPr>
      </p:pic>
      <p:pic>
        <p:nvPicPr>
          <p:cNvPr id="9" name="Picture 8">
            <a:extLst>
              <a:ext uri="{FF2B5EF4-FFF2-40B4-BE49-F238E27FC236}">
                <a16:creationId xmlns:a16="http://schemas.microsoft.com/office/drawing/2014/main" id="{1406665F-3FD5-C90C-49EB-994BE54DB6D1}"/>
              </a:ext>
            </a:extLst>
          </p:cNvPr>
          <p:cNvPicPr>
            <a:picLocks noChangeAspect="1"/>
          </p:cNvPicPr>
          <p:nvPr userDrawn="1"/>
        </p:nvPicPr>
        <p:blipFill>
          <a:blip r:embed="rId2" r:link="rId3">
            <a:alphaModFix amt="50000"/>
            <a:extLst>
              <a:ext uri="{28A0092B-C50C-407E-A947-70E740481C1C}">
                <a14:useLocalDpi xmlns:a14="http://schemas.microsoft.com/office/drawing/2010/main" val="0"/>
              </a:ext>
            </a:extLst>
          </a:blip>
          <a:srcRect t="69647" b="7315"/>
          <a:stretch>
            <a:fillRect/>
          </a:stretch>
        </p:blipFill>
        <p:spPr>
          <a:xfrm>
            <a:off x="0" y="5278044"/>
            <a:ext cx="12192000" cy="1579956"/>
          </a:xfrm>
          <a:prstGeom prst="rect">
            <a:avLst/>
          </a:prstGeom>
        </p:spPr>
      </p:pic>
    </p:spTree>
    <p:extLst>
      <p:ext uri="{BB962C8B-B14F-4D97-AF65-F5344CB8AC3E}">
        <p14:creationId xmlns:p14="http://schemas.microsoft.com/office/powerpoint/2010/main" val="3771739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ED588-83AD-BEDB-749E-0E5FD168C4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5A85DD8-F47C-DFAB-234F-D3E36FC3CA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12026C09-D503-7B02-D350-39516A00FF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6C3113-46BB-D246-6BC6-D7CE89A7C3F6}"/>
              </a:ext>
            </a:extLst>
          </p:cNvPr>
          <p:cNvSpPr>
            <a:spLocks noGrp="1"/>
          </p:cNvSpPr>
          <p:nvPr>
            <p:ph type="dt" sz="half" idx="10"/>
          </p:nvPr>
        </p:nvSpPr>
        <p:spPr/>
        <p:txBody>
          <a:bodyPr/>
          <a:lstStyle/>
          <a:p>
            <a:fld id="{38295D54-ACFB-40B4-A2F8-9992E620514A}" type="datetimeFigureOut">
              <a:rPr lang="en-GB" smtClean="0"/>
              <a:t>10/12/2025</a:t>
            </a:fld>
            <a:endParaRPr lang="en-GB"/>
          </a:p>
        </p:txBody>
      </p:sp>
      <p:sp>
        <p:nvSpPr>
          <p:cNvPr id="6" name="Footer Placeholder 5">
            <a:extLst>
              <a:ext uri="{FF2B5EF4-FFF2-40B4-BE49-F238E27FC236}">
                <a16:creationId xmlns:a16="http://schemas.microsoft.com/office/drawing/2014/main" id="{1BCE28D9-34BD-3ED6-3E4B-0F37EA1B2F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AD6DA3-AE00-966A-8022-5EC2E86E2CCB}"/>
              </a:ext>
            </a:extLst>
          </p:cNvPr>
          <p:cNvSpPr>
            <a:spLocks noGrp="1"/>
          </p:cNvSpPr>
          <p:nvPr>
            <p:ph type="sldNum" sz="quarter" idx="12"/>
          </p:nvPr>
        </p:nvSpPr>
        <p:spPr/>
        <p:txBody>
          <a:bodyPr/>
          <a:lstStyle/>
          <a:p>
            <a:fld id="{A0F299B6-59CD-41F4-B390-9F9C070EFC83}" type="slidenum">
              <a:rPr lang="en-GB" smtClean="0"/>
              <a:t>‹#›</a:t>
            </a:fld>
            <a:endParaRPr lang="en-GB"/>
          </a:p>
        </p:txBody>
      </p:sp>
      <p:pic>
        <p:nvPicPr>
          <p:cNvPr id="8" name="Picture 7">
            <a:extLst>
              <a:ext uri="{FF2B5EF4-FFF2-40B4-BE49-F238E27FC236}">
                <a16:creationId xmlns:a16="http://schemas.microsoft.com/office/drawing/2014/main" id="{F6929D13-709F-55E3-9289-50849EB827F8}"/>
              </a:ext>
            </a:extLst>
          </p:cNvPr>
          <p:cNvPicPr>
            <a:picLocks noChangeAspect="1"/>
          </p:cNvPicPr>
          <p:nvPr userDrawn="1"/>
        </p:nvPicPr>
        <p:blipFill>
          <a:blip r:embed="rId2" r:link="rId3">
            <a:extLst>
              <a:ext uri="{28A0092B-C50C-407E-A947-70E740481C1C}">
                <a14:useLocalDpi xmlns:a14="http://schemas.microsoft.com/office/drawing/2010/main" val="0"/>
              </a:ext>
            </a:extLst>
          </a:blip>
          <a:srcRect l="89029" b="87765"/>
          <a:stretch>
            <a:fillRect/>
          </a:stretch>
        </p:blipFill>
        <p:spPr>
          <a:xfrm>
            <a:off x="10854466" y="0"/>
            <a:ext cx="1337534" cy="839096"/>
          </a:xfrm>
          <a:prstGeom prst="rect">
            <a:avLst/>
          </a:prstGeom>
        </p:spPr>
      </p:pic>
      <p:pic>
        <p:nvPicPr>
          <p:cNvPr id="9" name="Picture 8">
            <a:extLst>
              <a:ext uri="{FF2B5EF4-FFF2-40B4-BE49-F238E27FC236}">
                <a16:creationId xmlns:a16="http://schemas.microsoft.com/office/drawing/2014/main" id="{E1F27060-F15A-5A08-FF16-40A02B77E13A}"/>
              </a:ext>
            </a:extLst>
          </p:cNvPr>
          <p:cNvPicPr>
            <a:picLocks noChangeAspect="1"/>
          </p:cNvPicPr>
          <p:nvPr userDrawn="1"/>
        </p:nvPicPr>
        <p:blipFill>
          <a:blip r:embed="rId2" r:link="rId3">
            <a:alphaModFix amt="50000"/>
            <a:extLst>
              <a:ext uri="{28A0092B-C50C-407E-A947-70E740481C1C}">
                <a14:useLocalDpi xmlns:a14="http://schemas.microsoft.com/office/drawing/2010/main" val="0"/>
              </a:ext>
            </a:extLst>
          </a:blip>
          <a:srcRect t="69647" b="7315"/>
          <a:stretch>
            <a:fillRect/>
          </a:stretch>
        </p:blipFill>
        <p:spPr>
          <a:xfrm>
            <a:off x="0" y="5278044"/>
            <a:ext cx="12192000" cy="1579956"/>
          </a:xfrm>
          <a:prstGeom prst="rect">
            <a:avLst/>
          </a:prstGeom>
        </p:spPr>
      </p:pic>
    </p:spTree>
    <p:extLst>
      <p:ext uri="{BB962C8B-B14F-4D97-AF65-F5344CB8AC3E}">
        <p14:creationId xmlns:p14="http://schemas.microsoft.com/office/powerpoint/2010/main" val="2219182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E2117E-3E1B-F44E-F4BC-D5D36ED0B9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B85D511-5DE0-102D-016E-B790F9A019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67D515-4C7C-0B88-0402-736892198F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8295D54-ACFB-40B4-A2F8-9992E620514A}" type="datetimeFigureOut">
              <a:rPr lang="en-GB" smtClean="0"/>
              <a:t>10/12/2025</a:t>
            </a:fld>
            <a:endParaRPr lang="en-GB"/>
          </a:p>
        </p:txBody>
      </p:sp>
      <p:sp>
        <p:nvSpPr>
          <p:cNvPr id="5" name="Footer Placeholder 4">
            <a:extLst>
              <a:ext uri="{FF2B5EF4-FFF2-40B4-BE49-F238E27FC236}">
                <a16:creationId xmlns:a16="http://schemas.microsoft.com/office/drawing/2014/main" id="{6ACD4BD5-B566-C62E-6AFD-5F35BB1F7A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F8B8890B-98F0-EE17-F497-1074F8174D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0F299B6-59CD-41F4-B390-9F9C070EFC83}" type="slidenum">
              <a:rPr lang="en-GB" smtClean="0"/>
              <a:t>‹#›</a:t>
            </a:fld>
            <a:endParaRPr lang="en-GB"/>
          </a:p>
        </p:txBody>
      </p:sp>
    </p:spTree>
    <p:extLst>
      <p:ext uri="{BB962C8B-B14F-4D97-AF65-F5344CB8AC3E}">
        <p14:creationId xmlns:p14="http://schemas.microsoft.com/office/powerpoint/2010/main" val="3455369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7" r:id="rId12"/>
    <p:sldLayoutId id="214748369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gbr01.safelinks.protection.outlook.com/?url=https%3A%2F%2Fwiki.patientsknowbest.com%2Fspace%2FMAN%2F3624075361&amp;data=05%7C02%7Cneill.crump%40nhs.net%7C7b5e32f1e8044d16d97708de0ca82e44%7C37c354b285b047f5b22207b48d774ee3%7C0%7C0%7C638962113620222254%7CUnknown%7CTWFpbGZsb3d8eyJFbXB0eU1hcGkiOnRydWUsIlYiOiIwLjAuMDAwMCIsIlAiOiJXaW4zMiIsIkFOIjoiTWFpbCIsIldUIjoyfQ%3D%3D%7C0%7C%7C%7C&amp;sdata=6SMbUX3Aa4UTq4htTlUxxhVD4LG1%2BYvDQj33aoigo00%3D&amp;reserved=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help@patientsknowbest.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3A40A-501A-6BD6-7728-F3A19F491F39}"/>
              </a:ext>
            </a:extLst>
          </p:cNvPr>
          <p:cNvSpPr>
            <a:spLocks noGrp="1"/>
          </p:cNvSpPr>
          <p:nvPr>
            <p:ph type="ctrTitle"/>
          </p:nvPr>
        </p:nvSpPr>
        <p:spPr>
          <a:xfrm>
            <a:off x="1632154" y="1497781"/>
            <a:ext cx="9144000" cy="2387600"/>
          </a:xfrm>
        </p:spPr>
        <p:txBody>
          <a:bodyPr>
            <a:normAutofit/>
          </a:bodyPr>
          <a:lstStyle/>
          <a:p>
            <a:r>
              <a:rPr lang="en-GB" sz="4000" b="1" dirty="0"/>
              <a:t>Personal Health Records (PHR)</a:t>
            </a:r>
            <a:br>
              <a:rPr lang="en-GB" sz="4000" b="1" dirty="0"/>
            </a:br>
            <a:br>
              <a:rPr lang="en-GB" sz="4000" b="1" dirty="0"/>
            </a:br>
            <a:r>
              <a:rPr lang="en-GB" sz="4000" b="1" dirty="0"/>
              <a:t>Primary Care Collaborative: </a:t>
            </a:r>
            <a:br>
              <a:rPr lang="en-GB" sz="4000" b="1" dirty="0"/>
            </a:br>
            <a:r>
              <a:rPr lang="en-GB" sz="4000" b="1" dirty="0"/>
              <a:t>PKB Switch On</a:t>
            </a:r>
          </a:p>
        </p:txBody>
      </p:sp>
      <p:sp>
        <p:nvSpPr>
          <p:cNvPr id="3" name="Subtitle 2">
            <a:extLst>
              <a:ext uri="{FF2B5EF4-FFF2-40B4-BE49-F238E27FC236}">
                <a16:creationId xmlns:a16="http://schemas.microsoft.com/office/drawing/2014/main" id="{66AC37C2-C38F-56DF-6F33-8187CC091101}"/>
              </a:ext>
            </a:extLst>
          </p:cNvPr>
          <p:cNvSpPr>
            <a:spLocks noGrp="1"/>
          </p:cNvSpPr>
          <p:nvPr>
            <p:ph type="subTitle" idx="1"/>
          </p:nvPr>
        </p:nvSpPr>
        <p:spPr>
          <a:xfrm>
            <a:off x="-2025445" y="196342"/>
            <a:ext cx="9144000" cy="456309"/>
          </a:xfrm>
        </p:spPr>
        <p:txBody>
          <a:bodyPr>
            <a:normAutofit/>
          </a:bodyPr>
          <a:lstStyle/>
          <a:p>
            <a:r>
              <a:rPr lang="en-GB" dirty="0"/>
              <a:t>Neill Crump – Digital Strategy Director</a:t>
            </a:r>
            <a:endParaRPr lang="en-GB" b="1" dirty="0"/>
          </a:p>
          <a:p>
            <a:endParaRPr lang="en-GB" b="1" dirty="0"/>
          </a:p>
          <a:p>
            <a:endParaRPr lang="en-GB" dirty="0"/>
          </a:p>
        </p:txBody>
      </p:sp>
    </p:spTree>
    <p:extLst>
      <p:ext uri="{BB962C8B-B14F-4D97-AF65-F5344CB8AC3E}">
        <p14:creationId xmlns:p14="http://schemas.microsoft.com/office/powerpoint/2010/main" val="2255987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5BD41-CAD0-44AB-AA46-6C1D507396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509BF5-D5D3-C5D6-E299-7EA208579CFF}"/>
              </a:ext>
            </a:extLst>
          </p:cNvPr>
          <p:cNvSpPr>
            <a:spLocks noGrp="1"/>
          </p:cNvSpPr>
          <p:nvPr>
            <p:ph type="title"/>
          </p:nvPr>
        </p:nvSpPr>
        <p:spPr>
          <a:xfrm>
            <a:off x="-2628" y="-2736"/>
            <a:ext cx="10515600" cy="735724"/>
          </a:xfrm>
        </p:spPr>
        <p:txBody>
          <a:bodyPr>
            <a:normAutofit/>
          </a:bodyPr>
          <a:lstStyle/>
          <a:p>
            <a:r>
              <a:rPr lang="en-GB" sz="3600" dirty="0"/>
              <a:t>FAQ</a:t>
            </a:r>
          </a:p>
        </p:txBody>
      </p:sp>
      <p:graphicFrame>
        <p:nvGraphicFramePr>
          <p:cNvPr id="8" name="Table 7">
            <a:extLst>
              <a:ext uri="{FF2B5EF4-FFF2-40B4-BE49-F238E27FC236}">
                <a16:creationId xmlns:a16="http://schemas.microsoft.com/office/drawing/2014/main" id="{917259F6-0224-C322-DF93-743303AB7967}"/>
              </a:ext>
            </a:extLst>
          </p:cNvPr>
          <p:cNvGraphicFramePr>
            <a:graphicFrameLocks noGrp="1"/>
          </p:cNvGraphicFramePr>
          <p:nvPr>
            <p:extLst>
              <p:ext uri="{D42A27DB-BD31-4B8C-83A1-F6EECF244321}">
                <p14:modId xmlns:p14="http://schemas.microsoft.com/office/powerpoint/2010/main" val="2964073216"/>
              </p:ext>
            </p:extLst>
          </p:nvPr>
        </p:nvGraphicFramePr>
        <p:xfrm>
          <a:off x="185906" y="621316"/>
          <a:ext cx="11820188" cy="4119880"/>
        </p:xfrm>
        <a:graphic>
          <a:graphicData uri="http://schemas.openxmlformats.org/drawingml/2006/table">
            <a:tbl>
              <a:tblPr firstRow="1" bandRow="1"/>
              <a:tblGrid>
                <a:gridCol w="2930920">
                  <a:extLst>
                    <a:ext uri="{9D8B030D-6E8A-4147-A177-3AD203B41FA5}">
                      <a16:colId xmlns:a16="http://schemas.microsoft.com/office/drawing/2014/main" val="2477180020"/>
                    </a:ext>
                  </a:extLst>
                </a:gridCol>
                <a:gridCol w="8889268">
                  <a:extLst>
                    <a:ext uri="{9D8B030D-6E8A-4147-A177-3AD203B41FA5}">
                      <a16:colId xmlns:a16="http://schemas.microsoft.com/office/drawing/2014/main" val="1212173802"/>
                    </a:ext>
                  </a:extLst>
                </a:gridCol>
              </a:tblGrid>
              <a:tr h="370840">
                <a:tc>
                  <a:txBody>
                    <a:bodyPr/>
                    <a:lstStyle/>
                    <a:p>
                      <a:r>
                        <a:rPr lang="en-GB" dirty="0">
                          <a:solidFill>
                            <a:schemeClr val="bg1"/>
                          </a:solidFill>
                        </a:rPr>
                        <a:t>Question </a:t>
                      </a:r>
                    </a:p>
                  </a:txBody>
                  <a:tcPr>
                    <a:solidFill>
                      <a:srgbClr val="0070C0"/>
                    </a:solidFill>
                  </a:tcPr>
                </a:tc>
                <a:tc>
                  <a:txBody>
                    <a:bodyPr/>
                    <a:lstStyle/>
                    <a:p>
                      <a:r>
                        <a:rPr lang="en-GB" dirty="0">
                          <a:solidFill>
                            <a:schemeClr val="bg1"/>
                          </a:solidFill>
                        </a:rPr>
                        <a:t>Headline</a:t>
                      </a:r>
                    </a:p>
                  </a:txBody>
                  <a:tcPr>
                    <a:solidFill>
                      <a:srgbClr val="0070C0"/>
                    </a:solidFill>
                  </a:tcPr>
                </a:tc>
                <a:extLst>
                  <a:ext uri="{0D108BD9-81ED-4DB2-BD59-A6C34878D82A}">
                    <a16:rowId xmlns:a16="http://schemas.microsoft.com/office/drawing/2014/main" val="2183311875"/>
                  </a:ext>
                </a:extLst>
              </a:tr>
              <a:tr h="370840">
                <a:tc>
                  <a:txBody>
                    <a:bodyPr/>
                    <a:lstStyle/>
                    <a:p>
                      <a:r>
                        <a:rPr lang="en-GB" dirty="0">
                          <a:latin typeface="+mn-lt"/>
                        </a:rPr>
                        <a:t>What are the IG implications?</a:t>
                      </a:r>
                    </a:p>
                  </a:txBody>
                  <a:tcPr/>
                </a:tc>
                <a:tc>
                  <a:txBody>
                    <a:bodyPr/>
                    <a:lstStyle/>
                    <a:p>
                      <a:pPr marL="285750" lvl="0" indent="-285750">
                        <a:buFont typeface="Arial" panose="020B0604020202020204" pitchFamily="34" charset="0"/>
                        <a:buChar char="•"/>
                      </a:pPr>
                      <a:r>
                        <a:rPr lang="en-GB" sz="1800" kern="1200" dirty="0">
                          <a:solidFill>
                            <a:schemeClr val="tx1"/>
                          </a:solidFill>
                          <a:effectLst/>
                          <a:latin typeface="+mn-lt"/>
                          <a:ea typeface="+mn-ea"/>
                          <a:cs typeface="+mn-cs"/>
                        </a:rPr>
                        <a:t>NHSE have already completed certification of PKB as part of IM1 Integration processes, where patients directly authorise storing in PKB a copy of the data</a:t>
                      </a:r>
                    </a:p>
                    <a:p>
                      <a:pPr marL="285750" lvl="0" indent="-285750">
                        <a:buFont typeface="Arial" panose="020B0604020202020204" pitchFamily="34" charset="0"/>
                        <a:buChar char="•"/>
                      </a:pPr>
                      <a:r>
                        <a:rPr lang="en-GB" sz="1800" kern="1200" dirty="0">
                          <a:solidFill>
                            <a:schemeClr val="tx1"/>
                          </a:solidFill>
                          <a:effectLst/>
                          <a:latin typeface="+mn-lt"/>
                          <a:ea typeface="+mn-ea"/>
                          <a:cs typeface="+mn-cs"/>
                        </a:rPr>
                        <a:t>NHSE has the following agreements in place with PKB; NHS Connection Agreement, Model Interface License's covering GP EHR Systems and IM1 PFS SCAL</a:t>
                      </a:r>
                    </a:p>
                    <a:p>
                      <a:pPr marL="285750" lvl="0" indent="-285750">
                        <a:buFont typeface="Arial" panose="020B0604020202020204" pitchFamily="34" charset="0"/>
                        <a:buChar char="•"/>
                      </a:pPr>
                      <a:r>
                        <a:rPr lang="en-GB" sz="1800" kern="1200" dirty="0">
                          <a:solidFill>
                            <a:schemeClr val="tx1"/>
                          </a:solidFill>
                          <a:effectLst/>
                          <a:latin typeface="+mn-lt"/>
                          <a:ea typeface="+mn-ea"/>
                          <a:cs typeface="+mn-cs"/>
                        </a:rPr>
                        <a:t>Patient gives Explicit Consent to PKB to store GP data (which is data already visible in the NHS App to the patient)</a:t>
                      </a:r>
                    </a:p>
                    <a:p>
                      <a:pPr marL="285750" lvl="0" indent="-285750">
                        <a:buFont typeface="Arial" panose="020B0604020202020204" pitchFamily="34" charset="0"/>
                        <a:buChar char="•"/>
                      </a:pPr>
                      <a:r>
                        <a:rPr lang="en-GB" sz="1800" kern="1200" dirty="0">
                          <a:solidFill>
                            <a:schemeClr val="tx1"/>
                          </a:solidFill>
                          <a:effectLst/>
                          <a:latin typeface="+mn-lt"/>
                          <a:ea typeface="+mn-ea"/>
                          <a:cs typeface="+mn-cs"/>
                        </a:rPr>
                        <a:t>No data flows from Acute Trusts until they separately sign contract with PKB at which point data controllers from each Provider would establish relevant governance</a:t>
                      </a:r>
                    </a:p>
                    <a:p>
                      <a:pPr marL="285750" indent="-285750">
                        <a:buFont typeface="Arial" panose="020B0604020202020204" pitchFamily="34" charset="0"/>
                        <a:buChar char="•"/>
                      </a:pPr>
                      <a:r>
                        <a:rPr lang="en-GB" sz="1800" kern="1200" dirty="0">
                          <a:solidFill>
                            <a:schemeClr val="tx1"/>
                          </a:solidFill>
                          <a:effectLst/>
                          <a:latin typeface="+mn-lt"/>
                          <a:ea typeface="+mn-ea"/>
                          <a:cs typeface="+mn-cs"/>
                        </a:rPr>
                        <a:t>ICB IG have reviewed and confirm that all due diligence has been followed</a:t>
                      </a:r>
                      <a:endParaRPr lang="en-GB" dirty="0"/>
                    </a:p>
                  </a:txBody>
                  <a:tcPr/>
                </a:tc>
                <a:extLst>
                  <a:ext uri="{0D108BD9-81ED-4DB2-BD59-A6C34878D82A}">
                    <a16:rowId xmlns:a16="http://schemas.microsoft.com/office/drawing/2014/main" val="461473315"/>
                  </a:ext>
                </a:extLst>
              </a:tr>
              <a:tr h="370840">
                <a:tc>
                  <a:txBody>
                    <a:bodyPr/>
                    <a:lstStyle/>
                    <a:p>
                      <a:r>
                        <a:rPr lang="en-GB" dirty="0">
                          <a:latin typeface="+mn-lt"/>
                        </a:rPr>
                        <a:t>What are the benefits for primary care?</a:t>
                      </a:r>
                    </a:p>
                  </a:txBody>
                  <a:tcPr/>
                </a:tc>
                <a:tc>
                  <a:txBody>
                    <a:bodyPr/>
                    <a:lstStyle/>
                    <a:p>
                      <a:pPr marL="285750" indent="-285750">
                        <a:buFont typeface="Arial" panose="020B0604020202020204" pitchFamily="34" charset="0"/>
                        <a:buChar char="•"/>
                      </a:pPr>
                      <a:r>
                        <a:rPr lang="en-GB" dirty="0"/>
                        <a:t>Fewer admin calls requesting results or summaries</a:t>
                      </a:r>
                    </a:p>
                    <a:p>
                      <a:pPr marL="285750" indent="-285750">
                        <a:buFont typeface="Arial" panose="020B0604020202020204" pitchFamily="34" charset="0"/>
                        <a:buChar char="•"/>
                      </a:pPr>
                      <a:r>
                        <a:rPr lang="en-GB" dirty="0"/>
                        <a:t>Patients arrive better informed → fewer consultation minutes spent clarifying history</a:t>
                      </a:r>
                    </a:p>
                    <a:p>
                      <a:pPr marL="285750" indent="-285750">
                        <a:buFont typeface="Arial" panose="020B0604020202020204" pitchFamily="34" charset="0"/>
                        <a:buChar char="•"/>
                      </a:pPr>
                      <a:r>
                        <a:rPr lang="en-GB" dirty="0"/>
                        <a:t>Supports prevention, LTC management, and personalised care</a:t>
                      </a:r>
                    </a:p>
                    <a:p>
                      <a:pPr marL="285750" indent="-285750">
                        <a:buFont typeface="Arial" panose="020B0604020202020204" pitchFamily="34" charset="0"/>
                        <a:buChar char="•"/>
                      </a:pPr>
                      <a:r>
                        <a:rPr lang="en-GB" dirty="0"/>
                        <a:t>Reduces digital inequality by giving all patients a unified PHR across care settings</a:t>
                      </a:r>
                    </a:p>
                  </a:txBody>
                  <a:tcPr/>
                </a:tc>
                <a:extLst>
                  <a:ext uri="{0D108BD9-81ED-4DB2-BD59-A6C34878D82A}">
                    <a16:rowId xmlns:a16="http://schemas.microsoft.com/office/drawing/2014/main" val="2936839168"/>
                  </a:ext>
                </a:extLst>
              </a:tr>
            </a:tbl>
          </a:graphicData>
        </a:graphic>
      </p:graphicFrame>
    </p:spTree>
    <p:extLst>
      <p:ext uri="{BB962C8B-B14F-4D97-AF65-F5344CB8AC3E}">
        <p14:creationId xmlns:p14="http://schemas.microsoft.com/office/powerpoint/2010/main" val="3771839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8DC65-0570-36EA-3A0D-12B0D501B2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AB262B-3200-1F6C-B8F9-B8D99072E697}"/>
              </a:ext>
            </a:extLst>
          </p:cNvPr>
          <p:cNvSpPr>
            <a:spLocks noGrp="1"/>
          </p:cNvSpPr>
          <p:nvPr>
            <p:ph type="title"/>
          </p:nvPr>
        </p:nvSpPr>
        <p:spPr>
          <a:xfrm>
            <a:off x="-2628" y="-2736"/>
            <a:ext cx="10515600" cy="735724"/>
          </a:xfrm>
        </p:spPr>
        <p:txBody>
          <a:bodyPr>
            <a:normAutofit/>
          </a:bodyPr>
          <a:lstStyle/>
          <a:p>
            <a:r>
              <a:rPr lang="en-GB" sz="3600" dirty="0"/>
              <a:t>Switch on Approach</a:t>
            </a:r>
          </a:p>
        </p:txBody>
      </p:sp>
      <p:graphicFrame>
        <p:nvGraphicFramePr>
          <p:cNvPr id="8" name="Table 7">
            <a:extLst>
              <a:ext uri="{FF2B5EF4-FFF2-40B4-BE49-F238E27FC236}">
                <a16:creationId xmlns:a16="http://schemas.microsoft.com/office/drawing/2014/main" id="{4F98339F-BA59-BD29-F9F8-056AE0E07D83}"/>
              </a:ext>
            </a:extLst>
          </p:cNvPr>
          <p:cNvGraphicFramePr>
            <a:graphicFrameLocks noGrp="1"/>
          </p:cNvGraphicFramePr>
          <p:nvPr>
            <p:extLst>
              <p:ext uri="{D42A27DB-BD31-4B8C-83A1-F6EECF244321}">
                <p14:modId xmlns:p14="http://schemas.microsoft.com/office/powerpoint/2010/main" val="2414973434"/>
              </p:ext>
            </p:extLst>
          </p:nvPr>
        </p:nvGraphicFramePr>
        <p:xfrm>
          <a:off x="185906" y="780415"/>
          <a:ext cx="12006094" cy="5297170"/>
        </p:xfrm>
        <a:graphic>
          <a:graphicData uri="http://schemas.openxmlformats.org/drawingml/2006/table">
            <a:tbl>
              <a:tblPr firstRow="1" bandRow="1"/>
              <a:tblGrid>
                <a:gridCol w="2208026">
                  <a:extLst>
                    <a:ext uri="{9D8B030D-6E8A-4147-A177-3AD203B41FA5}">
                      <a16:colId xmlns:a16="http://schemas.microsoft.com/office/drawing/2014/main" val="2477180020"/>
                    </a:ext>
                  </a:extLst>
                </a:gridCol>
                <a:gridCol w="7133526">
                  <a:extLst>
                    <a:ext uri="{9D8B030D-6E8A-4147-A177-3AD203B41FA5}">
                      <a16:colId xmlns:a16="http://schemas.microsoft.com/office/drawing/2014/main" val="1212173802"/>
                    </a:ext>
                  </a:extLst>
                </a:gridCol>
                <a:gridCol w="2664542">
                  <a:extLst>
                    <a:ext uri="{9D8B030D-6E8A-4147-A177-3AD203B41FA5}">
                      <a16:colId xmlns:a16="http://schemas.microsoft.com/office/drawing/2014/main" val="887037995"/>
                    </a:ext>
                  </a:extLst>
                </a:gridCol>
              </a:tblGrid>
              <a:tr h="370840">
                <a:tc>
                  <a:txBody>
                    <a:bodyPr/>
                    <a:lstStyle/>
                    <a:p>
                      <a:r>
                        <a:rPr lang="en-GB" dirty="0">
                          <a:solidFill>
                            <a:schemeClr val="bg1"/>
                          </a:solidFill>
                        </a:rPr>
                        <a:t>Action</a:t>
                      </a:r>
                    </a:p>
                  </a:txBody>
                  <a:tcPr>
                    <a:solidFill>
                      <a:srgbClr val="0070C0"/>
                    </a:solidFill>
                  </a:tcPr>
                </a:tc>
                <a:tc>
                  <a:txBody>
                    <a:bodyPr/>
                    <a:lstStyle/>
                    <a:p>
                      <a:r>
                        <a:rPr lang="en-GB" dirty="0">
                          <a:solidFill>
                            <a:schemeClr val="bg1"/>
                          </a:solidFill>
                        </a:rPr>
                        <a:t>Purpose / Outcome</a:t>
                      </a:r>
                    </a:p>
                  </a:txBody>
                  <a:tcPr>
                    <a:solidFill>
                      <a:srgbClr val="0070C0"/>
                    </a:solidFill>
                  </a:tcPr>
                </a:tc>
                <a:tc>
                  <a:txBody>
                    <a:bodyPr/>
                    <a:lstStyle/>
                    <a:p>
                      <a:r>
                        <a:rPr lang="en-GB" dirty="0">
                          <a:solidFill>
                            <a:schemeClr val="bg1"/>
                          </a:solidFill>
                        </a:rPr>
                        <a:t>Timing </a:t>
                      </a:r>
                    </a:p>
                  </a:txBody>
                  <a:tcPr>
                    <a:solidFill>
                      <a:srgbClr val="0070C0"/>
                    </a:solidFill>
                  </a:tcPr>
                </a:tc>
                <a:extLst>
                  <a:ext uri="{0D108BD9-81ED-4DB2-BD59-A6C34878D82A}">
                    <a16:rowId xmlns:a16="http://schemas.microsoft.com/office/drawing/2014/main" val="2183311875"/>
                  </a:ext>
                </a:extLst>
              </a:tr>
              <a:tr h="370840">
                <a:tc>
                  <a:txBody>
                    <a:bodyPr/>
                    <a:lstStyle/>
                    <a:p>
                      <a:r>
                        <a:rPr lang="en-GB" sz="1800" dirty="0">
                          <a:latin typeface="+mn-lt"/>
                        </a:rPr>
                        <a:t>Primary Care Collaborative</a:t>
                      </a:r>
                    </a:p>
                  </a:txBody>
                  <a:tcPr/>
                </a:tc>
                <a:tc>
                  <a:txBody>
                    <a:bodyPr/>
                    <a:lstStyle/>
                    <a:p>
                      <a:r>
                        <a:rPr lang="en-GB" sz="1800" kern="1200" dirty="0">
                          <a:solidFill>
                            <a:schemeClr val="tx1"/>
                          </a:solidFill>
                          <a:effectLst/>
                          <a:latin typeface="+mn-lt"/>
                          <a:ea typeface="+mn-ea"/>
                          <a:cs typeface="+mn-cs"/>
                        </a:rPr>
                        <a:t>Ensure practices understand that PKB’s </a:t>
                      </a:r>
                      <a:r>
                        <a:rPr lang="en-GB" sz="1800" b="0" kern="1200" dirty="0">
                          <a:solidFill>
                            <a:schemeClr val="tx1"/>
                          </a:solidFill>
                          <a:effectLst/>
                          <a:latin typeface="+mn-lt"/>
                          <a:ea typeface="+mn-ea"/>
                          <a:cs typeface="+mn-cs"/>
                        </a:rPr>
                        <a:t>IM1 integration is patient-initiated, read-only, and centrally approved by NHS England. Reinforce that no local configuration or data-sharing changes are required.</a:t>
                      </a:r>
                    </a:p>
                    <a:p>
                      <a:endParaRPr lang="en-GB" sz="1800" dirty="0">
                        <a:latin typeface="+mn-lt"/>
                      </a:endParaRPr>
                    </a:p>
                  </a:txBody>
                  <a:tcPr/>
                </a:tc>
                <a:tc>
                  <a:txBody>
                    <a:bodyPr/>
                    <a:lstStyle/>
                    <a:p>
                      <a:r>
                        <a:rPr lang="en-GB" dirty="0">
                          <a:latin typeface="+mn-lt"/>
                        </a:rPr>
                        <a:t>Dec 2025 to Jan 2026</a:t>
                      </a:r>
                    </a:p>
                  </a:txBody>
                  <a:tcPr/>
                </a:tc>
                <a:extLst>
                  <a:ext uri="{0D108BD9-81ED-4DB2-BD59-A6C34878D82A}">
                    <a16:rowId xmlns:a16="http://schemas.microsoft.com/office/drawing/2014/main" val="461473315"/>
                  </a:ext>
                </a:extLst>
              </a:tr>
              <a:tr h="370840">
                <a:tc>
                  <a:txBody>
                    <a:bodyPr/>
                    <a:lstStyle/>
                    <a:p>
                      <a:pPr>
                        <a:lnSpc>
                          <a:spcPct val="115000"/>
                        </a:lnSpc>
                        <a:spcAft>
                          <a:spcPts val="800"/>
                        </a:spcAft>
                        <a:buNone/>
                      </a:pPr>
                      <a:r>
                        <a:rPr lang="en-GB" sz="1800" kern="1200" dirty="0">
                          <a:solidFill>
                            <a:schemeClr val="tx1"/>
                          </a:solidFill>
                          <a:effectLst/>
                          <a:latin typeface="+mn-lt"/>
                          <a:ea typeface="Aptos" panose="020B0004020202020204" pitchFamily="34" charset="0"/>
                          <a:cs typeface="Aptos" panose="020B0004020202020204" pitchFamily="34" charset="0"/>
                        </a:rPr>
                        <a:t>GP-facing communications pack</a:t>
                      </a:r>
                    </a:p>
                  </a:txBody>
                  <a:tcPr marL="50800" marR="50800" marT="50800" marB="50800"/>
                </a:tc>
                <a:tc>
                  <a:txBody>
                    <a:bodyPr/>
                    <a:lstStyle/>
                    <a:p>
                      <a:pPr>
                        <a:lnSpc>
                          <a:spcPct val="115000"/>
                        </a:lnSpc>
                        <a:spcAft>
                          <a:spcPts val="800"/>
                        </a:spcAft>
                        <a:buNone/>
                      </a:pPr>
                      <a:r>
                        <a:rPr lang="en-GB" sz="1800" kern="1200" dirty="0">
                          <a:solidFill>
                            <a:schemeClr val="tx1"/>
                          </a:solidFill>
                          <a:effectLst/>
                          <a:latin typeface="+mn-lt"/>
                          <a:ea typeface="Aptos" panose="020B0004020202020204" pitchFamily="34" charset="0"/>
                          <a:cs typeface="Aptos" panose="020B0004020202020204" pitchFamily="34" charset="0"/>
                        </a:rPr>
                        <a:t>Issue clear, consistent messaging (based on Greater Manchester ICS model) describing what patients will see, where queries are routed, and that practices need take no action.</a:t>
                      </a:r>
                    </a:p>
                  </a:txBody>
                  <a:tcPr marL="50800" marR="50800" marT="50800" marB="50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Jan to Feb 2026</a:t>
                      </a:r>
                    </a:p>
                  </a:txBody>
                  <a:tcPr/>
                </a:tc>
                <a:extLst>
                  <a:ext uri="{0D108BD9-81ED-4DB2-BD59-A6C34878D82A}">
                    <a16:rowId xmlns:a16="http://schemas.microsoft.com/office/drawing/2014/main" val="365837725"/>
                  </a:ext>
                </a:extLst>
              </a:tr>
              <a:tr h="370840">
                <a:tc>
                  <a:txBody>
                    <a:bodyPr/>
                    <a:lstStyle/>
                    <a:p>
                      <a:pPr marL="0" algn="l" defTabSz="914400" rtl="0" eaLnBrk="1" latinLnBrk="0" hangingPunct="1">
                        <a:lnSpc>
                          <a:spcPct val="115000"/>
                        </a:lnSpc>
                        <a:spcAft>
                          <a:spcPts val="800"/>
                        </a:spcAft>
                        <a:buNone/>
                      </a:pPr>
                      <a:r>
                        <a:rPr lang="en-GB" sz="1800" kern="1200" dirty="0">
                          <a:solidFill>
                            <a:schemeClr val="tx1"/>
                          </a:solidFill>
                          <a:effectLst/>
                          <a:latin typeface="+mn-lt"/>
                          <a:ea typeface="Aptos" panose="020B0004020202020204" pitchFamily="34" charset="0"/>
                          <a:cs typeface="Aptos" panose="020B0004020202020204" pitchFamily="34" charset="0"/>
                        </a:rPr>
                        <a:t>FAQs and PKB NHS App Toolkit circulation</a:t>
                      </a:r>
                    </a:p>
                  </a:txBody>
                  <a:tcPr marL="50800" marR="50800" marT="50800" marB="50800"/>
                </a:tc>
                <a:tc>
                  <a:txBody>
                    <a:bodyPr/>
                    <a:lstStyle/>
                    <a:p>
                      <a:pPr marL="0" algn="l" defTabSz="914400" rtl="0" eaLnBrk="1" latinLnBrk="0" hangingPunct="1">
                        <a:lnSpc>
                          <a:spcPct val="115000"/>
                        </a:lnSpc>
                        <a:spcAft>
                          <a:spcPts val="800"/>
                        </a:spcAft>
                        <a:buNone/>
                      </a:pPr>
                      <a:r>
                        <a:rPr lang="en-GB" sz="1800" kern="1200" dirty="0">
                          <a:solidFill>
                            <a:schemeClr val="tx1"/>
                          </a:solidFill>
                          <a:effectLst/>
                          <a:latin typeface="+mn-lt"/>
                          <a:ea typeface="Aptos" panose="020B0004020202020204" pitchFamily="34" charset="0"/>
                          <a:cs typeface="Aptos" panose="020B0004020202020204" pitchFamily="34" charset="0"/>
                        </a:rPr>
                        <a:t>Supply practical resources to support practice teams in conversations with patients (if they arise) and reduce misinformation.</a:t>
                      </a:r>
                    </a:p>
                  </a:txBody>
                  <a:tcPr marL="50800" marR="50800" marT="50800" marB="50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Jan to Feb 2026</a:t>
                      </a:r>
                    </a:p>
                    <a:p>
                      <a:endParaRPr lang="en-GB" dirty="0">
                        <a:latin typeface="+mn-lt"/>
                      </a:endParaRPr>
                    </a:p>
                  </a:txBody>
                  <a:tcPr/>
                </a:tc>
                <a:extLst>
                  <a:ext uri="{0D108BD9-81ED-4DB2-BD59-A6C34878D82A}">
                    <a16:rowId xmlns:a16="http://schemas.microsoft.com/office/drawing/2014/main" val="3818575025"/>
                  </a:ext>
                </a:extLst>
              </a:tr>
              <a:tr h="370840">
                <a:tc>
                  <a:txBody>
                    <a:bodyPr/>
                    <a:lstStyle/>
                    <a:p>
                      <a:pPr marL="0" algn="l" defTabSz="914400" rtl="0" eaLnBrk="1" latinLnBrk="0" hangingPunct="1">
                        <a:lnSpc>
                          <a:spcPct val="115000"/>
                        </a:lnSpc>
                        <a:spcAft>
                          <a:spcPts val="800"/>
                        </a:spcAft>
                        <a:buNone/>
                      </a:pPr>
                      <a:r>
                        <a:rPr lang="en-GB" sz="1800" kern="1200" dirty="0">
                          <a:solidFill>
                            <a:schemeClr val="tx1"/>
                          </a:solidFill>
                          <a:effectLst/>
                          <a:latin typeface="+mn-lt"/>
                          <a:ea typeface="Aptos" panose="020B0004020202020204" pitchFamily="34" charset="0"/>
                          <a:cs typeface="Aptos" panose="020B0004020202020204" pitchFamily="34" charset="0"/>
                        </a:rPr>
                        <a:t>Digital inclusion and IG reassurances</a:t>
                      </a:r>
                    </a:p>
                  </a:txBody>
                  <a:tcPr marL="50800" marR="50800" marT="50800" marB="50800"/>
                </a:tc>
                <a:tc>
                  <a:txBody>
                    <a:bodyPr/>
                    <a:lstStyle/>
                    <a:p>
                      <a:pPr marL="0" algn="l" defTabSz="914400" rtl="0" eaLnBrk="1" latinLnBrk="0" hangingPunct="1">
                        <a:lnSpc>
                          <a:spcPct val="115000"/>
                        </a:lnSpc>
                        <a:spcAft>
                          <a:spcPts val="800"/>
                        </a:spcAft>
                        <a:buNone/>
                      </a:pPr>
                      <a:r>
                        <a:rPr lang="en-GB" sz="1800" kern="1200" dirty="0">
                          <a:solidFill>
                            <a:schemeClr val="tx1"/>
                          </a:solidFill>
                          <a:effectLst/>
                          <a:latin typeface="+mn-lt"/>
                          <a:ea typeface="Aptos" panose="020B0004020202020204" pitchFamily="34" charset="0"/>
                          <a:cs typeface="Aptos" panose="020B0004020202020204" pitchFamily="34" charset="0"/>
                        </a:rPr>
                        <a:t>Highlight compliance with NHS England governance and accessibility standards.</a:t>
                      </a:r>
                    </a:p>
                  </a:txBody>
                  <a:tcPr marL="50800" marR="50800" marT="50800" marB="50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Jan to Feb 2026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mn-lt"/>
                      </a:endParaRPr>
                    </a:p>
                  </a:txBody>
                  <a:tcPr/>
                </a:tc>
                <a:extLst>
                  <a:ext uri="{0D108BD9-81ED-4DB2-BD59-A6C34878D82A}">
                    <a16:rowId xmlns:a16="http://schemas.microsoft.com/office/drawing/2014/main" val="1829520411"/>
                  </a:ext>
                </a:extLst>
              </a:tr>
              <a:tr h="32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mn-lt"/>
                        </a:rPr>
                        <a:t>Switch on / Readiness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PKB and Trust technical go-live sign-off, NHS App configuration, patient comms prepared, switch on</a:t>
                      </a:r>
                      <a:endParaRPr lang="en-GB" sz="1800" kern="120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mn-lt"/>
                          <a:ea typeface="+mn-ea"/>
                          <a:cs typeface="+mn-cs"/>
                        </a:rPr>
                        <a:t>Feb to March 2026</a:t>
                      </a:r>
                    </a:p>
                  </a:txBody>
                  <a:tcPr marL="68580" marR="68580" marT="0" marB="0"/>
                </a:tc>
                <a:extLst>
                  <a:ext uri="{0D108BD9-81ED-4DB2-BD59-A6C34878D82A}">
                    <a16:rowId xmlns:a16="http://schemas.microsoft.com/office/drawing/2014/main" val="4234782546"/>
                  </a:ext>
                </a:extLst>
              </a:tr>
              <a:tr h="32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mn-lt"/>
                        </a:rPr>
                        <a:t>Primary Care Collaborative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Maintain a standing agenda item at meetings for PKB progress, feedback, and lessons learned.</a:t>
                      </a:r>
                      <a:endParaRPr lang="en-GB" sz="1800" kern="120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mn-lt"/>
                          <a:ea typeface="+mn-ea"/>
                          <a:cs typeface="+mn-cs"/>
                        </a:rPr>
                        <a:t>Ongoing pre- and post-go-live</a:t>
                      </a:r>
                    </a:p>
                  </a:txBody>
                  <a:tcPr marL="68580" marR="68580" marT="0" marB="0"/>
                </a:tc>
                <a:extLst>
                  <a:ext uri="{0D108BD9-81ED-4DB2-BD59-A6C34878D82A}">
                    <a16:rowId xmlns:a16="http://schemas.microsoft.com/office/drawing/2014/main" val="2702070093"/>
                  </a:ext>
                </a:extLst>
              </a:tr>
            </a:tbl>
          </a:graphicData>
        </a:graphic>
      </p:graphicFrame>
    </p:spTree>
    <p:extLst>
      <p:ext uri="{BB962C8B-B14F-4D97-AF65-F5344CB8AC3E}">
        <p14:creationId xmlns:p14="http://schemas.microsoft.com/office/powerpoint/2010/main" val="1751474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F7E66-C714-D56E-2F2F-B09DD4738E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C5405B-F000-ACA1-B86C-436391C05AC9}"/>
              </a:ext>
            </a:extLst>
          </p:cNvPr>
          <p:cNvSpPr>
            <a:spLocks noGrp="1"/>
          </p:cNvSpPr>
          <p:nvPr>
            <p:ph type="ctrTitle"/>
          </p:nvPr>
        </p:nvSpPr>
        <p:spPr>
          <a:xfrm>
            <a:off x="1445342" y="2222090"/>
            <a:ext cx="9144000" cy="955368"/>
          </a:xfrm>
        </p:spPr>
        <p:txBody>
          <a:bodyPr>
            <a:normAutofit/>
          </a:bodyPr>
          <a:lstStyle/>
          <a:p>
            <a:r>
              <a:rPr lang="en-GB" dirty="0"/>
              <a:t>Appendices</a:t>
            </a:r>
          </a:p>
        </p:txBody>
      </p:sp>
    </p:spTree>
    <p:extLst>
      <p:ext uri="{BB962C8B-B14F-4D97-AF65-F5344CB8AC3E}">
        <p14:creationId xmlns:p14="http://schemas.microsoft.com/office/powerpoint/2010/main" val="2746837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F73F1-0333-93CA-7064-4AA7949C26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F7CE3C-65ED-04E6-E693-5499B1794DFC}"/>
              </a:ext>
            </a:extLst>
          </p:cNvPr>
          <p:cNvSpPr>
            <a:spLocks noGrp="1"/>
          </p:cNvSpPr>
          <p:nvPr>
            <p:ph type="title"/>
          </p:nvPr>
        </p:nvSpPr>
        <p:spPr>
          <a:xfrm>
            <a:off x="-2628" y="-2736"/>
            <a:ext cx="10515600" cy="735724"/>
          </a:xfrm>
        </p:spPr>
        <p:txBody>
          <a:bodyPr>
            <a:normAutofit/>
          </a:bodyPr>
          <a:lstStyle/>
          <a:p>
            <a:r>
              <a:rPr lang="en-GB" sz="3600" b="1" dirty="0"/>
              <a:t>Example GP Communications (Manchester Example) </a:t>
            </a:r>
          </a:p>
        </p:txBody>
      </p:sp>
      <p:sp>
        <p:nvSpPr>
          <p:cNvPr id="7" name="TextBox 6">
            <a:extLst>
              <a:ext uri="{FF2B5EF4-FFF2-40B4-BE49-F238E27FC236}">
                <a16:creationId xmlns:a16="http://schemas.microsoft.com/office/drawing/2014/main" id="{381E076A-6953-AE9E-0CB0-4E786F672FD8}"/>
              </a:ext>
            </a:extLst>
          </p:cNvPr>
          <p:cNvSpPr txBox="1"/>
          <p:nvPr/>
        </p:nvSpPr>
        <p:spPr>
          <a:xfrm>
            <a:off x="176981" y="1076814"/>
            <a:ext cx="11533238" cy="3046155"/>
          </a:xfrm>
          <a:prstGeom prst="rect">
            <a:avLst/>
          </a:prstGeom>
          <a:noFill/>
        </p:spPr>
        <p:txBody>
          <a:bodyPr wrap="square">
            <a:spAutoFit/>
          </a:bodyPr>
          <a:lstStyle/>
          <a:p>
            <a:pPr>
              <a:lnSpc>
                <a:spcPct val="115000"/>
              </a:lnSpc>
              <a:spcAft>
                <a:spcPts val="800"/>
              </a:spcAft>
              <a:buNone/>
            </a:pPr>
            <a:r>
              <a:rPr lang="en-GB" sz="1800" dirty="0">
                <a:effectLst/>
                <a:latin typeface="Aptos" panose="020B0004020202020204" pitchFamily="34" charset="0"/>
                <a:ea typeface="Aptos" panose="020B0004020202020204" pitchFamily="34" charset="0"/>
                <a:cs typeface="Aptos" panose="020B0004020202020204" pitchFamily="34" charset="0"/>
              </a:rPr>
              <a:t>“We’re writing to you to inform you that our ICS is in the process of approving the switch-on of the Patients Know Best (PKB) and NHS App integration in the area. PKB is a Personal Health Record that allows patients in Bolton and the Greater Manchester ICS to access and manage their secondary care health information (such as appointments, letters, lab results and much more), as well as add their own data such as measurements or symptoms, to support their direct care and self-management. The integration allows patients to access their PKB records via the NHS App front door, in line with national guidelines, and will complement the current primary care data available in the App. </a:t>
            </a:r>
          </a:p>
          <a:p>
            <a:pPr>
              <a:lnSpc>
                <a:spcPct val="115000"/>
              </a:lnSpc>
              <a:spcAft>
                <a:spcPts val="800"/>
              </a:spcAft>
              <a:buNone/>
            </a:pPr>
            <a:r>
              <a:rPr lang="en-GB" sz="1800" dirty="0">
                <a:effectLst/>
                <a:latin typeface="Aptos" panose="020B0004020202020204" pitchFamily="34" charset="0"/>
                <a:ea typeface="Aptos" panose="020B0004020202020204" pitchFamily="34" charset="0"/>
                <a:cs typeface="Aptos" panose="020B0004020202020204" pitchFamily="34" charset="0"/>
              </a:rPr>
              <a:t>You can find out more about PKB’s integration with the NHS App and login </a:t>
            </a:r>
            <a:r>
              <a:rPr lang="en-GB" sz="1800"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2"/>
              </a:rPr>
              <a:t>here</a:t>
            </a:r>
            <a:r>
              <a:rPr lang="en-GB" sz="1800" dirty="0">
                <a:effectLst/>
                <a:latin typeface="Aptos" panose="020B0004020202020204" pitchFamily="34" charset="0"/>
                <a:ea typeface="Aptos" panose="020B0004020202020204" pitchFamily="34" charset="0"/>
                <a:cs typeface="Aptos" panose="020B0004020202020204" pitchFamily="34" charset="0"/>
              </a:rPr>
              <a:t>. It is useful for you to be aware of what’s happening in the region in case patients ask you about it, but there is nothing the GP practices need to do. Any queries from patients will be directly signposted to the Hospitals support team or PKB’s support team.”</a:t>
            </a:r>
          </a:p>
        </p:txBody>
      </p:sp>
    </p:spTree>
    <p:extLst>
      <p:ext uri="{BB962C8B-B14F-4D97-AF65-F5344CB8AC3E}">
        <p14:creationId xmlns:p14="http://schemas.microsoft.com/office/powerpoint/2010/main" val="2143833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29923-2CA4-BDF5-3E75-4932531A02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B543CE-1E56-AF47-FBA7-31BEAC1BD5AE}"/>
              </a:ext>
            </a:extLst>
          </p:cNvPr>
          <p:cNvSpPr>
            <a:spLocks noGrp="1"/>
          </p:cNvSpPr>
          <p:nvPr>
            <p:ph type="title"/>
          </p:nvPr>
        </p:nvSpPr>
        <p:spPr>
          <a:xfrm>
            <a:off x="-2628" y="-2736"/>
            <a:ext cx="10515600" cy="735724"/>
          </a:xfrm>
        </p:spPr>
        <p:txBody>
          <a:bodyPr/>
          <a:lstStyle/>
          <a:p>
            <a:r>
              <a:rPr lang="en-GB" dirty="0"/>
              <a:t>PHR Core Capabilities </a:t>
            </a:r>
          </a:p>
        </p:txBody>
      </p:sp>
      <p:graphicFrame>
        <p:nvGraphicFramePr>
          <p:cNvPr id="4" name="Content Placeholder 3">
            <a:extLst>
              <a:ext uri="{FF2B5EF4-FFF2-40B4-BE49-F238E27FC236}">
                <a16:creationId xmlns:a16="http://schemas.microsoft.com/office/drawing/2014/main" id="{9E7F1E2F-6067-6A2F-E469-751F1C5B791C}"/>
              </a:ext>
            </a:extLst>
          </p:cNvPr>
          <p:cNvGraphicFramePr>
            <a:graphicFrameLocks noGrp="1"/>
          </p:cNvGraphicFramePr>
          <p:nvPr>
            <p:ph idx="1"/>
          </p:nvPr>
        </p:nvGraphicFramePr>
        <p:xfrm>
          <a:off x="137652" y="888836"/>
          <a:ext cx="11887200" cy="5059680"/>
        </p:xfrm>
        <a:graphic>
          <a:graphicData uri="http://schemas.openxmlformats.org/drawingml/2006/table">
            <a:tbl>
              <a:tblPr>
                <a:effectLst/>
              </a:tblPr>
              <a:tblGrid>
                <a:gridCol w="3349763">
                  <a:extLst>
                    <a:ext uri="{9D8B030D-6E8A-4147-A177-3AD203B41FA5}">
                      <a16:colId xmlns:a16="http://schemas.microsoft.com/office/drawing/2014/main" val="193550678"/>
                    </a:ext>
                  </a:extLst>
                </a:gridCol>
                <a:gridCol w="4063759">
                  <a:extLst>
                    <a:ext uri="{9D8B030D-6E8A-4147-A177-3AD203B41FA5}">
                      <a16:colId xmlns:a16="http://schemas.microsoft.com/office/drawing/2014/main" val="2269086770"/>
                    </a:ext>
                  </a:extLst>
                </a:gridCol>
                <a:gridCol w="4473678">
                  <a:extLst>
                    <a:ext uri="{9D8B030D-6E8A-4147-A177-3AD203B41FA5}">
                      <a16:colId xmlns:a16="http://schemas.microsoft.com/office/drawing/2014/main" val="4083802357"/>
                    </a:ext>
                  </a:extLst>
                </a:gridCol>
              </a:tblGrid>
              <a:tr h="0">
                <a:tc>
                  <a:txBody>
                    <a:bodyPr/>
                    <a:lstStyle/>
                    <a:p>
                      <a:pPr>
                        <a:buNone/>
                      </a:pPr>
                      <a:r>
                        <a:rPr lang="en-GB" b="1" dirty="0"/>
                        <a:t>PHR Core Capabilities</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GB" b="1" dirty="0"/>
                        <a:t>Patient Benefits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GB" b="1" dirty="0"/>
                        <a:t>Primary Care Benefits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733213"/>
                  </a:ext>
                </a:extLst>
              </a:tr>
              <a:tr h="0">
                <a:tc>
                  <a:txBody>
                    <a:bodyPr/>
                    <a:lstStyle/>
                    <a:p>
                      <a:pPr marL="0" algn="l" defTabSz="914400" rtl="0" eaLnBrk="1" latinLnBrk="0" hangingPunct="1">
                        <a:buNone/>
                      </a:pPr>
                      <a:r>
                        <a:rPr lang="en-GB" sz="1600" kern="1200" dirty="0">
                          <a:solidFill>
                            <a:schemeClr val="tx1"/>
                          </a:solidFill>
                          <a:latin typeface="+mn-lt"/>
                          <a:ea typeface="+mn-ea"/>
                          <a:cs typeface="+mn-cs"/>
                        </a:rPr>
                        <a:t>Wider Access to Health Records (medications, allergies, consultations, results)</a:t>
                      </a:r>
                    </a:p>
                    <a:p>
                      <a:pPr marL="0" algn="l" defTabSz="914400" rtl="0" eaLnBrk="1" latinLnBrk="0" hangingPunct="1">
                        <a:buNone/>
                      </a:pPr>
                      <a:endParaRPr lang="en-GB" sz="16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buNone/>
                      </a:pPr>
                      <a:r>
                        <a:rPr lang="en-GB" sz="1600" kern="1200" dirty="0">
                          <a:solidFill>
                            <a:schemeClr val="tx1"/>
                          </a:solidFill>
                          <a:latin typeface="+mn-lt"/>
                          <a:ea typeface="+mn-ea"/>
                          <a:cs typeface="+mn-cs"/>
                        </a:rPr>
                        <a:t>Better understanding of health; reduced anxiety; supports self-management of long-term conditions</a:t>
                      </a:r>
                    </a:p>
                    <a:p>
                      <a:pPr marL="0" algn="l" defTabSz="914400" rtl="0" eaLnBrk="1" latinLnBrk="0" hangingPunct="1">
                        <a:buNone/>
                      </a:pPr>
                      <a:endParaRPr lang="en-GB" sz="16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buNone/>
                      </a:pPr>
                      <a:r>
                        <a:rPr lang="en-GB" sz="1600" kern="1200" dirty="0">
                          <a:solidFill>
                            <a:schemeClr val="tx1"/>
                          </a:solidFill>
                          <a:latin typeface="+mn-lt"/>
                          <a:ea typeface="+mn-ea"/>
                          <a:cs typeface="+mn-cs"/>
                        </a:rPr>
                        <a:t>Fewer record/results enquiries; improved consultation quality; better medicines optimisation</a:t>
                      </a:r>
                    </a:p>
                    <a:p>
                      <a:pPr marL="0" algn="l" defTabSz="914400" rtl="0" eaLnBrk="1" latinLnBrk="0" hangingPunct="1">
                        <a:buNone/>
                      </a:pPr>
                      <a:endParaRPr lang="en-GB" sz="1600" kern="1200" dirty="0">
                        <a:solidFill>
                          <a:schemeClr val="tx1"/>
                        </a:solidFill>
                        <a:latin typeface="+mn-lt"/>
                        <a:ea typeface="+mn-ea"/>
                        <a:cs typeface="+mn-cs"/>
                      </a:endParaRPr>
                    </a:p>
                    <a:p>
                      <a:pPr marL="0" algn="l" defTabSz="914400" rtl="0" eaLnBrk="1" latinLnBrk="0" hangingPunct="1">
                        <a:buNone/>
                      </a:pPr>
                      <a:endParaRPr lang="en-GB" sz="16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6853650"/>
                  </a:ext>
                </a:extLst>
              </a:tr>
              <a:tr h="0">
                <a:tc>
                  <a:txBody>
                    <a:bodyPr/>
                    <a:lstStyle/>
                    <a:p>
                      <a:pPr marL="0" algn="l" defTabSz="914400" rtl="0" eaLnBrk="1" latinLnBrk="0" hangingPunct="1">
                        <a:buNone/>
                      </a:pPr>
                      <a:r>
                        <a:rPr lang="en-GB" sz="1600" kern="1200" dirty="0">
                          <a:solidFill>
                            <a:schemeClr val="tx1"/>
                          </a:solidFill>
                          <a:latin typeface="+mn-lt"/>
                          <a:ea typeface="+mn-ea"/>
                          <a:cs typeface="+mn-cs"/>
                        </a:rPr>
                        <a:t>Personalised Care Plans (e.g. LTCs, maternity, frailty, diabetes)</a:t>
                      </a:r>
                    </a:p>
                    <a:p>
                      <a:pPr marL="0" algn="l" defTabSz="914400" rtl="0" eaLnBrk="1" latinLnBrk="0" hangingPunct="1">
                        <a:buNone/>
                      </a:pPr>
                      <a:endParaRPr lang="en-GB" sz="1600" kern="1200" dirty="0">
                        <a:solidFill>
                          <a:schemeClr val="tx1"/>
                        </a:solidFill>
                        <a:latin typeface="+mn-lt"/>
                        <a:ea typeface="+mn-ea"/>
                        <a:cs typeface="+mn-cs"/>
                      </a:endParaRPr>
                    </a:p>
                    <a:p>
                      <a:pPr marL="0" algn="l" defTabSz="914400" rtl="0" eaLnBrk="1" latinLnBrk="0" hangingPunct="1">
                        <a:buNone/>
                      </a:pPr>
                      <a:endParaRPr lang="en-GB" sz="16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buNone/>
                      </a:pPr>
                      <a:r>
                        <a:rPr lang="en-GB" sz="1600" kern="1200" dirty="0">
                          <a:solidFill>
                            <a:schemeClr val="tx1"/>
                          </a:solidFill>
                          <a:latin typeface="+mn-lt"/>
                          <a:ea typeface="+mn-ea"/>
                          <a:cs typeface="+mn-cs"/>
                        </a:rPr>
                        <a:t>Clear goals and actions; increased confidence in managing conditions; support for carers</a:t>
                      </a:r>
                    </a:p>
                    <a:p>
                      <a:pPr marL="0" algn="l" defTabSz="914400" rtl="0" eaLnBrk="1" latinLnBrk="0" hangingPunct="1">
                        <a:buNone/>
                      </a:pPr>
                      <a:endParaRPr lang="en-GB" sz="1600" kern="1200" dirty="0">
                        <a:solidFill>
                          <a:schemeClr val="tx1"/>
                        </a:solidFill>
                        <a:latin typeface="+mn-lt"/>
                        <a:ea typeface="+mn-ea"/>
                        <a:cs typeface="+mn-cs"/>
                      </a:endParaRPr>
                    </a:p>
                    <a:p>
                      <a:pPr marL="0" algn="l" defTabSz="914400" rtl="0" eaLnBrk="1" latinLnBrk="0" hangingPunct="1">
                        <a:buNone/>
                      </a:pPr>
                      <a:endParaRPr lang="en-GB" sz="16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buNone/>
                      </a:pPr>
                      <a:r>
                        <a:rPr lang="en-GB" sz="1600" kern="1200" dirty="0">
                          <a:solidFill>
                            <a:schemeClr val="tx1"/>
                          </a:solidFill>
                          <a:latin typeface="+mn-lt"/>
                          <a:ea typeface="+mn-ea"/>
                          <a:cs typeface="+mn-cs"/>
                        </a:rPr>
                        <a:t>Better LTC oversight; earlier intervention; supports QOF/personalised care requirements</a:t>
                      </a:r>
                    </a:p>
                    <a:p>
                      <a:pPr marL="0" algn="l" defTabSz="914400" rtl="0" eaLnBrk="1" latinLnBrk="0" hangingPunct="1">
                        <a:buNone/>
                      </a:pPr>
                      <a:endParaRPr lang="en-GB" sz="1600" kern="1200" dirty="0">
                        <a:solidFill>
                          <a:schemeClr val="tx1"/>
                        </a:solidFill>
                        <a:latin typeface="+mn-lt"/>
                        <a:ea typeface="+mn-ea"/>
                        <a:cs typeface="+mn-cs"/>
                      </a:endParaRPr>
                    </a:p>
                    <a:p>
                      <a:pPr marL="0" algn="l" defTabSz="914400" rtl="0" eaLnBrk="1" latinLnBrk="0" hangingPunct="1">
                        <a:buNone/>
                      </a:pPr>
                      <a:endParaRPr lang="en-GB" sz="16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7344958"/>
                  </a:ext>
                </a:extLst>
              </a:tr>
              <a:tr h="0">
                <a:tc>
                  <a:txBody>
                    <a:bodyPr/>
                    <a:lstStyle/>
                    <a:p>
                      <a:pPr>
                        <a:buNone/>
                      </a:pPr>
                      <a:r>
                        <a:rPr lang="en-GB" sz="1600" dirty="0"/>
                        <a:t>Test Results &amp; Notifications</a:t>
                      </a:r>
                    </a:p>
                    <a:p>
                      <a:pPr>
                        <a:buNone/>
                      </a:pPr>
                      <a:endParaRPr lang="en-GB" sz="1600" dirty="0"/>
                    </a:p>
                    <a:p>
                      <a:pPr>
                        <a:buNone/>
                      </a:pP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GB" sz="1600" dirty="0"/>
                        <a:t>Quicker access to results; decreased uncertainty and wait times</a:t>
                      </a:r>
                    </a:p>
                    <a:p>
                      <a:pPr>
                        <a:buNone/>
                      </a:pP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GB" sz="1600" dirty="0"/>
                        <a:t>Fewer calls for results; consistent messaging; more efficient follow-up processes</a:t>
                      </a:r>
                    </a:p>
                    <a:p>
                      <a:pPr>
                        <a:buNone/>
                      </a:pP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4844251"/>
                  </a:ext>
                </a:extLst>
              </a:tr>
              <a:tr h="0">
                <a:tc>
                  <a:txBody>
                    <a:bodyPr/>
                    <a:lstStyle/>
                    <a:p>
                      <a:pPr>
                        <a:buNone/>
                      </a:pPr>
                      <a:r>
                        <a:rPr lang="en-GB" sz="1600" dirty="0"/>
                        <a:t>Carer / Proxy Access</a:t>
                      </a:r>
                    </a:p>
                    <a:p>
                      <a:pPr>
                        <a:buNone/>
                      </a:pP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GB" sz="1600" dirty="0"/>
                        <a:t>Carers can manage care safely on behalf of vulnerable people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GB" sz="1600" dirty="0"/>
                        <a:t>Reduced admin burden; improved continuity and safeguarding for frail/complex patients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1009772"/>
                  </a:ext>
                </a:extLst>
              </a:tr>
              <a:tr h="0">
                <a:tc>
                  <a:txBody>
                    <a:bodyPr/>
                    <a:lstStyle/>
                    <a:p>
                      <a:pPr>
                        <a:buNone/>
                      </a:pPr>
                      <a:r>
                        <a:rPr lang="en-GB" sz="1600" dirty="0"/>
                        <a:t>Health Promotion &amp; Preventive Messaging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GB" sz="1600" dirty="0"/>
                        <a:t>Reminders for screening and vaccinations; better engagement in prevention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GB" sz="1600" dirty="0"/>
                        <a:t>Improved uptake of prevention programmes; reduces manual outreach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3224784"/>
                  </a:ext>
                </a:extLst>
              </a:tr>
              <a:tr h="0">
                <a:tc>
                  <a:txBody>
                    <a:bodyPr/>
                    <a:lstStyle/>
                    <a:p>
                      <a:pPr>
                        <a:buNone/>
                      </a:pPr>
                      <a:r>
                        <a:rPr lang="en-GB" sz="1600" dirty="0"/>
                        <a:t>Patient Education &amp; Condition-Specific Content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GB" sz="1600" dirty="0"/>
                        <a:t>Improved understanding of conditions and treatments; better self-care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GB" sz="1600" dirty="0"/>
                        <a:t>Reduced repetitive explanations; supports shared decision-making and behaviour change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7653541"/>
                  </a:ext>
                </a:extLst>
              </a:tr>
            </a:tbl>
          </a:graphicData>
        </a:graphic>
      </p:graphicFrame>
    </p:spTree>
    <p:extLst>
      <p:ext uri="{BB962C8B-B14F-4D97-AF65-F5344CB8AC3E}">
        <p14:creationId xmlns:p14="http://schemas.microsoft.com/office/powerpoint/2010/main" val="1061999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25"/>
        <p:cNvGrpSpPr/>
        <p:nvPr/>
      </p:nvGrpSpPr>
      <p:grpSpPr>
        <a:xfrm>
          <a:off x="0" y="0"/>
          <a:ext cx="0" cy="0"/>
          <a:chOff x="0" y="0"/>
          <a:chExt cx="0" cy="0"/>
        </a:xfrm>
      </p:grpSpPr>
      <p:pic>
        <p:nvPicPr>
          <p:cNvPr id="2926" name="Google Shape;2926;p436"/>
          <p:cNvPicPr preferRelativeResize="0"/>
          <p:nvPr/>
        </p:nvPicPr>
        <p:blipFill rotWithShape="1">
          <a:blip r:embed="rId3">
            <a:alphaModFix/>
          </a:blip>
          <a:srcRect/>
          <a:stretch/>
        </p:blipFill>
        <p:spPr>
          <a:xfrm>
            <a:off x="867" y="0"/>
            <a:ext cx="2460000" cy="6858000"/>
          </a:xfrm>
          <a:prstGeom prst="rect">
            <a:avLst/>
          </a:prstGeom>
          <a:solidFill>
            <a:srgbClr val="F5F8F9"/>
          </a:solidFill>
          <a:ln>
            <a:noFill/>
          </a:ln>
        </p:spPr>
      </p:pic>
      <p:sp>
        <p:nvSpPr>
          <p:cNvPr id="2927" name="Google Shape;2927;p436"/>
          <p:cNvSpPr/>
          <p:nvPr/>
        </p:nvSpPr>
        <p:spPr>
          <a:xfrm>
            <a:off x="8562944" y="2000386"/>
            <a:ext cx="802373" cy="779532"/>
          </a:xfrm>
          <a:custGeom>
            <a:avLst/>
            <a:gdLst/>
            <a:ahLst/>
            <a:cxnLst/>
            <a:rect l="l" t="t" r="r" b="b"/>
            <a:pathLst>
              <a:path w="2381" h="2381" extrusionOk="0">
                <a:moveTo>
                  <a:pt x="2116" y="2002"/>
                </a:moveTo>
                <a:cubicBezTo>
                  <a:pt x="2077" y="1986"/>
                  <a:pt x="2077" y="1986"/>
                  <a:pt x="2077" y="1986"/>
                </a:cubicBezTo>
                <a:cubicBezTo>
                  <a:pt x="2273" y="1767"/>
                  <a:pt x="2381" y="1486"/>
                  <a:pt x="2381" y="1190"/>
                </a:cubicBezTo>
                <a:cubicBezTo>
                  <a:pt x="2381" y="949"/>
                  <a:pt x="2308" y="716"/>
                  <a:pt x="2175" y="521"/>
                </a:cubicBezTo>
                <a:cubicBezTo>
                  <a:pt x="2174" y="518"/>
                  <a:pt x="2172" y="515"/>
                  <a:pt x="2169" y="512"/>
                </a:cubicBezTo>
                <a:cubicBezTo>
                  <a:pt x="2111" y="428"/>
                  <a:pt x="2041" y="351"/>
                  <a:pt x="1962" y="283"/>
                </a:cubicBezTo>
                <a:cubicBezTo>
                  <a:pt x="1946" y="270"/>
                  <a:pt x="1922" y="272"/>
                  <a:pt x="1909" y="287"/>
                </a:cubicBezTo>
                <a:cubicBezTo>
                  <a:pt x="1895" y="303"/>
                  <a:pt x="1897" y="327"/>
                  <a:pt x="1913" y="340"/>
                </a:cubicBezTo>
                <a:cubicBezTo>
                  <a:pt x="1977" y="395"/>
                  <a:pt x="2034" y="456"/>
                  <a:pt x="2083" y="521"/>
                </a:cubicBezTo>
                <a:cubicBezTo>
                  <a:pt x="2004" y="553"/>
                  <a:pt x="1908" y="579"/>
                  <a:pt x="1801" y="600"/>
                </a:cubicBezTo>
                <a:cubicBezTo>
                  <a:pt x="1772" y="512"/>
                  <a:pt x="1736" y="430"/>
                  <a:pt x="1693" y="356"/>
                </a:cubicBezTo>
                <a:cubicBezTo>
                  <a:pt x="1636" y="257"/>
                  <a:pt x="1570" y="177"/>
                  <a:pt x="1498" y="118"/>
                </a:cubicBezTo>
                <a:cubicBezTo>
                  <a:pt x="1610" y="150"/>
                  <a:pt x="1717" y="199"/>
                  <a:pt x="1814" y="266"/>
                </a:cubicBezTo>
                <a:cubicBezTo>
                  <a:pt x="1832" y="277"/>
                  <a:pt x="1855" y="273"/>
                  <a:pt x="1867" y="255"/>
                </a:cubicBezTo>
                <a:cubicBezTo>
                  <a:pt x="1878" y="238"/>
                  <a:pt x="1874" y="215"/>
                  <a:pt x="1856" y="203"/>
                </a:cubicBezTo>
                <a:cubicBezTo>
                  <a:pt x="1660" y="70"/>
                  <a:pt x="1429" y="0"/>
                  <a:pt x="1191" y="0"/>
                </a:cubicBezTo>
                <a:cubicBezTo>
                  <a:pt x="873" y="0"/>
                  <a:pt x="574" y="124"/>
                  <a:pt x="349" y="349"/>
                </a:cubicBezTo>
                <a:cubicBezTo>
                  <a:pt x="124" y="573"/>
                  <a:pt x="0" y="872"/>
                  <a:pt x="0" y="1190"/>
                </a:cubicBezTo>
                <a:cubicBezTo>
                  <a:pt x="0" y="1486"/>
                  <a:pt x="108" y="1767"/>
                  <a:pt x="305" y="1986"/>
                </a:cubicBezTo>
                <a:cubicBezTo>
                  <a:pt x="267" y="2001"/>
                  <a:pt x="267" y="2001"/>
                  <a:pt x="267" y="2001"/>
                </a:cubicBezTo>
                <a:cubicBezTo>
                  <a:pt x="253" y="2007"/>
                  <a:pt x="132" y="2055"/>
                  <a:pt x="132" y="2209"/>
                </a:cubicBezTo>
                <a:cubicBezTo>
                  <a:pt x="132" y="2343"/>
                  <a:pt x="132" y="2343"/>
                  <a:pt x="132" y="2343"/>
                </a:cubicBezTo>
                <a:cubicBezTo>
                  <a:pt x="132" y="2364"/>
                  <a:pt x="148" y="2381"/>
                  <a:pt x="169" y="2381"/>
                </a:cubicBezTo>
                <a:cubicBezTo>
                  <a:pt x="385" y="2381"/>
                  <a:pt x="385" y="2381"/>
                  <a:pt x="385" y="2381"/>
                </a:cubicBezTo>
                <a:cubicBezTo>
                  <a:pt x="419" y="2381"/>
                  <a:pt x="419" y="2381"/>
                  <a:pt x="419" y="2381"/>
                </a:cubicBezTo>
                <a:cubicBezTo>
                  <a:pt x="459" y="2381"/>
                  <a:pt x="459" y="2381"/>
                  <a:pt x="459" y="2381"/>
                </a:cubicBezTo>
                <a:cubicBezTo>
                  <a:pt x="652" y="2381"/>
                  <a:pt x="652" y="2381"/>
                  <a:pt x="652" y="2381"/>
                </a:cubicBezTo>
                <a:cubicBezTo>
                  <a:pt x="723" y="2381"/>
                  <a:pt x="723" y="2381"/>
                  <a:pt x="723" y="2381"/>
                </a:cubicBezTo>
                <a:cubicBezTo>
                  <a:pt x="724" y="2381"/>
                  <a:pt x="726" y="2381"/>
                  <a:pt x="728" y="2381"/>
                </a:cubicBezTo>
                <a:cubicBezTo>
                  <a:pt x="730" y="2381"/>
                  <a:pt x="731" y="2381"/>
                  <a:pt x="733" y="2381"/>
                </a:cubicBezTo>
                <a:cubicBezTo>
                  <a:pt x="886" y="2381"/>
                  <a:pt x="886" y="2381"/>
                  <a:pt x="886" y="2381"/>
                </a:cubicBezTo>
                <a:cubicBezTo>
                  <a:pt x="907" y="2381"/>
                  <a:pt x="924" y="2364"/>
                  <a:pt x="924" y="2343"/>
                </a:cubicBezTo>
                <a:cubicBezTo>
                  <a:pt x="924" y="2323"/>
                  <a:pt x="907" y="2306"/>
                  <a:pt x="886" y="2306"/>
                </a:cubicBezTo>
                <a:cubicBezTo>
                  <a:pt x="771" y="2306"/>
                  <a:pt x="771" y="2306"/>
                  <a:pt x="771" y="2306"/>
                </a:cubicBezTo>
                <a:cubicBezTo>
                  <a:pt x="771" y="2175"/>
                  <a:pt x="771" y="2175"/>
                  <a:pt x="771" y="2175"/>
                </a:cubicBezTo>
                <a:cubicBezTo>
                  <a:pt x="771" y="2037"/>
                  <a:pt x="879" y="1997"/>
                  <a:pt x="884" y="1995"/>
                </a:cubicBezTo>
                <a:cubicBezTo>
                  <a:pt x="884" y="1995"/>
                  <a:pt x="885" y="1995"/>
                  <a:pt x="885" y="1995"/>
                </a:cubicBezTo>
                <a:cubicBezTo>
                  <a:pt x="1069" y="1923"/>
                  <a:pt x="1069" y="1923"/>
                  <a:pt x="1069" y="1923"/>
                </a:cubicBezTo>
                <a:cubicBezTo>
                  <a:pt x="1069" y="1924"/>
                  <a:pt x="1069" y="1924"/>
                  <a:pt x="1070" y="1924"/>
                </a:cubicBezTo>
                <a:cubicBezTo>
                  <a:pt x="1167" y="2019"/>
                  <a:pt x="1167" y="2019"/>
                  <a:pt x="1167" y="2019"/>
                </a:cubicBezTo>
                <a:cubicBezTo>
                  <a:pt x="1174" y="2026"/>
                  <a:pt x="1183" y="2030"/>
                  <a:pt x="1193" y="2030"/>
                </a:cubicBezTo>
                <a:cubicBezTo>
                  <a:pt x="1193" y="2030"/>
                  <a:pt x="1194" y="2030"/>
                  <a:pt x="1194" y="2030"/>
                </a:cubicBezTo>
                <a:cubicBezTo>
                  <a:pt x="1204" y="2030"/>
                  <a:pt x="1213" y="2026"/>
                  <a:pt x="1220" y="2018"/>
                </a:cubicBezTo>
                <a:cubicBezTo>
                  <a:pt x="1314" y="1921"/>
                  <a:pt x="1314" y="1921"/>
                  <a:pt x="1314" y="1921"/>
                </a:cubicBezTo>
                <a:cubicBezTo>
                  <a:pt x="1497" y="1995"/>
                  <a:pt x="1497" y="1995"/>
                  <a:pt x="1497" y="1995"/>
                </a:cubicBezTo>
                <a:cubicBezTo>
                  <a:pt x="1497" y="1995"/>
                  <a:pt x="1498" y="1995"/>
                  <a:pt x="1498" y="1995"/>
                </a:cubicBezTo>
                <a:cubicBezTo>
                  <a:pt x="1503" y="1997"/>
                  <a:pt x="1612" y="2037"/>
                  <a:pt x="1612" y="2175"/>
                </a:cubicBezTo>
                <a:cubicBezTo>
                  <a:pt x="1612" y="2306"/>
                  <a:pt x="1612" y="2306"/>
                  <a:pt x="1612" y="2306"/>
                </a:cubicBezTo>
                <a:cubicBezTo>
                  <a:pt x="1337" y="2306"/>
                  <a:pt x="1337" y="2306"/>
                  <a:pt x="1337" y="2306"/>
                </a:cubicBezTo>
                <a:cubicBezTo>
                  <a:pt x="1046" y="2306"/>
                  <a:pt x="1046" y="2306"/>
                  <a:pt x="1046" y="2306"/>
                </a:cubicBezTo>
                <a:cubicBezTo>
                  <a:pt x="1004" y="2306"/>
                  <a:pt x="1004" y="2306"/>
                  <a:pt x="1004" y="2306"/>
                </a:cubicBezTo>
                <a:cubicBezTo>
                  <a:pt x="983" y="2306"/>
                  <a:pt x="966" y="2323"/>
                  <a:pt x="966" y="2343"/>
                </a:cubicBezTo>
                <a:cubicBezTo>
                  <a:pt x="966" y="2364"/>
                  <a:pt x="983" y="2381"/>
                  <a:pt x="1004" y="2381"/>
                </a:cubicBezTo>
                <a:cubicBezTo>
                  <a:pt x="1046" y="2381"/>
                  <a:pt x="1046" y="2381"/>
                  <a:pt x="1046" y="2381"/>
                </a:cubicBezTo>
                <a:cubicBezTo>
                  <a:pt x="1337" y="2381"/>
                  <a:pt x="1337" y="2381"/>
                  <a:pt x="1337" y="2381"/>
                </a:cubicBezTo>
                <a:cubicBezTo>
                  <a:pt x="1649" y="2381"/>
                  <a:pt x="1649" y="2381"/>
                  <a:pt x="1649" y="2381"/>
                </a:cubicBezTo>
                <a:cubicBezTo>
                  <a:pt x="1649" y="2381"/>
                  <a:pt x="1649" y="2381"/>
                  <a:pt x="1649" y="2381"/>
                </a:cubicBezTo>
                <a:cubicBezTo>
                  <a:pt x="1649" y="2381"/>
                  <a:pt x="1649" y="2381"/>
                  <a:pt x="1649" y="2381"/>
                </a:cubicBezTo>
                <a:cubicBezTo>
                  <a:pt x="1697" y="2381"/>
                  <a:pt x="1697" y="2381"/>
                  <a:pt x="1697" y="2381"/>
                </a:cubicBezTo>
                <a:cubicBezTo>
                  <a:pt x="1731" y="2381"/>
                  <a:pt x="1731" y="2381"/>
                  <a:pt x="1731" y="2381"/>
                </a:cubicBezTo>
                <a:cubicBezTo>
                  <a:pt x="1771" y="2381"/>
                  <a:pt x="1771" y="2381"/>
                  <a:pt x="1771" y="2381"/>
                </a:cubicBezTo>
                <a:cubicBezTo>
                  <a:pt x="1963" y="2381"/>
                  <a:pt x="1963" y="2381"/>
                  <a:pt x="1963" y="2381"/>
                </a:cubicBezTo>
                <a:cubicBezTo>
                  <a:pt x="2213" y="2381"/>
                  <a:pt x="2213" y="2381"/>
                  <a:pt x="2213" y="2381"/>
                </a:cubicBezTo>
                <a:cubicBezTo>
                  <a:pt x="2234" y="2381"/>
                  <a:pt x="2251" y="2364"/>
                  <a:pt x="2251" y="2343"/>
                </a:cubicBezTo>
                <a:cubicBezTo>
                  <a:pt x="2251" y="2209"/>
                  <a:pt x="2251" y="2209"/>
                  <a:pt x="2251" y="2209"/>
                </a:cubicBezTo>
                <a:cubicBezTo>
                  <a:pt x="2251" y="2055"/>
                  <a:pt x="2131" y="2007"/>
                  <a:pt x="2116" y="2002"/>
                </a:cubicBezTo>
                <a:close/>
                <a:moveTo>
                  <a:pt x="2002" y="1956"/>
                </a:moveTo>
                <a:cubicBezTo>
                  <a:pt x="1965" y="1941"/>
                  <a:pt x="1965" y="1941"/>
                  <a:pt x="1965" y="1941"/>
                </a:cubicBezTo>
                <a:cubicBezTo>
                  <a:pt x="1965" y="1920"/>
                  <a:pt x="1965" y="1920"/>
                  <a:pt x="1965" y="1920"/>
                </a:cubicBezTo>
                <a:cubicBezTo>
                  <a:pt x="2006" y="1896"/>
                  <a:pt x="2037" y="1857"/>
                  <a:pt x="2052" y="1811"/>
                </a:cubicBezTo>
                <a:cubicBezTo>
                  <a:pt x="2107" y="1807"/>
                  <a:pt x="2150" y="1761"/>
                  <a:pt x="2150" y="1705"/>
                </a:cubicBezTo>
                <a:cubicBezTo>
                  <a:pt x="2150" y="1672"/>
                  <a:pt x="2135" y="1643"/>
                  <a:pt x="2111" y="1623"/>
                </a:cubicBezTo>
                <a:cubicBezTo>
                  <a:pt x="2111" y="1556"/>
                  <a:pt x="2111" y="1556"/>
                  <a:pt x="2111" y="1556"/>
                </a:cubicBezTo>
                <a:cubicBezTo>
                  <a:pt x="2111" y="1427"/>
                  <a:pt x="2014" y="1321"/>
                  <a:pt x="1890" y="1305"/>
                </a:cubicBezTo>
                <a:cubicBezTo>
                  <a:pt x="1891" y="1279"/>
                  <a:pt x="1892" y="1254"/>
                  <a:pt x="1893" y="1228"/>
                </a:cubicBezTo>
                <a:cubicBezTo>
                  <a:pt x="2305" y="1228"/>
                  <a:pt x="2305" y="1228"/>
                  <a:pt x="2305" y="1228"/>
                </a:cubicBezTo>
                <a:cubicBezTo>
                  <a:pt x="2296" y="1500"/>
                  <a:pt x="2190" y="1757"/>
                  <a:pt x="2002" y="1956"/>
                </a:cubicBezTo>
                <a:close/>
                <a:moveTo>
                  <a:pt x="1866" y="1871"/>
                </a:moveTo>
                <a:cubicBezTo>
                  <a:pt x="1832" y="1871"/>
                  <a:pt x="1832" y="1871"/>
                  <a:pt x="1832" y="1871"/>
                </a:cubicBezTo>
                <a:cubicBezTo>
                  <a:pt x="1766" y="1871"/>
                  <a:pt x="1711" y="1817"/>
                  <a:pt x="1711" y="1751"/>
                </a:cubicBezTo>
                <a:cubicBezTo>
                  <a:pt x="1711" y="1651"/>
                  <a:pt x="1711" y="1651"/>
                  <a:pt x="1711" y="1651"/>
                </a:cubicBezTo>
                <a:cubicBezTo>
                  <a:pt x="1711" y="1651"/>
                  <a:pt x="1711" y="1651"/>
                  <a:pt x="1711" y="1651"/>
                </a:cubicBezTo>
                <a:cubicBezTo>
                  <a:pt x="1760" y="1646"/>
                  <a:pt x="1847" y="1629"/>
                  <a:pt x="1914" y="1573"/>
                </a:cubicBezTo>
                <a:cubicBezTo>
                  <a:pt x="1929" y="1599"/>
                  <a:pt x="1952" y="1627"/>
                  <a:pt x="1987" y="1643"/>
                </a:cubicBezTo>
                <a:cubicBezTo>
                  <a:pt x="1987" y="1751"/>
                  <a:pt x="1987" y="1751"/>
                  <a:pt x="1987" y="1751"/>
                </a:cubicBezTo>
                <a:cubicBezTo>
                  <a:pt x="1987" y="1817"/>
                  <a:pt x="1933" y="1871"/>
                  <a:pt x="1866" y="1871"/>
                </a:cubicBezTo>
                <a:close/>
                <a:moveTo>
                  <a:pt x="1890" y="1945"/>
                </a:moveTo>
                <a:cubicBezTo>
                  <a:pt x="1890" y="1966"/>
                  <a:pt x="1890" y="1966"/>
                  <a:pt x="1890" y="1966"/>
                </a:cubicBezTo>
                <a:cubicBezTo>
                  <a:pt x="1848" y="2009"/>
                  <a:pt x="1848" y="2009"/>
                  <a:pt x="1848" y="2009"/>
                </a:cubicBezTo>
                <a:cubicBezTo>
                  <a:pt x="1808" y="1971"/>
                  <a:pt x="1808" y="1971"/>
                  <a:pt x="1808" y="1971"/>
                </a:cubicBezTo>
                <a:cubicBezTo>
                  <a:pt x="1808" y="1945"/>
                  <a:pt x="1808" y="1945"/>
                  <a:pt x="1808" y="1945"/>
                </a:cubicBezTo>
                <a:cubicBezTo>
                  <a:pt x="1816" y="1946"/>
                  <a:pt x="1824" y="1946"/>
                  <a:pt x="1832" y="1946"/>
                </a:cubicBezTo>
                <a:cubicBezTo>
                  <a:pt x="1866" y="1946"/>
                  <a:pt x="1866" y="1946"/>
                  <a:pt x="1866" y="1946"/>
                </a:cubicBezTo>
                <a:cubicBezTo>
                  <a:pt x="1874" y="1946"/>
                  <a:pt x="1882" y="1946"/>
                  <a:pt x="1890" y="1945"/>
                </a:cubicBezTo>
                <a:close/>
                <a:moveTo>
                  <a:pt x="1674" y="1579"/>
                </a:moveTo>
                <a:cubicBezTo>
                  <a:pt x="1674" y="1579"/>
                  <a:pt x="1674" y="1579"/>
                  <a:pt x="1674" y="1579"/>
                </a:cubicBezTo>
                <a:cubicBezTo>
                  <a:pt x="1673" y="1579"/>
                  <a:pt x="1671" y="1579"/>
                  <a:pt x="1670" y="1579"/>
                </a:cubicBezTo>
                <a:cubicBezTo>
                  <a:pt x="1670" y="1579"/>
                  <a:pt x="1669" y="1579"/>
                  <a:pt x="1669" y="1579"/>
                </a:cubicBezTo>
                <a:cubicBezTo>
                  <a:pt x="1668" y="1579"/>
                  <a:pt x="1667" y="1579"/>
                  <a:pt x="1666" y="1579"/>
                </a:cubicBezTo>
                <a:cubicBezTo>
                  <a:pt x="1666" y="1579"/>
                  <a:pt x="1665" y="1580"/>
                  <a:pt x="1665" y="1580"/>
                </a:cubicBezTo>
                <a:cubicBezTo>
                  <a:pt x="1664" y="1580"/>
                  <a:pt x="1663" y="1580"/>
                  <a:pt x="1663" y="1580"/>
                </a:cubicBezTo>
                <a:cubicBezTo>
                  <a:pt x="1662" y="1580"/>
                  <a:pt x="1662" y="1581"/>
                  <a:pt x="1662" y="1581"/>
                </a:cubicBezTo>
                <a:cubicBezTo>
                  <a:pt x="1662" y="1556"/>
                  <a:pt x="1662" y="1556"/>
                  <a:pt x="1662" y="1556"/>
                </a:cubicBezTo>
                <a:cubicBezTo>
                  <a:pt x="1662" y="1458"/>
                  <a:pt x="1741" y="1378"/>
                  <a:pt x="1840" y="1378"/>
                </a:cubicBezTo>
                <a:cubicBezTo>
                  <a:pt x="1858" y="1378"/>
                  <a:pt x="1858" y="1378"/>
                  <a:pt x="1858" y="1378"/>
                </a:cubicBezTo>
                <a:cubicBezTo>
                  <a:pt x="1956" y="1378"/>
                  <a:pt x="2036" y="1458"/>
                  <a:pt x="2036" y="1556"/>
                </a:cubicBezTo>
                <a:cubicBezTo>
                  <a:pt x="2036" y="1580"/>
                  <a:pt x="2036" y="1580"/>
                  <a:pt x="2036" y="1580"/>
                </a:cubicBezTo>
                <a:cubicBezTo>
                  <a:pt x="2035" y="1580"/>
                  <a:pt x="2034" y="1580"/>
                  <a:pt x="2034" y="1580"/>
                </a:cubicBezTo>
                <a:cubicBezTo>
                  <a:pt x="2033" y="1580"/>
                  <a:pt x="2033" y="1580"/>
                  <a:pt x="2033" y="1579"/>
                </a:cubicBezTo>
                <a:cubicBezTo>
                  <a:pt x="1980" y="1568"/>
                  <a:pt x="1963" y="1498"/>
                  <a:pt x="1963" y="1497"/>
                </a:cubicBezTo>
                <a:cubicBezTo>
                  <a:pt x="1960" y="1483"/>
                  <a:pt x="1948" y="1472"/>
                  <a:pt x="1934" y="1469"/>
                </a:cubicBezTo>
                <a:cubicBezTo>
                  <a:pt x="1919" y="1466"/>
                  <a:pt x="1905" y="1471"/>
                  <a:pt x="1896" y="1483"/>
                </a:cubicBezTo>
                <a:cubicBezTo>
                  <a:pt x="1828" y="1577"/>
                  <a:pt x="1676" y="1579"/>
                  <a:pt x="1674" y="1579"/>
                </a:cubicBezTo>
                <a:close/>
                <a:moveTo>
                  <a:pt x="2062" y="1731"/>
                </a:moveTo>
                <a:cubicBezTo>
                  <a:pt x="2062" y="1680"/>
                  <a:pt x="2062" y="1680"/>
                  <a:pt x="2062" y="1680"/>
                </a:cubicBezTo>
                <a:cubicBezTo>
                  <a:pt x="2070" y="1686"/>
                  <a:pt x="2075" y="1695"/>
                  <a:pt x="2075" y="1705"/>
                </a:cubicBezTo>
                <a:cubicBezTo>
                  <a:pt x="2075" y="1716"/>
                  <a:pt x="2070" y="1725"/>
                  <a:pt x="2062" y="1731"/>
                </a:cubicBezTo>
                <a:close/>
                <a:moveTo>
                  <a:pt x="2127" y="585"/>
                </a:moveTo>
                <a:cubicBezTo>
                  <a:pt x="2236" y="753"/>
                  <a:pt x="2299" y="949"/>
                  <a:pt x="2305" y="1153"/>
                </a:cubicBezTo>
                <a:cubicBezTo>
                  <a:pt x="1893" y="1153"/>
                  <a:pt x="1893" y="1153"/>
                  <a:pt x="1893" y="1153"/>
                </a:cubicBezTo>
                <a:cubicBezTo>
                  <a:pt x="1890" y="984"/>
                  <a:pt x="1866" y="820"/>
                  <a:pt x="1824" y="672"/>
                </a:cubicBezTo>
                <a:cubicBezTo>
                  <a:pt x="1939" y="649"/>
                  <a:pt x="2042" y="619"/>
                  <a:pt x="2127" y="585"/>
                </a:cubicBezTo>
                <a:close/>
                <a:moveTo>
                  <a:pt x="1817" y="1153"/>
                </a:moveTo>
                <a:cubicBezTo>
                  <a:pt x="1433" y="1153"/>
                  <a:pt x="1433" y="1153"/>
                  <a:pt x="1433" y="1153"/>
                </a:cubicBezTo>
                <a:cubicBezTo>
                  <a:pt x="1433" y="1153"/>
                  <a:pt x="1433" y="1153"/>
                  <a:pt x="1433" y="1153"/>
                </a:cubicBezTo>
                <a:cubicBezTo>
                  <a:pt x="1381" y="1096"/>
                  <a:pt x="1309" y="1059"/>
                  <a:pt x="1228" y="1052"/>
                </a:cubicBezTo>
                <a:cubicBezTo>
                  <a:pt x="1228" y="729"/>
                  <a:pt x="1228" y="729"/>
                  <a:pt x="1228" y="729"/>
                </a:cubicBezTo>
                <a:cubicBezTo>
                  <a:pt x="1413" y="727"/>
                  <a:pt x="1591" y="712"/>
                  <a:pt x="1750" y="685"/>
                </a:cubicBezTo>
                <a:cubicBezTo>
                  <a:pt x="1791" y="829"/>
                  <a:pt x="1814" y="988"/>
                  <a:pt x="1817" y="1153"/>
                </a:cubicBezTo>
                <a:close/>
                <a:moveTo>
                  <a:pt x="1486" y="1545"/>
                </a:moveTo>
                <a:cubicBezTo>
                  <a:pt x="1486" y="1568"/>
                  <a:pt x="1471" y="1586"/>
                  <a:pt x="1451" y="1592"/>
                </a:cubicBezTo>
                <a:cubicBezTo>
                  <a:pt x="1451" y="1499"/>
                  <a:pt x="1451" y="1499"/>
                  <a:pt x="1451" y="1499"/>
                </a:cubicBezTo>
                <a:cubicBezTo>
                  <a:pt x="1471" y="1505"/>
                  <a:pt x="1486" y="1523"/>
                  <a:pt x="1486" y="1545"/>
                </a:cubicBezTo>
                <a:close/>
                <a:moveTo>
                  <a:pt x="1228" y="77"/>
                </a:moveTo>
                <a:cubicBezTo>
                  <a:pt x="1378" y="93"/>
                  <a:pt x="1519" y="204"/>
                  <a:pt x="1628" y="394"/>
                </a:cubicBezTo>
                <a:cubicBezTo>
                  <a:pt x="1667" y="461"/>
                  <a:pt x="1700" y="534"/>
                  <a:pt x="1727" y="613"/>
                </a:cubicBezTo>
                <a:cubicBezTo>
                  <a:pt x="1575" y="638"/>
                  <a:pt x="1405" y="652"/>
                  <a:pt x="1228" y="654"/>
                </a:cubicBezTo>
                <a:cubicBezTo>
                  <a:pt x="1228" y="77"/>
                  <a:pt x="1228" y="77"/>
                  <a:pt x="1228" y="77"/>
                </a:cubicBezTo>
                <a:close/>
                <a:moveTo>
                  <a:pt x="1205" y="1127"/>
                </a:moveTo>
                <a:cubicBezTo>
                  <a:pt x="1333" y="1127"/>
                  <a:pt x="1437" y="1231"/>
                  <a:pt x="1437" y="1359"/>
                </a:cubicBezTo>
                <a:cubicBezTo>
                  <a:pt x="1437" y="1405"/>
                  <a:pt x="1437" y="1405"/>
                  <a:pt x="1437" y="1405"/>
                </a:cubicBezTo>
                <a:cubicBezTo>
                  <a:pt x="1437" y="1405"/>
                  <a:pt x="1436" y="1404"/>
                  <a:pt x="1436" y="1404"/>
                </a:cubicBezTo>
                <a:cubicBezTo>
                  <a:pt x="1435" y="1404"/>
                  <a:pt x="1435" y="1403"/>
                  <a:pt x="1434" y="1403"/>
                </a:cubicBezTo>
                <a:cubicBezTo>
                  <a:pt x="1434" y="1403"/>
                  <a:pt x="1433" y="1402"/>
                  <a:pt x="1433" y="1402"/>
                </a:cubicBezTo>
                <a:cubicBezTo>
                  <a:pt x="1432" y="1402"/>
                  <a:pt x="1432" y="1401"/>
                  <a:pt x="1431" y="1401"/>
                </a:cubicBezTo>
                <a:cubicBezTo>
                  <a:pt x="1431" y="1401"/>
                  <a:pt x="1430" y="1401"/>
                  <a:pt x="1430" y="1400"/>
                </a:cubicBezTo>
                <a:cubicBezTo>
                  <a:pt x="1429" y="1400"/>
                  <a:pt x="1429" y="1400"/>
                  <a:pt x="1428" y="1399"/>
                </a:cubicBezTo>
                <a:cubicBezTo>
                  <a:pt x="1427" y="1399"/>
                  <a:pt x="1427" y="1399"/>
                  <a:pt x="1426" y="1399"/>
                </a:cubicBezTo>
                <a:cubicBezTo>
                  <a:pt x="1426" y="1399"/>
                  <a:pt x="1425" y="1398"/>
                  <a:pt x="1425" y="1398"/>
                </a:cubicBezTo>
                <a:cubicBezTo>
                  <a:pt x="1424" y="1398"/>
                  <a:pt x="1423" y="1398"/>
                  <a:pt x="1422" y="1398"/>
                </a:cubicBezTo>
                <a:cubicBezTo>
                  <a:pt x="1422" y="1397"/>
                  <a:pt x="1422" y="1397"/>
                  <a:pt x="1421" y="1397"/>
                </a:cubicBezTo>
                <a:cubicBezTo>
                  <a:pt x="1350" y="1381"/>
                  <a:pt x="1327" y="1288"/>
                  <a:pt x="1327" y="1287"/>
                </a:cubicBezTo>
                <a:cubicBezTo>
                  <a:pt x="1324" y="1273"/>
                  <a:pt x="1312" y="1262"/>
                  <a:pt x="1298" y="1259"/>
                </a:cubicBezTo>
                <a:cubicBezTo>
                  <a:pt x="1283" y="1256"/>
                  <a:pt x="1269" y="1261"/>
                  <a:pt x="1260" y="1273"/>
                </a:cubicBezTo>
                <a:cubicBezTo>
                  <a:pt x="1172" y="1395"/>
                  <a:pt x="977" y="1396"/>
                  <a:pt x="975" y="1396"/>
                </a:cubicBezTo>
                <a:cubicBezTo>
                  <a:pt x="975" y="1396"/>
                  <a:pt x="975" y="1396"/>
                  <a:pt x="975" y="1396"/>
                </a:cubicBezTo>
                <a:cubicBezTo>
                  <a:pt x="975" y="1396"/>
                  <a:pt x="975" y="1396"/>
                  <a:pt x="975" y="1396"/>
                </a:cubicBezTo>
                <a:cubicBezTo>
                  <a:pt x="973" y="1396"/>
                  <a:pt x="972" y="1396"/>
                  <a:pt x="971" y="1396"/>
                </a:cubicBezTo>
                <a:cubicBezTo>
                  <a:pt x="970" y="1397"/>
                  <a:pt x="970" y="1397"/>
                  <a:pt x="970" y="1397"/>
                </a:cubicBezTo>
                <a:cubicBezTo>
                  <a:pt x="969" y="1397"/>
                  <a:pt x="968" y="1397"/>
                  <a:pt x="967" y="1397"/>
                </a:cubicBezTo>
                <a:cubicBezTo>
                  <a:pt x="967" y="1397"/>
                  <a:pt x="966" y="1397"/>
                  <a:pt x="966" y="1397"/>
                </a:cubicBezTo>
                <a:cubicBezTo>
                  <a:pt x="965" y="1398"/>
                  <a:pt x="964" y="1398"/>
                  <a:pt x="964" y="1398"/>
                </a:cubicBezTo>
                <a:cubicBezTo>
                  <a:pt x="963" y="1398"/>
                  <a:pt x="962" y="1398"/>
                  <a:pt x="962" y="1399"/>
                </a:cubicBezTo>
                <a:cubicBezTo>
                  <a:pt x="961" y="1399"/>
                  <a:pt x="961" y="1399"/>
                  <a:pt x="960" y="1399"/>
                </a:cubicBezTo>
                <a:cubicBezTo>
                  <a:pt x="959" y="1400"/>
                  <a:pt x="959" y="1400"/>
                  <a:pt x="958" y="1400"/>
                </a:cubicBezTo>
                <a:cubicBezTo>
                  <a:pt x="958" y="1400"/>
                  <a:pt x="957" y="1401"/>
                  <a:pt x="957" y="1401"/>
                </a:cubicBezTo>
                <a:cubicBezTo>
                  <a:pt x="956" y="1401"/>
                  <a:pt x="955" y="1402"/>
                  <a:pt x="955" y="1402"/>
                </a:cubicBezTo>
                <a:cubicBezTo>
                  <a:pt x="954" y="1402"/>
                  <a:pt x="954" y="1402"/>
                  <a:pt x="954" y="1403"/>
                </a:cubicBezTo>
                <a:cubicBezTo>
                  <a:pt x="953" y="1403"/>
                  <a:pt x="953" y="1404"/>
                  <a:pt x="952" y="1404"/>
                </a:cubicBezTo>
                <a:cubicBezTo>
                  <a:pt x="952" y="1404"/>
                  <a:pt x="951" y="1405"/>
                  <a:pt x="951" y="1405"/>
                </a:cubicBezTo>
                <a:cubicBezTo>
                  <a:pt x="950" y="1405"/>
                  <a:pt x="950" y="1405"/>
                  <a:pt x="950" y="1406"/>
                </a:cubicBezTo>
                <a:cubicBezTo>
                  <a:pt x="950" y="1359"/>
                  <a:pt x="950" y="1359"/>
                  <a:pt x="950" y="1359"/>
                </a:cubicBezTo>
                <a:cubicBezTo>
                  <a:pt x="950" y="1231"/>
                  <a:pt x="1054" y="1127"/>
                  <a:pt x="1182" y="1127"/>
                </a:cubicBezTo>
                <a:cubicBezTo>
                  <a:pt x="1205" y="1127"/>
                  <a:pt x="1205" y="1127"/>
                  <a:pt x="1205" y="1127"/>
                </a:cubicBezTo>
                <a:close/>
                <a:moveTo>
                  <a:pt x="564" y="1153"/>
                </a:moveTo>
                <a:cubicBezTo>
                  <a:pt x="567" y="988"/>
                  <a:pt x="591" y="829"/>
                  <a:pt x="632" y="685"/>
                </a:cubicBezTo>
                <a:cubicBezTo>
                  <a:pt x="791" y="712"/>
                  <a:pt x="969" y="727"/>
                  <a:pt x="1153" y="729"/>
                </a:cubicBezTo>
                <a:cubicBezTo>
                  <a:pt x="1153" y="1053"/>
                  <a:pt x="1153" y="1053"/>
                  <a:pt x="1153" y="1053"/>
                </a:cubicBezTo>
                <a:cubicBezTo>
                  <a:pt x="1074" y="1060"/>
                  <a:pt x="1004" y="1097"/>
                  <a:pt x="954" y="1153"/>
                </a:cubicBezTo>
                <a:cubicBezTo>
                  <a:pt x="952" y="1153"/>
                  <a:pt x="951" y="1153"/>
                  <a:pt x="950" y="1153"/>
                </a:cubicBezTo>
                <a:cubicBezTo>
                  <a:pt x="564" y="1153"/>
                  <a:pt x="564" y="1153"/>
                  <a:pt x="564" y="1153"/>
                </a:cubicBezTo>
                <a:close/>
                <a:moveTo>
                  <a:pt x="937" y="1499"/>
                </a:moveTo>
                <a:cubicBezTo>
                  <a:pt x="937" y="1592"/>
                  <a:pt x="937" y="1592"/>
                  <a:pt x="937" y="1592"/>
                </a:cubicBezTo>
                <a:cubicBezTo>
                  <a:pt x="916" y="1587"/>
                  <a:pt x="900" y="1568"/>
                  <a:pt x="900" y="1545"/>
                </a:cubicBezTo>
                <a:cubicBezTo>
                  <a:pt x="900" y="1523"/>
                  <a:pt x="916" y="1504"/>
                  <a:pt x="937" y="1499"/>
                </a:cubicBezTo>
                <a:close/>
                <a:moveTo>
                  <a:pt x="1153" y="77"/>
                </a:moveTo>
                <a:cubicBezTo>
                  <a:pt x="1153" y="654"/>
                  <a:pt x="1153" y="654"/>
                  <a:pt x="1153" y="654"/>
                </a:cubicBezTo>
                <a:cubicBezTo>
                  <a:pt x="977" y="652"/>
                  <a:pt x="807" y="638"/>
                  <a:pt x="655" y="613"/>
                </a:cubicBezTo>
                <a:cubicBezTo>
                  <a:pt x="682" y="534"/>
                  <a:pt x="715" y="461"/>
                  <a:pt x="753" y="394"/>
                </a:cubicBezTo>
                <a:cubicBezTo>
                  <a:pt x="863" y="204"/>
                  <a:pt x="1004" y="93"/>
                  <a:pt x="1153" y="77"/>
                </a:cubicBezTo>
                <a:close/>
                <a:moveTo>
                  <a:pt x="883" y="118"/>
                </a:moveTo>
                <a:cubicBezTo>
                  <a:pt x="811" y="177"/>
                  <a:pt x="745" y="257"/>
                  <a:pt x="688" y="356"/>
                </a:cubicBezTo>
                <a:cubicBezTo>
                  <a:pt x="646" y="430"/>
                  <a:pt x="610" y="512"/>
                  <a:pt x="580" y="600"/>
                </a:cubicBezTo>
                <a:cubicBezTo>
                  <a:pt x="474" y="579"/>
                  <a:pt x="378" y="553"/>
                  <a:pt x="299" y="522"/>
                </a:cubicBezTo>
                <a:cubicBezTo>
                  <a:pt x="443" y="330"/>
                  <a:pt x="647" y="186"/>
                  <a:pt x="883" y="118"/>
                </a:cubicBezTo>
                <a:close/>
                <a:moveTo>
                  <a:pt x="255" y="585"/>
                </a:moveTo>
                <a:cubicBezTo>
                  <a:pt x="339" y="619"/>
                  <a:pt x="442" y="649"/>
                  <a:pt x="558" y="672"/>
                </a:cubicBezTo>
                <a:cubicBezTo>
                  <a:pt x="516" y="820"/>
                  <a:pt x="492" y="984"/>
                  <a:pt x="489" y="1153"/>
                </a:cubicBezTo>
                <a:cubicBezTo>
                  <a:pt x="76" y="1153"/>
                  <a:pt x="76" y="1153"/>
                  <a:pt x="76" y="1153"/>
                </a:cubicBezTo>
                <a:cubicBezTo>
                  <a:pt x="83" y="944"/>
                  <a:pt x="148" y="750"/>
                  <a:pt x="255" y="585"/>
                </a:cubicBezTo>
                <a:close/>
                <a:moveTo>
                  <a:pt x="497" y="1945"/>
                </a:moveTo>
                <a:cubicBezTo>
                  <a:pt x="505" y="1946"/>
                  <a:pt x="512" y="1946"/>
                  <a:pt x="520" y="1946"/>
                </a:cubicBezTo>
                <a:cubicBezTo>
                  <a:pt x="555" y="1946"/>
                  <a:pt x="555" y="1946"/>
                  <a:pt x="555" y="1946"/>
                </a:cubicBezTo>
                <a:cubicBezTo>
                  <a:pt x="563" y="1946"/>
                  <a:pt x="570" y="1946"/>
                  <a:pt x="578" y="1945"/>
                </a:cubicBezTo>
                <a:cubicBezTo>
                  <a:pt x="578" y="1966"/>
                  <a:pt x="578" y="1966"/>
                  <a:pt x="578" y="1966"/>
                </a:cubicBezTo>
                <a:cubicBezTo>
                  <a:pt x="536" y="2009"/>
                  <a:pt x="536" y="2009"/>
                  <a:pt x="536" y="2009"/>
                </a:cubicBezTo>
                <a:cubicBezTo>
                  <a:pt x="497" y="1971"/>
                  <a:pt x="497" y="1971"/>
                  <a:pt x="497" y="1971"/>
                </a:cubicBezTo>
                <a:lnTo>
                  <a:pt x="497" y="1945"/>
                </a:lnTo>
                <a:close/>
                <a:moveTo>
                  <a:pt x="555" y="1871"/>
                </a:moveTo>
                <a:cubicBezTo>
                  <a:pt x="520" y="1871"/>
                  <a:pt x="520" y="1871"/>
                  <a:pt x="520" y="1871"/>
                </a:cubicBezTo>
                <a:cubicBezTo>
                  <a:pt x="454" y="1871"/>
                  <a:pt x="400" y="1817"/>
                  <a:pt x="400" y="1751"/>
                </a:cubicBezTo>
                <a:cubicBezTo>
                  <a:pt x="400" y="1651"/>
                  <a:pt x="400" y="1651"/>
                  <a:pt x="400" y="1651"/>
                </a:cubicBezTo>
                <a:cubicBezTo>
                  <a:pt x="449" y="1646"/>
                  <a:pt x="536" y="1629"/>
                  <a:pt x="602" y="1573"/>
                </a:cubicBezTo>
                <a:cubicBezTo>
                  <a:pt x="617" y="1599"/>
                  <a:pt x="641" y="1627"/>
                  <a:pt x="675" y="1643"/>
                </a:cubicBezTo>
                <a:cubicBezTo>
                  <a:pt x="675" y="1751"/>
                  <a:pt x="675" y="1751"/>
                  <a:pt x="675" y="1751"/>
                </a:cubicBezTo>
                <a:cubicBezTo>
                  <a:pt x="675" y="1817"/>
                  <a:pt x="621" y="1871"/>
                  <a:pt x="555" y="1871"/>
                </a:cubicBezTo>
                <a:close/>
                <a:moveTo>
                  <a:pt x="651" y="1497"/>
                </a:moveTo>
                <a:cubicBezTo>
                  <a:pt x="648" y="1483"/>
                  <a:pt x="637" y="1472"/>
                  <a:pt x="622" y="1469"/>
                </a:cubicBezTo>
                <a:cubicBezTo>
                  <a:pt x="608" y="1466"/>
                  <a:pt x="593" y="1471"/>
                  <a:pt x="584" y="1483"/>
                </a:cubicBezTo>
                <a:cubicBezTo>
                  <a:pt x="516" y="1578"/>
                  <a:pt x="364" y="1579"/>
                  <a:pt x="362" y="1579"/>
                </a:cubicBezTo>
                <a:cubicBezTo>
                  <a:pt x="362" y="1579"/>
                  <a:pt x="362" y="1579"/>
                  <a:pt x="362" y="1579"/>
                </a:cubicBezTo>
                <a:cubicBezTo>
                  <a:pt x="361" y="1579"/>
                  <a:pt x="360" y="1579"/>
                  <a:pt x="358" y="1579"/>
                </a:cubicBezTo>
                <a:cubicBezTo>
                  <a:pt x="358" y="1579"/>
                  <a:pt x="358" y="1579"/>
                  <a:pt x="357" y="1579"/>
                </a:cubicBezTo>
                <a:cubicBezTo>
                  <a:pt x="356" y="1579"/>
                  <a:pt x="356" y="1579"/>
                  <a:pt x="355" y="1579"/>
                </a:cubicBezTo>
                <a:cubicBezTo>
                  <a:pt x="354" y="1579"/>
                  <a:pt x="354" y="1580"/>
                  <a:pt x="353" y="1580"/>
                </a:cubicBezTo>
                <a:cubicBezTo>
                  <a:pt x="352" y="1580"/>
                  <a:pt x="352" y="1580"/>
                  <a:pt x="351" y="1580"/>
                </a:cubicBezTo>
                <a:cubicBezTo>
                  <a:pt x="351" y="1580"/>
                  <a:pt x="350" y="1581"/>
                  <a:pt x="350" y="1581"/>
                </a:cubicBezTo>
                <a:cubicBezTo>
                  <a:pt x="350" y="1556"/>
                  <a:pt x="350" y="1556"/>
                  <a:pt x="350" y="1556"/>
                </a:cubicBezTo>
                <a:cubicBezTo>
                  <a:pt x="350" y="1458"/>
                  <a:pt x="430" y="1378"/>
                  <a:pt x="528" y="1378"/>
                </a:cubicBezTo>
                <a:cubicBezTo>
                  <a:pt x="546" y="1378"/>
                  <a:pt x="546" y="1378"/>
                  <a:pt x="546" y="1378"/>
                </a:cubicBezTo>
                <a:cubicBezTo>
                  <a:pt x="644" y="1378"/>
                  <a:pt x="724" y="1458"/>
                  <a:pt x="724" y="1556"/>
                </a:cubicBezTo>
                <a:cubicBezTo>
                  <a:pt x="724" y="1580"/>
                  <a:pt x="724" y="1580"/>
                  <a:pt x="724" y="1580"/>
                </a:cubicBezTo>
                <a:cubicBezTo>
                  <a:pt x="724" y="1580"/>
                  <a:pt x="724" y="1580"/>
                  <a:pt x="724" y="1580"/>
                </a:cubicBezTo>
                <a:cubicBezTo>
                  <a:pt x="723" y="1580"/>
                  <a:pt x="723" y="1580"/>
                  <a:pt x="722" y="1580"/>
                </a:cubicBezTo>
                <a:cubicBezTo>
                  <a:pt x="722" y="1580"/>
                  <a:pt x="721" y="1580"/>
                  <a:pt x="721" y="1580"/>
                </a:cubicBezTo>
                <a:cubicBezTo>
                  <a:pt x="669" y="1568"/>
                  <a:pt x="651" y="1498"/>
                  <a:pt x="651" y="1497"/>
                </a:cubicBezTo>
                <a:close/>
                <a:moveTo>
                  <a:pt x="76" y="1228"/>
                </a:moveTo>
                <a:cubicBezTo>
                  <a:pt x="489" y="1228"/>
                  <a:pt x="489" y="1228"/>
                  <a:pt x="489" y="1228"/>
                </a:cubicBezTo>
                <a:cubicBezTo>
                  <a:pt x="489" y="1254"/>
                  <a:pt x="490" y="1280"/>
                  <a:pt x="492" y="1305"/>
                </a:cubicBezTo>
                <a:cubicBezTo>
                  <a:pt x="369" y="1323"/>
                  <a:pt x="275" y="1429"/>
                  <a:pt x="275" y="1556"/>
                </a:cubicBezTo>
                <a:cubicBezTo>
                  <a:pt x="275" y="1623"/>
                  <a:pt x="275" y="1623"/>
                  <a:pt x="275" y="1623"/>
                </a:cubicBezTo>
                <a:cubicBezTo>
                  <a:pt x="251" y="1642"/>
                  <a:pt x="235" y="1672"/>
                  <a:pt x="235" y="1705"/>
                </a:cubicBezTo>
                <a:cubicBezTo>
                  <a:pt x="235" y="1762"/>
                  <a:pt x="279" y="1808"/>
                  <a:pt x="334" y="1811"/>
                </a:cubicBezTo>
                <a:cubicBezTo>
                  <a:pt x="349" y="1857"/>
                  <a:pt x="381" y="1896"/>
                  <a:pt x="422" y="1920"/>
                </a:cubicBezTo>
                <a:cubicBezTo>
                  <a:pt x="422" y="1941"/>
                  <a:pt x="422" y="1941"/>
                  <a:pt x="422" y="1941"/>
                </a:cubicBezTo>
                <a:cubicBezTo>
                  <a:pt x="381" y="1957"/>
                  <a:pt x="381" y="1957"/>
                  <a:pt x="381" y="1957"/>
                </a:cubicBezTo>
                <a:cubicBezTo>
                  <a:pt x="192" y="1758"/>
                  <a:pt x="85" y="1501"/>
                  <a:pt x="76" y="1228"/>
                </a:cubicBezTo>
                <a:close/>
                <a:moveTo>
                  <a:pt x="325" y="1679"/>
                </a:moveTo>
                <a:cubicBezTo>
                  <a:pt x="325" y="1732"/>
                  <a:pt x="325" y="1732"/>
                  <a:pt x="325" y="1732"/>
                </a:cubicBezTo>
                <a:cubicBezTo>
                  <a:pt x="316" y="1726"/>
                  <a:pt x="310" y="1716"/>
                  <a:pt x="310" y="1705"/>
                </a:cubicBezTo>
                <a:cubicBezTo>
                  <a:pt x="310" y="1694"/>
                  <a:pt x="316" y="1685"/>
                  <a:pt x="325" y="1679"/>
                </a:cubicBezTo>
                <a:close/>
                <a:moveTo>
                  <a:pt x="696" y="2175"/>
                </a:moveTo>
                <a:cubicBezTo>
                  <a:pt x="696" y="2306"/>
                  <a:pt x="696" y="2306"/>
                  <a:pt x="696" y="2306"/>
                </a:cubicBezTo>
                <a:cubicBezTo>
                  <a:pt x="652" y="2306"/>
                  <a:pt x="652" y="2306"/>
                  <a:pt x="652" y="2306"/>
                </a:cubicBezTo>
                <a:cubicBezTo>
                  <a:pt x="459" y="2306"/>
                  <a:pt x="459" y="2306"/>
                  <a:pt x="459" y="2306"/>
                </a:cubicBezTo>
                <a:cubicBezTo>
                  <a:pt x="419" y="2306"/>
                  <a:pt x="419" y="2306"/>
                  <a:pt x="419" y="2306"/>
                </a:cubicBezTo>
                <a:cubicBezTo>
                  <a:pt x="385" y="2306"/>
                  <a:pt x="385" y="2306"/>
                  <a:pt x="385" y="2306"/>
                </a:cubicBezTo>
                <a:cubicBezTo>
                  <a:pt x="207" y="2306"/>
                  <a:pt x="207" y="2306"/>
                  <a:pt x="207" y="2306"/>
                </a:cubicBezTo>
                <a:cubicBezTo>
                  <a:pt x="207" y="2209"/>
                  <a:pt x="207" y="2209"/>
                  <a:pt x="207" y="2209"/>
                </a:cubicBezTo>
                <a:cubicBezTo>
                  <a:pt x="207" y="2104"/>
                  <a:pt x="289" y="2073"/>
                  <a:pt x="292" y="2072"/>
                </a:cubicBezTo>
                <a:cubicBezTo>
                  <a:pt x="292" y="2072"/>
                  <a:pt x="293" y="2072"/>
                  <a:pt x="294" y="2072"/>
                </a:cubicBezTo>
                <a:cubicBezTo>
                  <a:pt x="435" y="2016"/>
                  <a:pt x="435" y="2016"/>
                  <a:pt x="435" y="2016"/>
                </a:cubicBezTo>
                <a:cubicBezTo>
                  <a:pt x="511" y="2090"/>
                  <a:pt x="511" y="2090"/>
                  <a:pt x="511" y="2090"/>
                </a:cubicBezTo>
                <a:cubicBezTo>
                  <a:pt x="518" y="2096"/>
                  <a:pt x="527" y="2100"/>
                  <a:pt x="537" y="2100"/>
                </a:cubicBezTo>
                <a:cubicBezTo>
                  <a:pt x="537" y="2100"/>
                  <a:pt x="537" y="2100"/>
                  <a:pt x="538" y="2100"/>
                </a:cubicBezTo>
                <a:cubicBezTo>
                  <a:pt x="548" y="2100"/>
                  <a:pt x="557" y="2096"/>
                  <a:pt x="564" y="2089"/>
                </a:cubicBezTo>
                <a:cubicBezTo>
                  <a:pt x="635" y="2015"/>
                  <a:pt x="635" y="2015"/>
                  <a:pt x="635" y="2015"/>
                </a:cubicBezTo>
                <a:cubicBezTo>
                  <a:pt x="723" y="2050"/>
                  <a:pt x="723" y="2050"/>
                  <a:pt x="723" y="2050"/>
                </a:cubicBezTo>
                <a:cubicBezTo>
                  <a:pt x="707" y="2084"/>
                  <a:pt x="696" y="2126"/>
                  <a:pt x="696" y="2175"/>
                </a:cubicBezTo>
                <a:close/>
                <a:moveTo>
                  <a:pt x="1058" y="1846"/>
                </a:moveTo>
                <a:cubicBezTo>
                  <a:pt x="859" y="1924"/>
                  <a:pt x="859" y="1924"/>
                  <a:pt x="859" y="1924"/>
                </a:cubicBezTo>
                <a:cubicBezTo>
                  <a:pt x="833" y="1933"/>
                  <a:pt x="798" y="1953"/>
                  <a:pt x="767" y="1987"/>
                </a:cubicBezTo>
                <a:cubicBezTo>
                  <a:pt x="653" y="1941"/>
                  <a:pt x="653" y="1941"/>
                  <a:pt x="653" y="1941"/>
                </a:cubicBezTo>
                <a:cubicBezTo>
                  <a:pt x="653" y="1920"/>
                  <a:pt x="653" y="1920"/>
                  <a:pt x="653" y="1920"/>
                </a:cubicBezTo>
                <a:cubicBezTo>
                  <a:pt x="694" y="1896"/>
                  <a:pt x="726" y="1857"/>
                  <a:pt x="741" y="1811"/>
                </a:cubicBezTo>
                <a:cubicBezTo>
                  <a:pt x="795" y="1807"/>
                  <a:pt x="839" y="1761"/>
                  <a:pt x="839" y="1705"/>
                </a:cubicBezTo>
                <a:cubicBezTo>
                  <a:pt x="839" y="1672"/>
                  <a:pt x="823" y="1643"/>
                  <a:pt x="799" y="1623"/>
                </a:cubicBezTo>
                <a:cubicBezTo>
                  <a:pt x="799" y="1556"/>
                  <a:pt x="799" y="1556"/>
                  <a:pt x="799" y="1556"/>
                </a:cubicBezTo>
                <a:cubicBezTo>
                  <a:pt x="799" y="1424"/>
                  <a:pt x="697" y="1314"/>
                  <a:pt x="567" y="1304"/>
                </a:cubicBezTo>
                <a:cubicBezTo>
                  <a:pt x="566" y="1279"/>
                  <a:pt x="565" y="1253"/>
                  <a:pt x="564" y="1228"/>
                </a:cubicBezTo>
                <a:cubicBezTo>
                  <a:pt x="904" y="1228"/>
                  <a:pt x="904" y="1228"/>
                  <a:pt x="904" y="1228"/>
                </a:cubicBezTo>
                <a:cubicBezTo>
                  <a:pt x="885" y="1268"/>
                  <a:pt x="875" y="1312"/>
                  <a:pt x="875" y="1359"/>
                </a:cubicBezTo>
                <a:cubicBezTo>
                  <a:pt x="875" y="1447"/>
                  <a:pt x="875" y="1447"/>
                  <a:pt x="875" y="1447"/>
                </a:cubicBezTo>
                <a:cubicBezTo>
                  <a:pt x="845" y="1469"/>
                  <a:pt x="825" y="1505"/>
                  <a:pt x="825" y="1545"/>
                </a:cubicBezTo>
                <a:cubicBezTo>
                  <a:pt x="825" y="1613"/>
                  <a:pt x="880" y="1668"/>
                  <a:pt x="947" y="1669"/>
                </a:cubicBezTo>
                <a:cubicBezTo>
                  <a:pt x="964" y="1729"/>
                  <a:pt x="1005" y="1778"/>
                  <a:pt x="1058" y="1808"/>
                </a:cubicBezTo>
                <a:cubicBezTo>
                  <a:pt x="1058" y="1846"/>
                  <a:pt x="1058" y="1846"/>
                  <a:pt x="1058" y="1846"/>
                </a:cubicBezTo>
                <a:close/>
                <a:moveTo>
                  <a:pt x="750" y="1731"/>
                </a:moveTo>
                <a:cubicBezTo>
                  <a:pt x="750" y="1680"/>
                  <a:pt x="750" y="1680"/>
                  <a:pt x="750" y="1680"/>
                </a:cubicBezTo>
                <a:cubicBezTo>
                  <a:pt x="758" y="1686"/>
                  <a:pt x="763" y="1695"/>
                  <a:pt x="763" y="1705"/>
                </a:cubicBezTo>
                <a:cubicBezTo>
                  <a:pt x="763" y="1716"/>
                  <a:pt x="758" y="1725"/>
                  <a:pt x="750" y="1731"/>
                </a:cubicBezTo>
                <a:close/>
                <a:moveTo>
                  <a:pt x="1254" y="1873"/>
                </a:moveTo>
                <a:cubicBezTo>
                  <a:pt x="1254" y="1873"/>
                  <a:pt x="1254" y="1873"/>
                  <a:pt x="1254" y="1873"/>
                </a:cubicBezTo>
                <a:cubicBezTo>
                  <a:pt x="1254" y="1875"/>
                  <a:pt x="1254" y="1875"/>
                  <a:pt x="1254" y="1875"/>
                </a:cubicBezTo>
                <a:cubicBezTo>
                  <a:pt x="1192" y="1939"/>
                  <a:pt x="1192" y="1939"/>
                  <a:pt x="1192" y="1939"/>
                </a:cubicBezTo>
                <a:cubicBezTo>
                  <a:pt x="1134" y="1882"/>
                  <a:pt x="1134" y="1882"/>
                  <a:pt x="1134" y="1882"/>
                </a:cubicBezTo>
                <a:cubicBezTo>
                  <a:pt x="1134" y="1834"/>
                  <a:pt x="1134" y="1834"/>
                  <a:pt x="1134" y="1834"/>
                </a:cubicBezTo>
                <a:cubicBezTo>
                  <a:pt x="1146" y="1836"/>
                  <a:pt x="1159" y="1838"/>
                  <a:pt x="1172" y="1838"/>
                </a:cubicBezTo>
                <a:cubicBezTo>
                  <a:pt x="1215" y="1838"/>
                  <a:pt x="1215" y="1838"/>
                  <a:pt x="1215" y="1838"/>
                </a:cubicBezTo>
                <a:cubicBezTo>
                  <a:pt x="1228" y="1838"/>
                  <a:pt x="1241" y="1836"/>
                  <a:pt x="1254" y="1834"/>
                </a:cubicBezTo>
                <a:lnTo>
                  <a:pt x="1254" y="1873"/>
                </a:lnTo>
                <a:close/>
                <a:moveTo>
                  <a:pt x="1215" y="1762"/>
                </a:moveTo>
                <a:cubicBezTo>
                  <a:pt x="1172" y="1762"/>
                  <a:pt x="1172" y="1762"/>
                  <a:pt x="1172" y="1762"/>
                </a:cubicBezTo>
                <a:cubicBezTo>
                  <a:pt x="1084" y="1762"/>
                  <a:pt x="1012" y="1691"/>
                  <a:pt x="1012" y="1602"/>
                </a:cubicBezTo>
                <a:cubicBezTo>
                  <a:pt x="1012" y="1470"/>
                  <a:pt x="1012" y="1470"/>
                  <a:pt x="1012" y="1470"/>
                </a:cubicBezTo>
                <a:cubicBezTo>
                  <a:pt x="1072" y="1464"/>
                  <a:pt x="1191" y="1443"/>
                  <a:pt x="1278" y="1365"/>
                </a:cubicBezTo>
                <a:cubicBezTo>
                  <a:pt x="1296" y="1400"/>
                  <a:pt x="1327" y="1440"/>
                  <a:pt x="1375" y="1461"/>
                </a:cubicBezTo>
                <a:cubicBezTo>
                  <a:pt x="1375" y="1602"/>
                  <a:pt x="1375" y="1602"/>
                  <a:pt x="1375" y="1602"/>
                </a:cubicBezTo>
                <a:cubicBezTo>
                  <a:pt x="1375" y="1691"/>
                  <a:pt x="1304" y="1762"/>
                  <a:pt x="1215" y="1762"/>
                </a:cubicBezTo>
                <a:close/>
                <a:moveTo>
                  <a:pt x="1616" y="1987"/>
                </a:moveTo>
                <a:cubicBezTo>
                  <a:pt x="1584" y="1954"/>
                  <a:pt x="1549" y="1933"/>
                  <a:pt x="1524" y="1925"/>
                </a:cubicBezTo>
                <a:cubicBezTo>
                  <a:pt x="1329" y="1847"/>
                  <a:pt x="1329" y="1847"/>
                  <a:pt x="1329" y="1847"/>
                </a:cubicBezTo>
                <a:cubicBezTo>
                  <a:pt x="1329" y="1808"/>
                  <a:pt x="1329" y="1808"/>
                  <a:pt x="1329" y="1808"/>
                </a:cubicBezTo>
                <a:cubicBezTo>
                  <a:pt x="1383" y="1778"/>
                  <a:pt x="1423" y="1729"/>
                  <a:pt x="1441" y="1669"/>
                </a:cubicBezTo>
                <a:cubicBezTo>
                  <a:pt x="1507" y="1667"/>
                  <a:pt x="1561" y="1612"/>
                  <a:pt x="1561" y="1545"/>
                </a:cubicBezTo>
                <a:cubicBezTo>
                  <a:pt x="1561" y="1505"/>
                  <a:pt x="1542" y="1470"/>
                  <a:pt x="1512" y="1447"/>
                </a:cubicBezTo>
                <a:cubicBezTo>
                  <a:pt x="1512" y="1359"/>
                  <a:pt x="1512" y="1359"/>
                  <a:pt x="1512" y="1359"/>
                </a:cubicBezTo>
                <a:cubicBezTo>
                  <a:pt x="1512" y="1312"/>
                  <a:pt x="1501" y="1268"/>
                  <a:pt x="1483" y="1228"/>
                </a:cubicBezTo>
                <a:cubicBezTo>
                  <a:pt x="1817" y="1228"/>
                  <a:pt x="1817" y="1228"/>
                  <a:pt x="1817" y="1228"/>
                </a:cubicBezTo>
                <a:cubicBezTo>
                  <a:pt x="1817" y="1253"/>
                  <a:pt x="1816" y="1279"/>
                  <a:pt x="1814" y="1304"/>
                </a:cubicBezTo>
                <a:cubicBezTo>
                  <a:pt x="1687" y="1317"/>
                  <a:pt x="1586" y="1425"/>
                  <a:pt x="1586" y="1556"/>
                </a:cubicBezTo>
                <a:cubicBezTo>
                  <a:pt x="1586" y="1623"/>
                  <a:pt x="1586" y="1623"/>
                  <a:pt x="1586" y="1623"/>
                </a:cubicBezTo>
                <a:cubicBezTo>
                  <a:pt x="1562" y="1642"/>
                  <a:pt x="1547" y="1672"/>
                  <a:pt x="1547" y="1705"/>
                </a:cubicBezTo>
                <a:cubicBezTo>
                  <a:pt x="1547" y="1762"/>
                  <a:pt x="1591" y="1808"/>
                  <a:pt x="1646" y="1811"/>
                </a:cubicBezTo>
                <a:cubicBezTo>
                  <a:pt x="1661" y="1857"/>
                  <a:pt x="1692" y="1896"/>
                  <a:pt x="1733" y="1920"/>
                </a:cubicBezTo>
                <a:cubicBezTo>
                  <a:pt x="1733" y="1941"/>
                  <a:pt x="1733" y="1941"/>
                  <a:pt x="1733" y="1941"/>
                </a:cubicBezTo>
                <a:lnTo>
                  <a:pt x="1616" y="1987"/>
                </a:lnTo>
                <a:close/>
                <a:moveTo>
                  <a:pt x="1636" y="1679"/>
                </a:moveTo>
                <a:cubicBezTo>
                  <a:pt x="1636" y="1732"/>
                  <a:pt x="1636" y="1732"/>
                  <a:pt x="1636" y="1732"/>
                </a:cubicBezTo>
                <a:cubicBezTo>
                  <a:pt x="1628" y="1726"/>
                  <a:pt x="1622" y="1716"/>
                  <a:pt x="1622" y="1705"/>
                </a:cubicBezTo>
                <a:cubicBezTo>
                  <a:pt x="1622" y="1694"/>
                  <a:pt x="1628" y="1685"/>
                  <a:pt x="1636" y="1679"/>
                </a:cubicBezTo>
                <a:close/>
                <a:moveTo>
                  <a:pt x="2176" y="2306"/>
                </a:moveTo>
                <a:cubicBezTo>
                  <a:pt x="1963" y="2306"/>
                  <a:pt x="1963" y="2306"/>
                  <a:pt x="1963" y="2306"/>
                </a:cubicBezTo>
                <a:cubicBezTo>
                  <a:pt x="1771" y="2306"/>
                  <a:pt x="1771" y="2306"/>
                  <a:pt x="1771" y="2306"/>
                </a:cubicBezTo>
                <a:cubicBezTo>
                  <a:pt x="1731" y="2306"/>
                  <a:pt x="1731" y="2306"/>
                  <a:pt x="1731" y="2306"/>
                </a:cubicBezTo>
                <a:cubicBezTo>
                  <a:pt x="1697" y="2306"/>
                  <a:pt x="1697" y="2306"/>
                  <a:pt x="1697" y="2306"/>
                </a:cubicBezTo>
                <a:cubicBezTo>
                  <a:pt x="1687" y="2306"/>
                  <a:pt x="1687" y="2306"/>
                  <a:pt x="1687" y="2306"/>
                </a:cubicBezTo>
                <a:cubicBezTo>
                  <a:pt x="1687" y="2175"/>
                  <a:pt x="1687" y="2175"/>
                  <a:pt x="1687" y="2175"/>
                </a:cubicBezTo>
                <a:cubicBezTo>
                  <a:pt x="1687" y="2126"/>
                  <a:pt x="1676" y="2085"/>
                  <a:pt x="1659" y="2051"/>
                </a:cubicBezTo>
                <a:cubicBezTo>
                  <a:pt x="1747" y="2016"/>
                  <a:pt x="1747" y="2016"/>
                  <a:pt x="1747" y="2016"/>
                </a:cubicBezTo>
                <a:cubicBezTo>
                  <a:pt x="1822" y="2090"/>
                  <a:pt x="1822" y="2090"/>
                  <a:pt x="1822" y="2090"/>
                </a:cubicBezTo>
                <a:cubicBezTo>
                  <a:pt x="1829" y="2096"/>
                  <a:pt x="1839" y="2100"/>
                  <a:pt x="1849" y="2100"/>
                </a:cubicBezTo>
                <a:cubicBezTo>
                  <a:pt x="1849" y="2100"/>
                  <a:pt x="1849" y="2100"/>
                  <a:pt x="1849" y="2100"/>
                </a:cubicBezTo>
                <a:cubicBezTo>
                  <a:pt x="1859" y="2100"/>
                  <a:pt x="1869" y="2096"/>
                  <a:pt x="1876" y="2089"/>
                </a:cubicBezTo>
                <a:cubicBezTo>
                  <a:pt x="1947" y="2015"/>
                  <a:pt x="1947" y="2015"/>
                  <a:pt x="1947" y="2015"/>
                </a:cubicBezTo>
                <a:cubicBezTo>
                  <a:pt x="2088" y="2072"/>
                  <a:pt x="2088" y="2072"/>
                  <a:pt x="2088" y="2072"/>
                </a:cubicBezTo>
                <a:cubicBezTo>
                  <a:pt x="2089" y="2072"/>
                  <a:pt x="2089" y="2072"/>
                  <a:pt x="2090" y="2072"/>
                </a:cubicBezTo>
                <a:cubicBezTo>
                  <a:pt x="2094" y="2073"/>
                  <a:pt x="2176" y="2104"/>
                  <a:pt x="2176" y="2209"/>
                </a:cubicBezTo>
                <a:cubicBezTo>
                  <a:pt x="2176" y="2306"/>
                  <a:pt x="2176" y="2306"/>
                  <a:pt x="2176" y="2306"/>
                </a:cubicBezTo>
                <a:close/>
              </a:path>
            </a:pathLst>
          </a:custGeom>
          <a:solidFill>
            <a:srgbClr val="0E2532"/>
          </a:solidFill>
          <a:ln>
            <a:noFill/>
          </a:ln>
        </p:spPr>
        <p:txBody>
          <a:bodyPr spcFirstLastPara="1" wrap="square" lIns="121900" tIns="60933" rIns="121900" bIns="60933" anchor="t" anchorCtr="0">
            <a:noAutofit/>
          </a:bodyPr>
          <a:lstStyle/>
          <a:p>
            <a:pPr>
              <a:buClr>
                <a:schemeClr val="dk1"/>
              </a:buClr>
              <a:buSzPts val="1800"/>
            </a:pPr>
            <a:endParaRPr sz="2400">
              <a:solidFill>
                <a:srgbClr val="00576D"/>
              </a:solidFill>
              <a:latin typeface="Calibri"/>
              <a:ea typeface="Calibri"/>
              <a:cs typeface="Calibri"/>
              <a:sym typeface="Calibri"/>
            </a:endParaRPr>
          </a:p>
        </p:txBody>
      </p:sp>
      <p:grpSp>
        <p:nvGrpSpPr>
          <p:cNvPr id="2928" name="Google Shape;2928;p436"/>
          <p:cNvGrpSpPr/>
          <p:nvPr/>
        </p:nvGrpSpPr>
        <p:grpSpPr>
          <a:xfrm>
            <a:off x="5518552" y="2016919"/>
            <a:ext cx="1112123" cy="700060"/>
            <a:chOff x="542150" y="481996"/>
            <a:chExt cx="696877" cy="497531"/>
          </a:xfrm>
        </p:grpSpPr>
        <p:sp>
          <p:nvSpPr>
            <p:cNvPr id="2929" name="Google Shape;2929;p436"/>
            <p:cNvSpPr/>
            <p:nvPr/>
          </p:nvSpPr>
          <p:spPr>
            <a:xfrm>
              <a:off x="542150" y="542050"/>
              <a:ext cx="696877" cy="437477"/>
            </a:xfrm>
            <a:custGeom>
              <a:avLst/>
              <a:gdLst/>
              <a:ahLst/>
              <a:cxnLst/>
              <a:rect l="l" t="t" r="r" b="b"/>
              <a:pathLst>
                <a:path w="696877" h="437477" extrusionOk="0">
                  <a:moveTo>
                    <a:pt x="696878" y="437478"/>
                  </a:moveTo>
                  <a:lnTo>
                    <a:pt x="613469" y="437478"/>
                  </a:lnTo>
                  <a:lnTo>
                    <a:pt x="613469" y="0"/>
                  </a:lnTo>
                  <a:lnTo>
                    <a:pt x="392854" y="0"/>
                  </a:lnTo>
                  <a:lnTo>
                    <a:pt x="392854" y="437478"/>
                  </a:lnTo>
                  <a:lnTo>
                    <a:pt x="0" y="437478"/>
                  </a:lnTo>
                </a:path>
              </a:pathLst>
            </a:custGeom>
            <a:noFill/>
            <a:ln w="19050" cap="rnd" cmpd="sng">
              <a:solidFill>
                <a:srgbClr val="0E2532"/>
              </a:solidFill>
              <a:prstDash val="solid"/>
              <a:round/>
              <a:headEnd type="none" w="sm" len="sm"/>
              <a:tailEnd type="none" w="sm" len="sm"/>
            </a:ln>
          </p:spPr>
          <p:txBody>
            <a:bodyPr spcFirstLastPara="1" wrap="square" lIns="121900" tIns="60933" rIns="121900" bIns="60933" anchor="ctr" anchorCtr="0">
              <a:noAutofit/>
            </a:bodyPr>
            <a:lstStyle/>
            <a:p>
              <a:pPr>
                <a:buClr>
                  <a:schemeClr val="dk1"/>
                </a:buClr>
                <a:buSzPts val="1800"/>
              </a:pPr>
              <a:endParaRPr sz="2400">
                <a:solidFill>
                  <a:srgbClr val="000000"/>
                </a:solidFill>
                <a:latin typeface="Calibri"/>
                <a:ea typeface="Calibri"/>
                <a:cs typeface="Calibri"/>
                <a:sym typeface="Calibri"/>
              </a:endParaRPr>
            </a:p>
          </p:txBody>
        </p:sp>
        <p:sp>
          <p:nvSpPr>
            <p:cNvPr id="2930" name="Google Shape;2930;p436"/>
            <p:cNvSpPr/>
            <p:nvPr/>
          </p:nvSpPr>
          <p:spPr>
            <a:xfrm>
              <a:off x="987968" y="481996"/>
              <a:ext cx="115937" cy="60054"/>
            </a:xfrm>
            <a:custGeom>
              <a:avLst/>
              <a:gdLst/>
              <a:ahLst/>
              <a:cxnLst/>
              <a:rect l="l" t="t" r="r" b="b"/>
              <a:pathLst>
                <a:path w="115937" h="60054" extrusionOk="0">
                  <a:moveTo>
                    <a:pt x="0" y="0"/>
                  </a:moveTo>
                  <a:lnTo>
                    <a:pt x="115938" y="0"/>
                  </a:lnTo>
                  <a:lnTo>
                    <a:pt x="115938" y="60054"/>
                  </a:lnTo>
                  <a:lnTo>
                    <a:pt x="0" y="60054"/>
                  </a:lnTo>
                  <a:close/>
                </a:path>
              </a:pathLst>
            </a:custGeom>
            <a:noFill/>
            <a:ln w="19050" cap="rnd" cmpd="sng">
              <a:solidFill>
                <a:srgbClr val="0E2532"/>
              </a:solidFill>
              <a:prstDash val="solid"/>
              <a:round/>
              <a:headEnd type="none" w="sm" len="sm"/>
              <a:tailEnd type="none" w="sm" len="sm"/>
            </a:ln>
          </p:spPr>
          <p:txBody>
            <a:bodyPr spcFirstLastPara="1" wrap="square" lIns="121900" tIns="60933" rIns="121900" bIns="60933" anchor="ctr" anchorCtr="0">
              <a:noAutofit/>
            </a:bodyPr>
            <a:lstStyle/>
            <a:p>
              <a:pPr>
                <a:buClr>
                  <a:schemeClr val="dk1"/>
                </a:buClr>
                <a:buSzPts val="1800"/>
              </a:pPr>
              <a:endParaRPr sz="2400">
                <a:solidFill>
                  <a:srgbClr val="000000"/>
                </a:solidFill>
                <a:latin typeface="Calibri"/>
                <a:ea typeface="Calibri"/>
                <a:cs typeface="Calibri"/>
                <a:sym typeface="Calibri"/>
              </a:endParaRPr>
            </a:p>
          </p:txBody>
        </p:sp>
        <p:grpSp>
          <p:nvGrpSpPr>
            <p:cNvPr id="2931" name="Google Shape;2931;p436"/>
            <p:cNvGrpSpPr/>
            <p:nvPr/>
          </p:nvGrpSpPr>
          <p:grpSpPr>
            <a:xfrm>
              <a:off x="1018830" y="595849"/>
              <a:ext cx="52964" cy="49211"/>
              <a:chOff x="1018830" y="595849"/>
              <a:chExt cx="52964" cy="49211"/>
            </a:xfrm>
          </p:grpSpPr>
          <p:sp>
            <p:nvSpPr>
              <p:cNvPr id="2932" name="Google Shape;2932;p436"/>
              <p:cNvSpPr/>
              <p:nvPr/>
            </p:nvSpPr>
            <p:spPr>
              <a:xfrm>
                <a:off x="1045103" y="595849"/>
                <a:ext cx="4170" cy="49211"/>
              </a:xfrm>
              <a:custGeom>
                <a:avLst/>
                <a:gdLst/>
                <a:ahLst/>
                <a:cxnLst/>
                <a:rect l="l" t="t" r="r" b="b"/>
                <a:pathLst>
                  <a:path w="4170" h="49211" extrusionOk="0">
                    <a:moveTo>
                      <a:pt x="0" y="0"/>
                    </a:moveTo>
                    <a:lnTo>
                      <a:pt x="0" y="49211"/>
                    </a:lnTo>
                  </a:path>
                </a:pathLst>
              </a:custGeom>
              <a:noFill/>
              <a:ln w="19050" cap="rnd" cmpd="sng">
                <a:solidFill>
                  <a:srgbClr val="359C80"/>
                </a:solidFill>
                <a:prstDash val="solid"/>
                <a:round/>
                <a:headEnd type="none" w="sm" len="sm"/>
                <a:tailEnd type="none" w="sm" len="sm"/>
              </a:ln>
            </p:spPr>
            <p:txBody>
              <a:bodyPr spcFirstLastPara="1" wrap="square" lIns="121900" tIns="60933" rIns="121900" bIns="60933" anchor="ctr" anchorCtr="0">
                <a:noAutofit/>
              </a:bodyPr>
              <a:lstStyle/>
              <a:p>
                <a:pPr>
                  <a:buClr>
                    <a:schemeClr val="dk1"/>
                  </a:buClr>
                  <a:buSzPts val="1800"/>
                </a:pPr>
                <a:endParaRPr sz="2400">
                  <a:solidFill>
                    <a:srgbClr val="000000"/>
                  </a:solidFill>
                  <a:latin typeface="Calibri"/>
                  <a:ea typeface="Calibri"/>
                  <a:cs typeface="Calibri"/>
                  <a:sym typeface="Calibri"/>
                </a:endParaRPr>
              </a:p>
            </p:txBody>
          </p:sp>
          <p:sp>
            <p:nvSpPr>
              <p:cNvPr id="2933" name="Google Shape;2933;p436"/>
              <p:cNvSpPr/>
              <p:nvPr/>
            </p:nvSpPr>
            <p:spPr>
              <a:xfrm>
                <a:off x="1018830" y="620454"/>
                <a:ext cx="52964" cy="4170"/>
              </a:xfrm>
              <a:custGeom>
                <a:avLst/>
                <a:gdLst/>
                <a:ahLst/>
                <a:cxnLst/>
                <a:rect l="l" t="t" r="r" b="b"/>
                <a:pathLst>
                  <a:path w="52964" h="4170" extrusionOk="0">
                    <a:moveTo>
                      <a:pt x="0" y="0"/>
                    </a:moveTo>
                    <a:lnTo>
                      <a:pt x="52964" y="0"/>
                    </a:lnTo>
                  </a:path>
                </a:pathLst>
              </a:custGeom>
              <a:noFill/>
              <a:ln w="19050" cap="rnd" cmpd="sng">
                <a:solidFill>
                  <a:schemeClr val="dk1"/>
                </a:solidFill>
                <a:prstDash val="solid"/>
                <a:round/>
                <a:headEnd type="none" w="sm" len="sm"/>
                <a:tailEnd type="none" w="sm" len="sm"/>
              </a:ln>
            </p:spPr>
            <p:txBody>
              <a:bodyPr spcFirstLastPara="1" wrap="square" lIns="121900" tIns="60933" rIns="121900" bIns="60933" anchor="ctr" anchorCtr="0">
                <a:noAutofit/>
              </a:bodyPr>
              <a:lstStyle/>
              <a:p>
                <a:pPr>
                  <a:buClr>
                    <a:schemeClr val="dk1"/>
                  </a:buClr>
                  <a:buSzPts val="1800"/>
                </a:pPr>
                <a:endParaRPr sz="2400">
                  <a:solidFill>
                    <a:srgbClr val="000000"/>
                  </a:solidFill>
                  <a:latin typeface="Calibri"/>
                  <a:ea typeface="Calibri"/>
                  <a:cs typeface="Calibri"/>
                  <a:sym typeface="Calibri"/>
                </a:endParaRPr>
              </a:p>
            </p:txBody>
          </p:sp>
        </p:grpSp>
        <p:sp>
          <p:nvSpPr>
            <p:cNvPr id="2934" name="Google Shape;2934;p436"/>
            <p:cNvSpPr/>
            <p:nvPr/>
          </p:nvSpPr>
          <p:spPr>
            <a:xfrm>
              <a:off x="996309" y="707199"/>
              <a:ext cx="4170" cy="268992"/>
            </a:xfrm>
            <a:custGeom>
              <a:avLst/>
              <a:gdLst/>
              <a:ahLst/>
              <a:cxnLst/>
              <a:rect l="l" t="t" r="r" b="b"/>
              <a:pathLst>
                <a:path w="4170" h="268992" extrusionOk="0">
                  <a:moveTo>
                    <a:pt x="0" y="0"/>
                  </a:moveTo>
                  <a:lnTo>
                    <a:pt x="0" y="268993"/>
                  </a:lnTo>
                </a:path>
              </a:pathLst>
            </a:custGeom>
            <a:noFill/>
            <a:ln w="19050" cap="rnd" cmpd="sng">
              <a:solidFill>
                <a:srgbClr val="0E2532"/>
              </a:solidFill>
              <a:prstDash val="solid"/>
              <a:round/>
              <a:headEnd type="none" w="sm" len="sm"/>
              <a:tailEnd type="none" w="sm" len="sm"/>
            </a:ln>
          </p:spPr>
          <p:txBody>
            <a:bodyPr spcFirstLastPara="1" wrap="square" lIns="121900" tIns="60933" rIns="121900" bIns="60933" anchor="ctr" anchorCtr="0">
              <a:noAutofit/>
            </a:bodyPr>
            <a:lstStyle/>
            <a:p>
              <a:pPr>
                <a:buClr>
                  <a:schemeClr val="dk1"/>
                </a:buClr>
                <a:buSzPts val="1800"/>
              </a:pPr>
              <a:endParaRPr sz="2400">
                <a:solidFill>
                  <a:srgbClr val="000000"/>
                </a:solidFill>
                <a:latin typeface="Calibri"/>
                <a:ea typeface="Calibri"/>
                <a:cs typeface="Calibri"/>
                <a:sym typeface="Calibri"/>
              </a:endParaRPr>
            </a:p>
          </p:txBody>
        </p:sp>
        <p:sp>
          <p:nvSpPr>
            <p:cNvPr id="2935" name="Google Shape;2935;p436"/>
            <p:cNvSpPr/>
            <p:nvPr/>
          </p:nvSpPr>
          <p:spPr>
            <a:xfrm>
              <a:off x="1045103" y="707199"/>
              <a:ext cx="4170" cy="268992"/>
            </a:xfrm>
            <a:custGeom>
              <a:avLst/>
              <a:gdLst/>
              <a:ahLst/>
              <a:cxnLst/>
              <a:rect l="l" t="t" r="r" b="b"/>
              <a:pathLst>
                <a:path w="4170" h="268992" extrusionOk="0">
                  <a:moveTo>
                    <a:pt x="0" y="0"/>
                  </a:moveTo>
                  <a:lnTo>
                    <a:pt x="0" y="268993"/>
                  </a:lnTo>
                </a:path>
              </a:pathLst>
            </a:custGeom>
            <a:noFill/>
            <a:ln w="19050" cap="rnd" cmpd="sng">
              <a:solidFill>
                <a:srgbClr val="0E2532"/>
              </a:solidFill>
              <a:prstDash val="solid"/>
              <a:round/>
              <a:headEnd type="none" w="sm" len="sm"/>
              <a:tailEnd type="none" w="sm" len="sm"/>
            </a:ln>
          </p:spPr>
          <p:txBody>
            <a:bodyPr spcFirstLastPara="1" wrap="square" lIns="121900" tIns="60933" rIns="121900" bIns="60933" anchor="ctr" anchorCtr="0">
              <a:noAutofit/>
            </a:bodyPr>
            <a:lstStyle/>
            <a:p>
              <a:pPr>
                <a:buClr>
                  <a:schemeClr val="dk1"/>
                </a:buClr>
                <a:buSzPts val="1800"/>
              </a:pPr>
              <a:endParaRPr sz="2400">
                <a:solidFill>
                  <a:srgbClr val="000000"/>
                </a:solidFill>
                <a:latin typeface="Calibri"/>
                <a:ea typeface="Calibri"/>
                <a:cs typeface="Calibri"/>
                <a:sym typeface="Calibri"/>
              </a:endParaRPr>
            </a:p>
          </p:txBody>
        </p:sp>
        <p:sp>
          <p:nvSpPr>
            <p:cNvPr id="2936" name="Google Shape;2936;p436"/>
            <p:cNvSpPr/>
            <p:nvPr/>
          </p:nvSpPr>
          <p:spPr>
            <a:xfrm>
              <a:off x="1094314" y="707199"/>
              <a:ext cx="4170" cy="268992"/>
            </a:xfrm>
            <a:custGeom>
              <a:avLst/>
              <a:gdLst/>
              <a:ahLst/>
              <a:cxnLst/>
              <a:rect l="l" t="t" r="r" b="b"/>
              <a:pathLst>
                <a:path w="4170" h="268992" extrusionOk="0">
                  <a:moveTo>
                    <a:pt x="0" y="0"/>
                  </a:moveTo>
                  <a:lnTo>
                    <a:pt x="0" y="268993"/>
                  </a:lnTo>
                </a:path>
              </a:pathLst>
            </a:custGeom>
            <a:noFill/>
            <a:ln w="19050" cap="rnd" cmpd="sng">
              <a:solidFill>
                <a:srgbClr val="0E2532"/>
              </a:solidFill>
              <a:prstDash val="solid"/>
              <a:round/>
              <a:headEnd type="none" w="sm" len="sm"/>
              <a:tailEnd type="none" w="sm" len="sm"/>
            </a:ln>
          </p:spPr>
          <p:txBody>
            <a:bodyPr spcFirstLastPara="1" wrap="square" lIns="121900" tIns="60933" rIns="121900" bIns="60933" anchor="ctr" anchorCtr="0">
              <a:noAutofit/>
            </a:bodyPr>
            <a:lstStyle/>
            <a:p>
              <a:pPr>
                <a:buClr>
                  <a:schemeClr val="dk1"/>
                </a:buClr>
                <a:buSzPts val="1800"/>
              </a:pPr>
              <a:endParaRPr sz="2400">
                <a:solidFill>
                  <a:srgbClr val="000000"/>
                </a:solidFill>
                <a:latin typeface="Calibri"/>
                <a:ea typeface="Calibri"/>
                <a:cs typeface="Calibri"/>
                <a:sym typeface="Calibri"/>
              </a:endParaRPr>
            </a:p>
          </p:txBody>
        </p:sp>
        <p:grpSp>
          <p:nvGrpSpPr>
            <p:cNvPr id="2937" name="Google Shape;2937;p436"/>
            <p:cNvGrpSpPr/>
            <p:nvPr/>
          </p:nvGrpSpPr>
          <p:grpSpPr>
            <a:xfrm>
              <a:off x="593863" y="832312"/>
              <a:ext cx="207687" cy="147215"/>
              <a:chOff x="593863" y="832312"/>
              <a:chExt cx="207687" cy="147215"/>
            </a:xfrm>
          </p:grpSpPr>
          <p:sp>
            <p:nvSpPr>
              <p:cNvPr id="2938" name="Google Shape;2938;p436"/>
              <p:cNvSpPr/>
              <p:nvPr/>
            </p:nvSpPr>
            <p:spPr>
              <a:xfrm>
                <a:off x="621805" y="872765"/>
                <a:ext cx="151386" cy="106762"/>
              </a:xfrm>
              <a:custGeom>
                <a:avLst/>
                <a:gdLst/>
                <a:ahLst/>
                <a:cxnLst/>
                <a:rect l="l" t="t" r="r" b="b"/>
                <a:pathLst>
                  <a:path w="151386" h="106762" extrusionOk="0">
                    <a:moveTo>
                      <a:pt x="151386" y="0"/>
                    </a:moveTo>
                    <a:lnTo>
                      <a:pt x="151386" y="106763"/>
                    </a:lnTo>
                    <a:lnTo>
                      <a:pt x="0" y="106763"/>
                    </a:lnTo>
                    <a:lnTo>
                      <a:pt x="0" y="0"/>
                    </a:lnTo>
                  </a:path>
                </a:pathLst>
              </a:custGeom>
              <a:noFill/>
              <a:ln w="19050" cap="rnd" cmpd="sng">
                <a:solidFill>
                  <a:srgbClr val="0E2532"/>
                </a:solidFill>
                <a:prstDash val="solid"/>
                <a:round/>
                <a:headEnd type="none" w="sm" len="sm"/>
                <a:tailEnd type="none" w="sm" len="sm"/>
              </a:ln>
            </p:spPr>
            <p:txBody>
              <a:bodyPr spcFirstLastPara="1" wrap="square" lIns="121900" tIns="60933" rIns="121900" bIns="60933" anchor="ctr" anchorCtr="0">
                <a:noAutofit/>
              </a:bodyPr>
              <a:lstStyle/>
              <a:p>
                <a:pPr>
                  <a:buClr>
                    <a:schemeClr val="dk1"/>
                  </a:buClr>
                  <a:buSzPts val="1800"/>
                </a:pPr>
                <a:endParaRPr sz="2400">
                  <a:solidFill>
                    <a:srgbClr val="000000"/>
                  </a:solidFill>
                  <a:latin typeface="Calibri"/>
                  <a:ea typeface="Calibri"/>
                  <a:cs typeface="Calibri"/>
                  <a:sym typeface="Calibri"/>
                </a:endParaRPr>
              </a:p>
            </p:txBody>
          </p:sp>
          <p:sp>
            <p:nvSpPr>
              <p:cNvPr id="2939" name="Google Shape;2939;p436"/>
              <p:cNvSpPr/>
              <p:nvPr/>
            </p:nvSpPr>
            <p:spPr>
              <a:xfrm>
                <a:off x="593863" y="856500"/>
                <a:ext cx="55049" cy="33363"/>
              </a:xfrm>
              <a:custGeom>
                <a:avLst/>
                <a:gdLst/>
                <a:ahLst/>
                <a:cxnLst/>
                <a:rect l="l" t="t" r="r" b="b"/>
                <a:pathLst>
                  <a:path w="55049" h="33363" extrusionOk="0">
                    <a:moveTo>
                      <a:pt x="55050" y="0"/>
                    </a:moveTo>
                    <a:lnTo>
                      <a:pt x="0" y="33363"/>
                    </a:lnTo>
                  </a:path>
                </a:pathLst>
              </a:custGeom>
              <a:noFill/>
              <a:ln w="19050" cap="rnd" cmpd="sng">
                <a:solidFill>
                  <a:srgbClr val="0E2532"/>
                </a:solidFill>
                <a:prstDash val="solid"/>
                <a:round/>
                <a:headEnd type="none" w="sm" len="sm"/>
                <a:tailEnd type="none" w="sm" len="sm"/>
              </a:ln>
            </p:spPr>
            <p:txBody>
              <a:bodyPr spcFirstLastPara="1" wrap="square" lIns="121900" tIns="60933" rIns="121900" bIns="60933" anchor="ctr" anchorCtr="0">
                <a:noAutofit/>
              </a:bodyPr>
              <a:lstStyle/>
              <a:p>
                <a:pPr>
                  <a:buClr>
                    <a:schemeClr val="dk1"/>
                  </a:buClr>
                  <a:buSzPts val="1800"/>
                </a:pPr>
                <a:endParaRPr sz="2400">
                  <a:solidFill>
                    <a:srgbClr val="000000"/>
                  </a:solidFill>
                  <a:latin typeface="Calibri"/>
                  <a:ea typeface="Calibri"/>
                  <a:cs typeface="Calibri"/>
                  <a:sym typeface="Calibri"/>
                </a:endParaRPr>
              </a:p>
            </p:txBody>
          </p:sp>
          <p:sp>
            <p:nvSpPr>
              <p:cNvPr id="2940" name="Google Shape;2940;p436"/>
              <p:cNvSpPr/>
              <p:nvPr/>
            </p:nvSpPr>
            <p:spPr>
              <a:xfrm>
                <a:off x="707299" y="832312"/>
                <a:ext cx="94251" cy="57551"/>
              </a:xfrm>
              <a:custGeom>
                <a:avLst/>
                <a:gdLst/>
                <a:ahLst/>
                <a:cxnLst/>
                <a:rect l="l" t="t" r="r" b="b"/>
                <a:pathLst>
                  <a:path w="94251" h="57551" extrusionOk="0">
                    <a:moveTo>
                      <a:pt x="0" y="0"/>
                    </a:moveTo>
                    <a:lnTo>
                      <a:pt x="94252" y="57552"/>
                    </a:lnTo>
                  </a:path>
                </a:pathLst>
              </a:custGeom>
              <a:noFill/>
              <a:ln w="19050" cap="rnd" cmpd="sng">
                <a:solidFill>
                  <a:srgbClr val="0E2532"/>
                </a:solidFill>
                <a:prstDash val="solid"/>
                <a:round/>
                <a:headEnd type="none" w="sm" len="sm"/>
                <a:tailEnd type="none" w="sm" len="sm"/>
              </a:ln>
            </p:spPr>
            <p:txBody>
              <a:bodyPr spcFirstLastPara="1" wrap="square" lIns="121900" tIns="60933" rIns="121900" bIns="60933" anchor="ctr" anchorCtr="0">
                <a:noAutofit/>
              </a:bodyPr>
              <a:lstStyle/>
              <a:p>
                <a:pPr>
                  <a:buClr>
                    <a:schemeClr val="dk1"/>
                  </a:buClr>
                  <a:buSzPts val="1800"/>
                </a:pPr>
                <a:endParaRPr sz="2400">
                  <a:solidFill>
                    <a:srgbClr val="000000"/>
                  </a:solidFill>
                  <a:latin typeface="Calibri"/>
                  <a:ea typeface="Calibri"/>
                  <a:cs typeface="Calibri"/>
                  <a:sym typeface="Calibri"/>
                </a:endParaRPr>
              </a:p>
            </p:txBody>
          </p:sp>
        </p:grpSp>
        <p:sp>
          <p:nvSpPr>
            <p:cNvPr id="2941" name="Google Shape;2941;p436"/>
            <p:cNvSpPr/>
            <p:nvPr/>
          </p:nvSpPr>
          <p:spPr>
            <a:xfrm>
              <a:off x="608877" y="695105"/>
              <a:ext cx="125112" cy="195175"/>
            </a:xfrm>
            <a:custGeom>
              <a:avLst/>
              <a:gdLst/>
              <a:ahLst/>
              <a:cxnLst/>
              <a:rect l="l" t="t" r="r" b="b"/>
              <a:pathLst>
                <a:path w="125112" h="195175" extrusionOk="0">
                  <a:moveTo>
                    <a:pt x="125113" y="62556"/>
                  </a:moveTo>
                  <a:cubicBezTo>
                    <a:pt x="125113" y="107597"/>
                    <a:pt x="62556" y="195176"/>
                    <a:pt x="62556" y="195176"/>
                  </a:cubicBezTo>
                  <a:cubicBezTo>
                    <a:pt x="62556" y="195176"/>
                    <a:pt x="0" y="110099"/>
                    <a:pt x="0" y="62556"/>
                  </a:cubicBezTo>
                  <a:cubicBezTo>
                    <a:pt x="0" y="27942"/>
                    <a:pt x="27942" y="0"/>
                    <a:pt x="62556" y="0"/>
                  </a:cubicBezTo>
                  <a:cubicBezTo>
                    <a:pt x="97171" y="0"/>
                    <a:pt x="125113" y="27942"/>
                    <a:pt x="125113" y="62556"/>
                  </a:cubicBezTo>
                  <a:close/>
                </a:path>
              </a:pathLst>
            </a:custGeom>
            <a:noFill/>
            <a:ln w="19050" cap="rnd" cmpd="sng">
              <a:solidFill>
                <a:schemeClr val="dk1"/>
              </a:solidFill>
              <a:prstDash val="solid"/>
              <a:round/>
              <a:headEnd type="none" w="sm" len="sm"/>
              <a:tailEnd type="none" w="sm" len="sm"/>
            </a:ln>
          </p:spPr>
          <p:txBody>
            <a:bodyPr spcFirstLastPara="1" wrap="square" lIns="121900" tIns="60933" rIns="121900" bIns="60933" anchor="ctr" anchorCtr="0">
              <a:noAutofit/>
            </a:bodyPr>
            <a:lstStyle/>
            <a:p>
              <a:pPr>
                <a:buClr>
                  <a:schemeClr val="dk1"/>
                </a:buClr>
                <a:buSzPts val="1800"/>
              </a:pPr>
              <a:endParaRPr sz="2400">
                <a:solidFill>
                  <a:srgbClr val="000000"/>
                </a:solidFill>
                <a:latin typeface="Calibri"/>
                <a:ea typeface="Calibri"/>
                <a:cs typeface="Calibri"/>
                <a:sym typeface="Calibri"/>
              </a:endParaRPr>
            </a:p>
          </p:txBody>
        </p:sp>
        <p:sp>
          <p:nvSpPr>
            <p:cNvPr id="2942" name="Google Shape;2942;p436"/>
            <p:cNvSpPr/>
            <p:nvPr/>
          </p:nvSpPr>
          <p:spPr>
            <a:xfrm>
              <a:off x="644326" y="733473"/>
              <a:ext cx="54215" cy="54215"/>
            </a:xfrm>
            <a:custGeom>
              <a:avLst/>
              <a:gdLst/>
              <a:ahLst/>
              <a:cxnLst/>
              <a:rect l="l" t="t" r="r" b="b"/>
              <a:pathLst>
                <a:path w="54215" h="54215" extrusionOk="0">
                  <a:moveTo>
                    <a:pt x="54216" y="27108"/>
                  </a:moveTo>
                  <a:cubicBezTo>
                    <a:pt x="54216" y="42079"/>
                    <a:pt x="42079" y="54216"/>
                    <a:pt x="27108" y="54216"/>
                  </a:cubicBezTo>
                  <a:cubicBezTo>
                    <a:pt x="12137" y="54216"/>
                    <a:pt x="0" y="42079"/>
                    <a:pt x="0" y="27108"/>
                  </a:cubicBezTo>
                  <a:cubicBezTo>
                    <a:pt x="0" y="12137"/>
                    <a:pt x="12137" y="0"/>
                    <a:pt x="27108" y="0"/>
                  </a:cubicBezTo>
                  <a:cubicBezTo>
                    <a:pt x="42079" y="0"/>
                    <a:pt x="54216" y="12137"/>
                    <a:pt x="54216" y="27108"/>
                  </a:cubicBezTo>
                  <a:close/>
                </a:path>
              </a:pathLst>
            </a:custGeom>
            <a:noFill/>
            <a:ln w="19050" cap="rnd" cmpd="sng">
              <a:solidFill>
                <a:schemeClr val="dk1"/>
              </a:solidFill>
              <a:prstDash val="solid"/>
              <a:round/>
              <a:headEnd type="none" w="sm" len="sm"/>
              <a:tailEnd type="none" w="sm" len="sm"/>
            </a:ln>
          </p:spPr>
          <p:txBody>
            <a:bodyPr spcFirstLastPara="1" wrap="square" lIns="121900" tIns="60933" rIns="121900" bIns="60933" anchor="ctr" anchorCtr="0">
              <a:noAutofit/>
            </a:bodyPr>
            <a:lstStyle/>
            <a:p>
              <a:pPr>
                <a:buClr>
                  <a:schemeClr val="dk1"/>
                </a:buClr>
                <a:buSzPts val="1800"/>
              </a:pPr>
              <a:endParaRPr sz="2400">
                <a:solidFill>
                  <a:srgbClr val="000000"/>
                </a:solidFill>
                <a:latin typeface="Calibri"/>
                <a:ea typeface="Calibri"/>
                <a:cs typeface="Calibri"/>
                <a:sym typeface="Calibri"/>
              </a:endParaRPr>
            </a:p>
          </p:txBody>
        </p:sp>
      </p:grpSp>
      <p:grpSp>
        <p:nvGrpSpPr>
          <p:cNvPr id="2943" name="Google Shape;2943;p436"/>
          <p:cNvGrpSpPr/>
          <p:nvPr/>
        </p:nvGrpSpPr>
        <p:grpSpPr>
          <a:xfrm>
            <a:off x="8798315" y="5032930"/>
            <a:ext cx="951000" cy="513228"/>
            <a:chOff x="8366572" y="4655823"/>
            <a:chExt cx="884158" cy="526711"/>
          </a:xfrm>
        </p:grpSpPr>
        <p:grpSp>
          <p:nvGrpSpPr>
            <p:cNvPr id="2944" name="Google Shape;2944;p436"/>
            <p:cNvGrpSpPr/>
            <p:nvPr/>
          </p:nvGrpSpPr>
          <p:grpSpPr>
            <a:xfrm>
              <a:off x="8434828" y="4655823"/>
              <a:ext cx="252546" cy="368919"/>
              <a:chOff x="7051322" y="383187"/>
              <a:chExt cx="365955" cy="534588"/>
            </a:xfrm>
          </p:grpSpPr>
          <p:sp>
            <p:nvSpPr>
              <p:cNvPr id="2945" name="Google Shape;2945;p436"/>
              <p:cNvSpPr/>
              <p:nvPr/>
            </p:nvSpPr>
            <p:spPr>
              <a:xfrm>
                <a:off x="7051322" y="383187"/>
                <a:ext cx="365955" cy="394145"/>
              </a:xfrm>
              <a:custGeom>
                <a:avLst/>
                <a:gdLst/>
                <a:ahLst/>
                <a:cxnLst/>
                <a:rect l="l" t="t" r="r" b="b"/>
                <a:pathLst>
                  <a:path w="365955" h="394145" extrusionOk="0">
                    <a:moveTo>
                      <a:pt x="283905" y="393642"/>
                    </a:moveTo>
                    <a:cubicBezTo>
                      <a:pt x="315618" y="391125"/>
                      <a:pt x="365956" y="356896"/>
                      <a:pt x="365956" y="356896"/>
                    </a:cubicBezTo>
                    <a:cubicBezTo>
                      <a:pt x="332229" y="198331"/>
                      <a:pt x="396662" y="0"/>
                      <a:pt x="182726" y="0"/>
                    </a:cubicBezTo>
                    <a:cubicBezTo>
                      <a:pt x="-31209" y="0"/>
                      <a:pt x="33223" y="198331"/>
                      <a:pt x="0" y="356896"/>
                    </a:cubicBezTo>
                    <a:cubicBezTo>
                      <a:pt x="0" y="356896"/>
                      <a:pt x="33726" y="387098"/>
                      <a:pt x="75003" y="394146"/>
                    </a:cubicBezTo>
                  </a:path>
                </a:pathLst>
              </a:custGeom>
              <a:solidFill>
                <a:srgbClr val="9FB6C9"/>
              </a:solidFill>
              <a:ln w="19050" cap="rnd" cmpd="sng">
                <a:solidFill>
                  <a:srgbClr val="0E2532"/>
                </a:solidFill>
                <a:prstDash val="solid"/>
                <a:round/>
                <a:headEnd type="none" w="sm" len="sm"/>
                <a:tailEnd type="none" w="sm" len="sm"/>
              </a:ln>
            </p:spPr>
            <p:txBody>
              <a:bodyPr spcFirstLastPara="1" wrap="square" lIns="121900" tIns="60933" rIns="121900" bIns="60933" anchor="ctr" anchorCtr="0">
                <a:noAutofit/>
              </a:bodyPr>
              <a:lstStyle/>
              <a:p>
                <a:pPr>
                  <a:buClr>
                    <a:schemeClr val="dk1"/>
                  </a:buClr>
                  <a:buSzPts val="1800"/>
                </a:pPr>
                <a:endParaRPr sz="2400">
                  <a:solidFill>
                    <a:srgbClr val="000000"/>
                  </a:solidFill>
                  <a:latin typeface="Calibri"/>
                  <a:ea typeface="Calibri"/>
                  <a:cs typeface="Calibri"/>
                  <a:sym typeface="Calibri"/>
                </a:endParaRPr>
              </a:p>
            </p:txBody>
          </p:sp>
          <p:sp>
            <p:nvSpPr>
              <p:cNvPr id="2946" name="Google Shape;2946;p436"/>
              <p:cNvSpPr/>
              <p:nvPr/>
            </p:nvSpPr>
            <p:spPr>
              <a:xfrm>
                <a:off x="7162569" y="681691"/>
                <a:ext cx="153026" cy="236084"/>
              </a:xfrm>
              <a:custGeom>
                <a:avLst/>
                <a:gdLst/>
                <a:ahLst/>
                <a:cxnLst/>
                <a:rect l="l" t="t" r="r" b="b"/>
                <a:pathLst>
                  <a:path w="153026" h="236084" extrusionOk="0">
                    <a:moveTo>
                      <a:pt x="153027" y="90105"/>
                    </a:moveTo>
                    <a:lnTo>
                      <a:pt x="139436" y="4530"/>
                    </a:lnTo>
                    <a:lnTo>
                      <a:pt x="19128" y="0"/>
                    </a:lnTo>
                    <a:lnTo>
                      <a:pt x="21645" y="83561"/>
                    </a:lnTo>
                    <a:lnTo>
                      <a:pt x="0" y="97152"/>
                    </a:lnTo>
                    <a:lnTo>
                      <a:pt x="81547" y="236085"/>
                    </a:lnTo>
                    <a:close/>
                  </a:path>
                </a:pathLst>
              </a:custGeom>
              <a:solidFill>
                <a:srgbClr val="FFFFFF"/>
              </a:solidFill>
              <a:ln w="19050" cap="rnd" cmpd="sng">
                <a:solidFill>
                  <a:srgbClr val="0E2532"/>
                </a:solidFill>
                <a:prstDash val="solid"/>
                <a:round/>
                <a:headEnd type="none" w="sm" len="sm"/>
                <a:tailEnd type="none" w="sm" len="sm"/>
              </a:ln>
            </p:spPr>
            <p:txBody>
              <a:bodyPr spcFirstLastPara="1" wrap="square" lIns="121900" tIns="60933" rIns="121900" bIns="60933" anchor="ctr" anchorCtr="0">
                <a:noAutofit/>
              </a:bodyPr>
              <a:lstStyle/>
              <a:p>
                <a:pPr>
                  <a:buClr>
                    <a:schemeClr val="dk1"/>
                  </a:buClr>
                  <a:buSzPts val="1800"/>
                </a:pPr>
                <a:endParaRPr sz="2400">
                  <a:solidFill>
                    <a:srgbClr val="000000"/>
                  </a:solidFill>
                  <a:latin typeface="Calibri"/>
                  <a:ea typeface="Calibri"/>
                  <a:cs typeface="Calibri"/>
                  <a:sym typeface="Calibri"/>
                </a:endParaRPr>
              </a:p>
            </p:txBody>
          </p:sp>
          <p:sp>
            <p:nvSpPr>
              <p:cNvPr id="2947" name="Google Shape;2947;p436"/>
              <p:cNvSpPr/>
              <p:nvPr/>
            </p:nvSpPr>
            <p:spPr>
              <a:xfrm>
                <a:off x="7140420" y="485373"/>
                <a:ext cx="224837" cy="241118"/>
              </a:xfrm>
              <a:custGeom>
                <a:avLst/>
                <a:gdLst/>
                <a:ahLst/>
                <a:cxnLst/>
                <a:rect l="l" t="t" r="r" b="b"/>
                <a:pathLst>
                  <a:path w="224837" h="241118" extrusionOk="0">
                    <a:moveTo>
                      <a:pt x="0" y="125845"/>
                    </a:moveTo>
                    <a:cubicBezTo>
                      <a:pt x="0" y="189270"/>
                      <a:pt x="54365" y="241118"/>
                      <a:pt x="121314" y="241118"/>
                    </a:cubicBezTo>
                    <a:cubicBezTo>
                      <a:pt x="156047" y="241118"/>
                      <a:pt x="219976" y="211923"/>
                      <a:pt x="224506" y="135912"/>
                    </a:cubicBezTo>
                    <a:cubicBezTo>
                      <a:pt x="227527" y="79534"/>
                      <a:pt x="208902" y="27686"/>
                      <a:pt x="208902" y="27686"/>
                    </a:cubicBezTo>
                    <a:cubicBezTo>
                      <a:pt x="208902" y="27686"/>
                      <a:pt x="151517" y="53862"/>
                      <a:pt x="88594" y="0"/>
                    </a:cubicBezTo>
                    <a:cubicBezTo>
                      <a:pt x="88594" y="0"/>
                      <a:pt x="73997" y="27182"/>
                      <a:pt x="38760" y="35740"/>
                    </a:cubicBezTo>
                  </a:path>
                </a:pathLst>
              </a:custGeom>
              <a:solidFill>
                <a:srgbClr val="FFFFFF"/>
              </a:solidFill>
              <a:ln w="19050" cap="rnd" cmpd="sng">
                <a:solidFill>
                  <a:srgbClr val="0E2532"/>
                </a:solidFill>
                <a:prstDash val="solid"/>
                <a:round/>
                <a:headEnd type="none" w="sm" len="sm"/>
                <a:tailEnd type="none" w="sm" len="sm"/>
              </a:ln>
            </p:spPr>
            <p:txBody>
              <a:bodyPr spcFirstLastPara="1" wrap="square" lIns="121900" tIns="60933" rIns="121900" bIns="60933" anchor="ctr" anchorCtr="0">
                <a:noAutofit/>
              </a:bodyPr>
              <a:lstStyle/>
              <a:p>
                <a:pPr>
                  <a:buClr>
                    <a:schemeClr val="dk1"/>
                  </a:buClr>
                  <a:buSzPts val="1800"/>
                </a:pPr>
                <a:endParaRPr sz="2400">
                  <a:solidFill>
                    <a:srgbClr val="000000"/>
                  </a:solidFill>
                  <a:latin typeface="Calibri"/>
                  <a:ea typeface="Calibri"/>
                  <a:cs typeface="Calibri"/>
                  <a:sym typeface="Calibri"/>
                </a:endParaRPr>
              </a:p>
            </p:txBody>
          </p:sp>
          <p:sp>
            <p:nvSpPr>
              <p:cNvPr id="2948" name="Google Shape;2948;p436"/>
              <p:cNvSpPr/>
              <p:nvPr/>
            </p:nvSpPr>
            <p:spPr>
              <a:xfrm>
                <a:off x="7331200" y="570444"/>
                <a:ext cx="5033" cy="17114"/>
              </a:xfrm>
              <a:custGeom>
                <a:avLst/>
                <a:gdLst/>
                <a:ahLst/>
                <a:cxnLst/>
                <a:rect l="l" t="t" r="r" b="b"/>
                <a:pathLst>
                  <a:path w="5033" h="17114" extrusionOk="0">
                    <a:moveTo>
                      <a:pt x="0" y="0"/>
                    </a:moveTo>
                    <a:lnTo>
                      <a:pt x="0" y="17115"/>
                    </a:lnTo>
                  </a:path>
                </a:pathLst>
              </a:custGeom>
              <a:noFill/>
              <a:ln w="19050" cap="rnd" cmpd="sng">
                <a:solidFill>
                  <a:srgbClr val="0E2532"/>
                </a:solidFill>
                <a:prstDash val="solid"/>
                <a:round/>
                <a:headEnd type="none" w="sm" len="sm"/>
                <a:tailEnd type="none" w="sm" len="sm"/>
              </a:ln>
            </p:spPr>
            <p:txBody>
              <a:bodyPr spcFirstLastPara="1" wrap="square" lIns="121900" tIns="60933" rIns="121900" bIns="60933" anchor="ctr" anchorCtr="0">
                <a:noAutofit/>
              </a:bodyPr>
              <a:lstStyle/>
              <a:p>
                <a:pPr>
                  <a:buClr>
                    <a:schemeClr val="dk1"/>
                  </a:buClr>
                  <a:buSzPts val="1800"/>
                </a:pPr>
                <a:endParaRPr sz="2400">
                  <a:solidFill>
                    <a:srgbClr val="000000"/>
                  </a:solidFill>
                  <a:latin typeface="Calibri"/>
                  <a:ea typeface="Calibri"/>
                  <a:cs typeface="Calibri"/>
                  <a:sym typeface="Calibri"/>
                </a:endParaRPr>
              </a:p>
            </p:txBody>
          </p:sp>
          <p:sp>
            <p:nvSpPr>
              <p:cNvPr id="2949" name="Google Shape;2949;p436"/>
              <p:cNvSpPr/>
              <p:nvPr/>
            </p:nvSpPr>
            <p:spPr>
              <a:xfrm>
                <a:off x="7209383" y="570444"/>
                <a:ext cx="5033" cy="17114"/>
              </a:xfrm>
              <a:custGeom>
                <a:avLst/>
                <a:gdLst/>
                <a:ahLst/>
                <a:cxnLst/>
                <a:rect l="l" t="t" r="r" b="b"/>
                <a:pathLst>
                  <a:path w="5033" h="17114" extrusionOk="0">
                    <a:moveTo>
                      <a:pt x="0" y="0"/>
                    </a:moveTo>
                    <a:lnTo>
                      <a:pt x="0" y="17115"/>
                    </a:lnTo>
                  </a:path>
                </a:pathLst>
              </a:custGeom>
              <a:noFill/>
              <a:ln w="19050" cap="rnd" cmpd="sng">
                <a:solidFill>
                  <a:srgbClr val="0E2532"/>
                </a:solidFill>
                <a:prstDash val="solid"/>
                <a:round/>
                <a:headEnd type="none" w="sm" len="sm"/>
                <a:tailEnd type="none" w="sm" len="sm"/>
              </a:ln>
            </p:spPr>
            <p:txBody>
              <a:bodyPr spcFirstLastPara="1" wrap="square" lIns="121900" tIns="60933" rIns="121900" bIns="60933" anchor="ctr" anchorCtr="0">
                <a:noAutofit/>
              </a:bodyPr>
              <a:lstStyle/>
              <a:p>
                <a:pPr>
                  <a:buClr>
                    <a:schemeClr val="dk1"/>
                  </a:buClr>
                  <a:buSzPts val="1800"/>
                </a:pPr>
                <a:endParaRPr sz="2400">
                  <a:solidFill>
                    <a:srgbClr val="000000"/>
                  </a:solidFill>
                  <a:latin typeface="Calibri"/>
                  <a:ea typeface="Calibri"/>
                  <a:cs typeface="Calibri"/>
                  <a:sym typeface="Calibri"/>
                </a:endParaRPr>
              </a:p>
            </p:txBody>
          </p:sp>
          <p:sp>
            <p:nvSpPr>
              <p:cNvPr id="2950" name="Google Shape;2950;p436"/>
              <p:cNvSpPr/>
              <p:nvPr/>
            </p:nvSpPr>
            <p:spPr>
              <a:xfrm>
                <a:off x="7233545" y="644944"/>
                <a:ext cx="35739" cy="8730"/>
              </a:xfrm>
              <a:custGeom>
                <a:avLst/>
                <a:gdLst/>
                <a:ahLst/>
                <a:cxnLst/>
                <a:rect l="l" t="t" r="r" b="b"/>
                <a:pathLst>
                  <a:path w="35739" h="8730" extrusionOk="0">
                    <a:moveTo>
                      <a:pt x="35740" y="4027"/>
                    </a:moveTo>
                    <a:cubicBezTo>
                      <a:pt x="20135" y="11074"/>
                      <a:pt x="8054" y="10571"/>
                      <a:pt x="0" y="0"/>
                    </a:cubicBezTo>
                    <a:lnTo>
                      <a:pt x="0" y="0"/>
                    </a:lnTo>
                  </a:path>
                </a:pathLst>
              </a:custGeom>
              <a:noFill/>
              <a:ln w="19050" cap="rnd" cmpd="sng">
                <a:solidFill>
                  <a:srgbClr val="0E2532"/>
                </a:solidFill>
                <a:prstDash val="solid"/>
                <a:round/>
                <a:headEnd type="none" w="sm" len="sm"/>
                <a:tailEnd type="none" w="sm" len="sm"/>
              </a:ln>
            </p:spPr>
            <p:txBody>
              <a:bodyPr spcFirstLastPara="1" wrap="square" lIns="121900" tIns="60933" rIns="121900" bIns="60933" anchor="ctr" anchorCtr="0">
                <a:noAutofit/>
              </a:bodyPr>
              <a:lstStyle/>
              <a:p>
                <a:pPr>
                  <a:buClr>
                    <a:schemeClr val="dk1"/>
                  </a:buClr>
                  <a:buSzPts val="1800"/>
                </a:pPr>
                <a:endParaRPr sz="2400">
                  <a:solidFill>
                    <a:srgbClr val="000000"/>
                  </a:solidFill>
                  <a:latin typeface="Calibri"/>
                  <a:ea typeface="Calibri"/>
                  <a:cs typeface="Calibri"/>
                  <a:sym typeface="Calibri"/>
                </a:endParaRPr>
              </a:p>
            </p:txBody>
          </p:sp>
        </p:grpSp>
        <p:sp>
          <p:nvSpPr>
            <p:cNvPr id="2951" name="Google Shape;2951;p436"/>
            <p:cNvSpPr/>
            <p:nvPr/>
          </p:nvSpPr>
          <p:spPr>
            <a:xfrm>
              <a:off x="8965112" y="5051612"/>
              <a:ext cx="80285" cy="88579"/>
            </a:xfrm>
            <a:custGeom>
              <a:avLst/>
              <a:gdLst/>
              <a:ahLst/>
              <a:cxnLst/>
              <a:rect l="l" t="t" r="r" b="b"/>
              <a:pathLst>
                <a:path w="119829" h="132208" extrusionOk="0">
                  <a:moveTo>
                    <a:pt x="0" y="0"/>
                  </a:moveTo>
                  <a:lnTo>
                    <a:pt x="119829" y="0"/>
                  </a:lnTo>
                  <a:lnTo>
                    <a:pt x="119829" y="132208"/>
                  </a:lnTo>
                  <a:lnTo>
                    <a:pt x="0" y="132208"/>
                  </a:lnTo>
                  <a:close/>
                </a:path>
              </a:pathLst>
            </a:custGeom>
            <a:noFill/>
            <a:ln w="19050" cap="rnd" cmpd="sng">
              <a:solidFill>
                <a:srgbClr val="0E2532"/>
              </a:solidFill>
              <a:prstDash val="solid"/>
              <a:round/>
              <a:headEnd type="none" w="sm" len="sm"/>
              <a:tailEnd type="none" w="sm" len="sm"/>
            </a:ln>
          </p:spPr>
          <p:txBody>
            <a:bodyPr spcFirstLastPara="1" wrap="square" lIns="121900" tIns="60933" rIns="121900" bIns="60933" anchor="ctr" anchorCtr="0">
              <a:noAutofit/>
            </a:bodyPr>
            <a:lstStyle/>
            <a:p>
              <a:pPr>
                <a:buClr>
                  <a:schemeClr val="dk1"/>
                </a:buClr>
                <a:buSzPts val="1800"/>
              </a:pPr>
              <a:endParaRPr sz="2400">
                <a:solidFill>
                  <a:srgbClr val="000000"/>
                </a:solidFill>
                <a:latin typeface="Calibri"/>
                <a:ea typeface="Calibri"/>
                <a:cs typeface="Calibri"/>
                <a:sym typeface="Calibri"/>
              </a:endParaRPr>
            </a:p>
          </p:txBody>
        </p:sp>
        <p:sp>
          <p:nvSpPr>
            <p:cNvPr id="2952" name="Google Shape;2952;p436"/>
            <p:cNvSpPr/>
            <p:nvPr/>
          </p:nvSpPr>
          <p:spPr>
            <a:xfrm>
              <a:off x="8908282" y="5140347"/>
              <a:ext cx="193415" cy="37489"/>
            </a:xfrm>
            <a:custGeom>
              <a:avLst/>
              <a:gdLst/>
              <a:ahLst/>
              <a:cxnLst/>
              <a:rect l="l" t="t" r="r" b="b"/>
              <a:pathLst>
                <a:path w="288679" h="55953" extrusionOk="0">
                  <a:moveTo>
                    <a:pt x="0" y="0"/>
                  </a:moveTo>
                  <a:lnTo>
                    <a:pt x="288680" y="0"/>
                  </a:lnTo>
                  <a:lnTo>
                    <a:pt x="288680" y="55953"/>
                  </a:lnTo>
                  <a:lnTo>
                    <a:pt x="0" y="55953"/>
                  </a:lnTo>
                  <a:close/>
                </a:path>
              </a:pathLst>
            </a:custGeom>
            <a:noFill/>
            <a:ln w="19050" cap="rnd" cmpd="sng">
              <a:solidFill>
                <a:srgbClr val="0E2532"/>
              </a:solidFill>
              <a:prstDash val="solid"/>
              <a:round/>
              <a:headEnd type="none" w="sm" len="sm"/>
              <a:tailEnd type="none" w="sm" len="sm"/>
            </a:ln>
          </p:spPr>
          <p:txBody>
            <a:bodyPr spcFirstLastPara="1" wrap="square" lIns="121900" tIns="60933" rIns="121900" bIns="60933" anchor="ctr" anchorCtr="0">
              <a:noAutofit/>
            </a:bodyPr>
            <a:lstStyle/>
            <a:p>
              <a:pPr>
                <a:buClr>
                  <a:schemeClr val="dk1"/>
                </a:buClr>
                <a:buSzPts val="1800"/>
              </a:pPr>
              <a:endParaRPr sz="2400">
                <a:solidFill>
                  <a:srgbClr val="000000"/>
                </a:solidFill>
                <a:latin typeface="Calibri"/>
                <a:ea typeface="Calibri"/>
                <a:cs typeface="Calibri"/>
                <a:sym typeface="Calibri"/>
              </a:endParaRPr>
            </a:p>
          </p:txBody>
        </p:sp>
        <p:sp>
          <p:nvSpPr>
            <p:cNvPr id="2953" name="Google Shape;2953;p436"/>
            <p:cNvSpPr/>
            <p:nvPr/>
          </p:nvSpPr>
          <p:spPr>
            <a:xfrm>
              <a:off x="8759063" y="4887933"/>
              <a:ext cx="491666" cy="294602"/>
            </a:xfrm>
            <a:custGeom>
              <a:avLst/>
              <a:gdLst/>
              <a:ahLst/>
              <a:cxnLst/>
              <a:rect l="l" t="t" r="r" b="b"/>
              <a:pathLst>
                <a:path w="733830" h="439704" extrusionOk="0">
                  <a:moveTo>
                    <a:pt x="0" y="0"/>
                  </a:moveTo>
                  <a:lnTo>
                    <a:pt x="733831" y="0"/>
                  </a:lnTo>
                  <a:lnTo>
                    <a:pt x="733831" y="439704"/>
                  </a:lnTo>
                  <a:lnTo>
                    <a:pt x="0" y="439704"/>
                  </a:lnTo>
                  <a:close/>
                </a:path>
              </a:pathLst>
            </a:custGeom>
            <a:noFill/>
            <a:ln w="19050" cap="rnd" cmpd="sng">
              <a:solidFill>
                <a:srgbClr val="0E2532"/>
              </a:solidFill>
              <a:prstDash val="solid"/>
              <a:round/>
              <a:headEnd type="none" w="sm" len="sm"/>
              <a:tailEnd type="none" w="sm" len="sm"/>
            </a:ln>
          </p:spPr>
          <p:txBody>
            <a:bodyPr spcFirstLastPara="1" wrap="square" lIns="121900" tIns="60933" rIns="121900" bIns="60933" anchor="ctr" anchorCtr="0">
              <a:noAutofit/>
            </a:bodyPr>
            <a:lstStyle/>
            <a:p>
              <a:pPr>
                <a:buClr>
                  <a:schemeClr val="dk1"/>
                </a:buClr>
                <a:buSzPts val="1800"/>
              </a:pPr>
              <a:endParaRPr sz="2400">
                <a:solidFill>
                  <a:srgbClr val="000000"/>
                </a:solidFill>
                <a:latin typeface="Calibri"/>
                <a:ea typeface="Calibri"/>
                <a:cs typeface="Calibri"/>
                <a:sym typeface="Calibri"/>
              </a:endParaRPr>
            </a:p>
          </p:txBody>
        </p:sp>
        <p:sp>
          <p:nvSpPr>
            <p:cNvPr id="2954" name="Google Shape;2954;p436"/>
            <p:cNvSpPr/>
            <p:nvPr/>
          </p:nvSpPr>
          <p:spPr>
            <a:xfrm>
              <a:off x="8651385" y="5088169"/>
              <a:ext cx="3317" cy="88911"/>
            </a:xfrm>
            <a:custGeom>
              <a:avLst/>
              <a:gdLst/>
              <a:ahLst/>
              <a:cxnLst/>
              <a:rect l="l" t="t" r="r" b="b"/>
              <a:pathLst>
                <a:path w="4951" h="132703" extrusionOk="0">
                  <a:moveTo>
                    <a:pt x="0" y="0"/>
                  </a:moveTo>
                  <a:lnTo>
                    <a:pt x="0" y="132704"/>
                  </a:lnTo>
                </a:path>
              </a:pathLst>
            </a:custGeom>
            <a:noFill/>
            <a:ln w="19050" cap="rnd" cmpd="sng">
              <a:solidFill>
                <a:srgbClr val="0E2532"/>
              </a:solidFill>
              <a:prstDash val="solid"/>
              <a:round/>
              <a:headEnd type="none" w="sm" len="sm"/>
              <a:tailEnd type="none" w="sm" len="sm"/>
            </a:ln>
          </p:spPr>
          <p:txBody>
            <a:bodyPr spcFirstLastPara="1" wrap="square" lIns="121900" tIns="60933" rIns="121900" bIns="60933" anchor="ctr" anchorCtr="0">
              <a:noAutofit/>
            </a:bodyPr>
            <a:lstStyle/>
            <a:p>
              <a:pPr>
                <a:buClr>
                  <a:schemeClr val="dk1"/>
                </a:buClr>
                <a:buSzPts val="1800"/>
              </a:pPr>
              <a:endParaRPr sz="2400">
                <a:solidFill>
                  <a:srgbClr val="000000"/>
                </a:solidFill>
                <a:latin typeface="Calibri"/>
                <a:ea typeface="Calibri"/>
                <a:cs typeface="Calibri"/>
                <a:sym typeface="Calibri"/>
              </a:endParaRPr>
            </a:p>
          </p:txBody>
        </p:sp>
        <p:sp>
          <p:nvSpPr>
            <p:cNvPr id="2955" name="Google Shape;2955;p436"/>
            <p:cNvSpPr/>
            <p:nvPr/>
          </p:nvSpPr>
          <p:spPr>
            <a:xfrm>
              <a:off x="8411438" y="4926321"/>
              <a:ext cx="201710" cy="250478"/>
            </a:xfrm>
            <a:custGeom>
              <a:avLst/>
              <a:gdLst/>
              <a:ahLst/>
              <a:cxnLst/>
              <a:rect l="l" t="t" r="r" b="b"/>
              <a:pathLst>
                <a:path w="301059" h="373848" extrusionOk="0">
                  <a:moveTo>
                    <a:pt x="91110" y="373848"/>
                  </a:moveTo>
                  <a:lnTo>
                    <a:pt x="0" y="373848"/>
                  </a:lnTo>
                  <a:lnTo>
                    <a:pt x="0" y="168355"/>
                  </a:lnTo>
                  <a:cubicBezTo>
                    <a:pt x="0" y="109926"/>
                    <a:pt x="30700" y="55953"/>
                    <a:pt x="80711" y="26739"/>
                  </a:cubicBezTo>
                  <a:lnTo>
                    <a:pt x="149731" y="4429"/>
                  </a:lnTo>
                  <a:lnTo>
                    <a:pt x="230746" y="144092"/>
                  </a:lnTo>
                  <a:lnTo>
                    <a:pt x="301059" y="0"/>
                  </a:lnTo>
                </a:path>
              </a:pathLst>
            </a:custGeom>
            <a:noFill/>
            <a:ln w="19050" cap="rnd" cmpd="sng">
              <a:solidFill>
                <a:srgbClr val="0E2532"/>
              </a:solidFill>
              <a:prstDash val="solid"/>
              <a:round/>
              <a:headEnd type="none" w="sm" len="sm"/>
              <a:tailEnd type="none" w="sm" len="sm"/>
            </a:ln>
          </p:spPr>
          <p:txBody>
            <a:bodyPr spcFirstLastPara="1" wrap="square" lIns="121900" tIns="60933" rIns="121900" bIns="60933" anchor="ctr" anchorCtr="0">
              <a:noAutofit/>
            </a:bodyPr>
            <a:lstStyle/>
            <a:p>
              <a:pPr>
                <a:buClr>
                  <a:schemeClr val="dk1"/>
                </a:buClr>
                <a:buSzPts val="1800"/>
              </a:pPr>
              <a:endParaRPr sz="2400">
                <a:solidFill>
                  <a:srgbClr val="000000"/>
                </a:solidFill>
                <a:latin typeface="Calibri"/>
                <a:ea typeface="Calibri"/>
                <a:cs typeface="Calibri"/>
                <a:sym typeface="Calibri"/>
              </a:endParaRPr>
            </a:p>
          </p:txBody>
        </p:sp>
        <p:sp>
          <p:nvSpPr>
            <p:cNvPr id="2956" name="Google Shape;2956;p436"/>
            <p:cNvSpPr/>
            <p:nvPr/>
          </p:nvSpPr>
          <p:spPr>
            <a:xfrm>
              <a:off x="8366572" y="5177900"/>
              <a:ext cx="833378" cy="3317"/>
            </a:xfrm>
            <a:custGeom>
              <a:avLst/>
              <a:gdLst/>
              <a:ahLst/>
              <a:cxnLst/>
              <a:rect l="l" t="t" r="r" b="b"/>
              <a:pathLst>
                <a:path w="1243848" h="4951" extrusionOk="0">
                  <a:moveTo>
                    <a:pt x="0" y="0"/>
                  </a:moveTo>
                  <a:lnTo>
                    <a:pt x="1243848" y="0"/>
                  </a:lnTo>
                </a:path>
              </a:pathLst>
            </a:custGeom>
            <a:noFill/>
            <a:ln w="19050" cap="rnd" cmpd="sng">
              <a:solidFill>
                <a:srgbClr val="0E2532"/>
              </a:solidFill>
              <a:prstDash val="solid"/>
              <a:round/>
              <a:headEnd type="none" w="sm" len="sm"/>
              <a:tailEnd type="none" w="sm" len="sm"/>
            </a:ln>
          </p:spPr>
          <p:txBody>
            <a:bodyPr spcFirstLastPara="1" wrap="square" lIns="121900" tIns="60933" rIns="121900" bIns="60933" anchor="ctr" anchorCtr="0">
              <a:noAutofit/>
            </a:bodyPr>
            <a:lstStyle/>
            <a:p>
              <a:pPr>
                <a:buClr>
                  <a:schemeClr val="dk1"/>
                </a:buClr>
                <a:buSzPts val="1800"/>
              </a:pPr>
              <a:endParaRPr sz="2400">
                <a:solidFill>
                  <a:srgbClr val="000000"/>
                </a:solidFill>
                <a:latin typeface="Calibri"/>
                <a:ea typeface="Calibri"/>
                <a:cs typeface="Calibri"/>
                <a:sym typeface="Calibri"/>
              </a:endParaRPr>
            </a:p>
          </p:txBody>
        </p:sp>
        <p:sp>
          <p:nvSpPr>
            <p:cNvPr id="2957" name="Google Shape;2957;p436"/>
            <p:cNvSpPr/>
            <p:nvPr/>
          </p:nvSpPr>
          <p:spPr>
            <a:xfrm>
              <a:off x="8630449" y="4930974"/>
              <a:ext cx="224932" cy="245501"/>
            </a:xfrm>
            <a:custGeom>
              <a:avLst/>
              <a:gdLst/>
              <a:ahLst/>
              <a:cxnLst/>
              <a:rect l="l" t="t" r="r" b="b"/>
              <a:pathLst>
                <a:path w="335720" h="366420" extrusionOk="0">
                  <a:moveTo>
                    <a:pt x="0" y="0"/>
                  </a:moveTo>
                  <a:lnTo>
                    <a:pt x="18321" y="6437"/>
                  </a:lnTo>
                  <a:cubicBezTo>
                    <a:pt x="66847" y="23768"/>
                    <a:pt x="100023" y="69323"/>
                    <a:pt x="101508" y="120820"/>
                  </a:cubicBezTo>
                  <a:lnTo>
                    <a:pt x="104975" y="266893"/>
                  </a:lnTo>
                  <a:cubicBezTo>
                    <a:pt x="105470" y="281747"/>
                    <a:pt x="116363" y="294127"/>
                    <a:pt x="130723" y="296602"/>
                  </a:cubicBezTo>
                  <a:lnTo>
                    <a:pt x="194104" y="307496"/>
                  </a:lnTo>
                  <a:lnTo>
                    <a:pt x="211929" y="304525"/>
                  </a:lnTo>
                  <a:cubicBezTo>
                    <a:pt x="243125" y="299078"/>
                    <a:pt x="275310" y="308981"/>
                    <a:pt x="298088" y="330769"/>
                  </a:cubicBezTo>
                  <a:lnTo>
                    <a:pt x="335720" y="366420"/>
                  </a:lnTo>
                </a:path>
              </a:pathLst>
            </a:custGeom>
            <a:noFill/>
            <a:ln w="19050" cap="rnd" cmpd="sng">
              <a:solidFill>
                <a:srgbClr val="0E2532"/>
              </a:solidFill>
              <a:prstDash val="solid"/>
              <a:round/>
              <a:headEnd type="none" w="sm" len="sm"/>
              <a:tailEnd type="none" w="sm" len="sm"/>
            </a:ln>
          </p:spPr>
          <p:txBody>
            <a:bodyPr spcFirstLastPara="1" wrap="square" lIns="121900" tIns="60933" rIns="121900" bIns="60933" anchor="ctr" anchorCtr="0">
              <a:noAutofit/>
            </a:bodyPr>
            <a:lstStyle/>
            <a:p>
              <a:pPr>
                <a:buClr>
                  <a:schemeClr val="dk1"/>
                </a:buClr>
                <a:buSzPts val="1800"/>
              </a:pPr>
              <a:endParaRPr sz="2400">
                <a:solidFill>
                  <a:srgbClr val="000000"/>
                </a:solidFill>
                <a:latin typeface="Calibri"/>
                <a:ea typeface="Calibri"/>
                <a:cs typeface="Calibri"/>
                <a:sym typeface="Calibri"/>
              </a:endParaRPr>
            </a:p>
          </p:txBody>
        </p:sp>
        <p:grpSp>
          <p:nvGrpSpPr>
            <p:cNvPr id="2958" name="Google Shape;2958;p436"/>
            <p:cNvGrpSpPr/>
            <p:nvPr/>
          </p:nvGrpSpPr>
          <p:grpSpPr>
            <a:xfrm>
              <a:off x="8443910" y="5045315"/>
              <a:ext cx="89402" cy="36558"/>
              <a:chOff x="6271782" y="602117"/>
              <a:chExt cx="133198" cy="54467"/>
            </a:xfrm>
          </p:grpSpPr>
          <p:sp>
            <p:nvSpPr>
              <p:cNvPr id="2959" name="Google Shape;2959;p436"/>
              <p:cNvSpPr/>
              <p:nvPr/>
            </p:nvSpPr>
            <p:spPr>
              <a:xfrm>
                <a:off x="6271782" y="603107"/>
                <a:ext cx="132703" cy="53477"/>
              </a:xfrm>
              <a:custGeom>
                <a:avLst/>
                <a:gdLst/>
                <a:ahLst/>
                <a:cxnLst/>
                <a:rect l="l" t="t" r="r" b="b"/>
                <a:pathLst>
                  <a:path w="132703" h="53477" extrusionOk="0">
                    <a:moveTo>
                      <a:pt x="0" y="0"/>
                    </a:moveTo>
                    <a:lnTo>
                      <a:pt x="132703" y="0"/>
                    </a:lnTo>
                    <a:lnTo>
                      <a:pt x="132703" y="53478"/>
                    </a:lnTo>
                    <a:lnTo>
                      <a:pt x="0" y="53478"/>
                    </a:lnTo>
                    <a:close/>
                  </a:path>
                </a:pathLst>
              </a:custGeom>
              <a:solidFill>
                <a:srgbClr val="FFFFFF"/>
              </a:solidFill>
              <a:ln w="19050" cap="rnd" cmpd="sng">
                <a:solidFill>
                  <a:srgbClr val="0E2532"/>
                </a:solidFill>
                <a:prstDash val="solid"/>
                <a:round/>
                <a:headEnd type="none" w="sm" len="sm"/>
                <a:tailEnd type="none" w="sm" len="sm"/>
              </a:ln>
            </p:spPr>
            <p:txBody>
              <a:bodyPr spcFirstLastPara="1" wrap="square" lIns="121900" tIns="60933" rIns="121900" bIns="60933" anchor="ctr" anchorCtr="0">
                <a:noAutofit/>
              </a:bodyPr>
              <a:lstStyle/>
              <a:p>
                <a:pPr>
                  <a:buClr>
                    <a:schemeClr val="dk1"/>
                  </a:buClr>
                  <a:buSzPts val="1800"/>
                </a:pPr>
                <a:endParaRPr sz="2400">
                  <a:solidFill>
                    <a:srgbClr val="000000"/>
                  </a:solidFill>
                  <a:latin typeface="Calibri"/>
                  <a:ea typeface="Calibri"/>
                  <a:cs typeface="Calibri"/>
                  <a:sym typeface="Calibri"/>
                </a:endParaRPr>
              </a:p>
            </p:txBody>
          </p:sp>
          <p:sp>
            <p:nvSpPr>
              <p:cNvPr id="2960" name="Google Shape;2960;p436"/>
              <p:cNvSpPr/>
              <p:nvPr/>
            </p:nvSpPr>
            <p:spPr>
              <a:xfrm>
                <a:off x="6271782" y="602117"/>
                <a:ext cx="132703" cy="53477"/>
              </a:xfrm>
              <a:custGeom>
                <a:avLst/>
                <a:gdLst/>
                <a:ahLst/>
                <a:cxnLst/>
                <a:rect l="l" t="t" r="r" b="b"/>
                <a:pathLst>
                  <a:path w="132703" h="53477" extrusionOk="0">
                    <a:moveTo>
                      <a:pt x="0" y="0"/>
                    </a:moveTo>
                    <a:lnTo>
                      <a:pt x="132703" y="0"/>
                    </a:lnTo>
                    <a:lnTo>
                      <a:pt x="132703" y="53478"/>
                    </a:lnTo>
                    <a:lnTo>
                      <a:pt x="0" y="53478"/>
                    </a:lnTo>
                    <a:close/>
                  </a:path>
                </a:pathLst>
              </a:custGeom>
              <a:solidFill>
                <a:srgbClr val="FFFFFF"/>
              </a:solidFill>
              <a:ln>
                <a:noFill/>
              </a:ln>
            </p:spPr>
            <p:txBody>
              <a:bodyPr spcFirstLastPara="1" wrap="square" lIns="121900" tIns="60933" rIns="121900" bIns="60933" anchor="ctr" anchorCtr="0">
                <a:noAutofit/>
              </a:bodyPr>
              <a:lstStyle/>
              <a:p>
                <a:pPr>
                  <a:buClr>
                    <a:schemeClr val="dk1"/>
                  </a:buClr>
                  <a:buSzPts val="1800"/>
                </a:pPr>
                <a:endParaRPr sz="2400">
                  <a:solidFill>
                    <a:srgbClr val="000000"/>
                  </a:solidFill>
                  <a:latin typeface="Calibri"/>
                  <a:ea typeface="Calibri"/>
                  <a:cs typeface="Calibri"/>
                  <a:sym typeface="Calibri"/>
                </a:endParaRPr>
              </a:p>
            </p:txBody>
          </p:sp>
          <p:sp>
            <p:nvSpPr>
              <p:cNvPr id="2961" name="Google Shape;2961;p436"/>
              <p:cNvSpPr/>
              <p:nvPr/>
            </p:nvSpPr>
            <p:spPr>
              <a:xfrm>
                <a:off x="6271782" y="602117"/>
                <a:ext cx="133198" cy="53477"/>
              </a:xfrm>
              <a:custGeom>
                <a:avLst/>
                <a:gdLst/>
                <a:ahLst/>
                <a:cxnLst/>
                <a:rect l="l" t="t" r="r" b="b"/>
                <a:pathLst>
                  <a:path w="133198" h="53477" extrusionOk="0">
                    <a:moveTo>
                      <a:pt x="128247" y="5942"/>
                    </a:moveTo>
                    <a:lnTo>
                      <a:pt x="125276" y="14360"/>
                    </a:lnTo>
                    <a:cubicBezTo>
                      <a:pt x="122800" y="13369"/>
                      <a:pt x="119829" y="12379"/>
                      <a:pt x="115868" y="12379"/>
                    </a:cubicBezTo>
                    <a:cubicBezTo>
                      <a:pt x="111412" y="12379"/>
                      <a:pt x="107450" y="12874"/>
                      <a:pt x="107450" y="16340"/>
                    </a:cubicBezTo>
                    <a:cubicBezTo>
                      <a:pt x="107450" y="22282"/>
                      <a:pt x="124286" y="20302"/>
                      <a:pt x="124286" y="33176"/>
                    </a:cubicBezTo>
                    <a:cubicBezTo>
                      <a:pt x="124286" y="45060"/>
                      <a:pt x="113392" y="48031"/>
                      <a:pt x="102994" y="48031"/>
                    </a:cubicBezTo>
                    <a:cubicBezTo>
                      <a:pt x="98537" y="48031"/>
                      <a:pt x="93586" y="47040"/>
                      <a:pt x="89624" y="46050"/>
                    </a:cubicBezTo>
                    <a:lnTo>
                      <a:pt x="92595" y="37137"/>
                    </a:lnTo>
                    <a:cubicBezTo>
                      <a:pt x="95071" y="38623"/>
                      <a:pt x="99528" y="39613"/>
                      <a:pt x="103489" y="39613"/>
                    </a:cubicBezTo>
                    <a:cubicBezTo>
                      <a:pt x="106955" y="39613"/>
                      <a:pt x="112897" y="39118"/>
                      <a:pt x="112897" y="34661"/>
                    </a:cubicBezTo>
                    <a:cubicBezTo>
                      <a:pt x="112897" y="27729"/>
                      <a:pt x="96062" y="30205"/>
                      <a:pt x="96062" y="18321"/>
                    </a:cubicBezTo>
                    <a:cubicBezTo>
                      <a:pt x="96062" y="7427"/>
                      <a:pt x="105965" y="3961"/>
                      <a:pt x="115373" y="3961"/>
                    </a:cubicBezTo>
                    <a:cubicBezTo>
                      <a:pt x="120324" y="4456"/>
                      <a:pt x="125276" y="4952"/>
                      <a:pt x="128247" y="5942"/>
                    </a:cubicBezTo>
                    <a:moveTo>
                      <a:pt x="94576" y="4952"/>
                    </a:moveTo>
                    <a:lnTo>
                      <a:pt x="85663" y="48031"/>
                    </a:lnTo>
                    <a:lnTo>
                      <a:pt x="74274" y="48031"/>
                    </a:lnTo>
                    <a:lnTo>
                      <a:pt x="78236" y="29710"/>
                    </a:lnTo>
                    <a:lnTo>
                      <a:pt x="64371" y="29710"/>
                    </a:lnTo>
                    <a:lnTo>
                      <a:pt x="60410" y="48031"/>
                    </a:lnTo>
                    <a:lnTo>
                      <a:pt x="49021" y="48031"/>
                    </a:lnTo>
                    <a:lnTo>
                      <a:pt x="57934" y="4952"/>
                    </a:lnTo>
                    <a:lnTo>
                      <a:pt x="69323" y="4952"/>
                    </a:lnTo>
                    <a:lnTo>
                      <a:pt x="65857" y="21292"/>
                    </a:lnTo>
                    <a:lnTo>
                      <a:pt x="79721" y="21292"/>
                    </a:lnTo>
                    <a:lnTo>
                      <a:pt x="83187" y="4952"/>
                    </a:lnTo>
                    <a:lnTo>
                      <a:pt x="94576" y="4952"/>
                    </a:lnTo>
                    <a:close/>
                    <a:moveTo>
                      <a:pt x="53477" y="4952"/>
                    </a:moveTo>
                    <a:lnTo>
                      <a:pt x="44070" y="48031"/>
                    </a:lnTo>
                    <a:lnTo>
                      <a:pt x="29710" y="48031"/>
                    </a:lnTo>
                    <a:lnTo>
                      <a:pt x="20797" y="18321"/>
                    </a:lnTo>
                    <a:lnTo>
                      <a:pt x="20797" y="18321"/>
                    </a:lnTo>
                    <a:lnTo>
                      <a:pt x="14855" y="48031"/>
                    </a:lnTo>
                    <a:lnTo>
                      <a:pt x="3961" y="48031"/>
                    </a:lnTo>
                    <a:lnTo>
                      <a:pt x="13369" y="4952"/>
                    </a:lnTo>
                    <a:lnTo>
                      <a:pt x="27729" y="4952"/>
                    </a:lnTo>
                    <a:lnTo>
                      <a:pt x="36642" y="34661"/>
                    </a:lnTo>
                    <a:lnTo>
                      <a:pt x="36642" y="34661"/>
                    </a:lnTo>
                    <a:lnTo>
                      <a:pt x="42584" y="4952"/>
                    </a:lnTo>
                    <a:lnTo>
                      <a:pt x="53477" y="4952"/>
                    </a:lnTo>
                    <a:close/>
                    <a:moveTo>
                      <a:pt x="133199" y="0"/>
                    </a:moveTo>
                    <a:lnTo>
                      <a:pt x="0" y="0"/>
                    </a:lnTo>
                    <a:lnTo>
                      <a:pt x="0" y="53478"/>
                    </a:lnTo>
                    <a:lnTo>
                      <a:pt x="132703" y="53478"/>
                    </a:lnTo>
                    <a:lnTo>
                      <a:pt x="132703" y="0"/>
                    </a:lnTo>
                    <a:close/>
                  </a:path>
                </a:pathLst>
              </a:custGeom>
              <a:solidFill>
                <a:srgbClr val="0072BC"/>
              </a:solidFill>
              <a:ln>
                <a:noFill/>
              </a:ln>
            </p:spPr>
            <p:txBody>
              <a:bodyPr spcFirstLastPara="1" wrap="square" lIns="121900" tIns="60933" rIns="121900" bIns="60933" anchor="ctr" anchorCtr="0">
                <a:noAutofit/>
              </a:bodyPr>
              <a:lstStyle/>
              <a:p>
                <a:pPr>
                  <a:buClr>
                    <a:schemeClr val="dk1"/>
                  </a:buClr>
                  <a:buSzPts val="1800"/>
                </a:pPr>
                <a:endParaRPr sz="2400">
                  <a:solidFill>
                    <a:srgbClr val="000000"/>
                  </a:solidFill>
                  <a:latin typeface="Calibri"/>
                  <a:ea typeface="Calibri"/>
                  <a:cs typeface="Calibri"/>
                  <a:sym typeface="Calibri"/>
                </a:endParaRPr>
              </a:p>
            </p:txBody>
          </p:sp>
        </p:grpSp>
        <p:sp>
          <p:nvSpPr>
            <p:cNvPr id="2962" name="Google Shape;2962;p436"/>
            <p:cNvSpPr/>
            <p:nvPr/>
          </p:nvSpPr>
          <p:spPr>
            <a:xfrm>
              <a:off x="8781329" y="4997774"/>
              <a:ext cx="446215" cy="33839"/>
            </a:xfrm>
            <a:custGeom>
              <a:avLst/>
              <a:gdLst/>
              <a:ahLst/>
              <a:cxnLst/>
              <a:rect l="l" t="t" r="r" b="b"/>
              <a:pathLst>
                <a:path w="665993" h="50506" extrusionOk="0">
                  <a:moveTo>
                    <a:pt x="0" y="0"/>
                  </a:moveTo>
                  <a:lnTo>
                    <a:pt x="665993" y="0"/>
                  </a:lnTo>
                  <a:lnTo>
                    <a:pt x="665993" y="50507"/>
                  </a:lnTo>
                  <a:lnTo>
                    <a:pt x="0" y="50507"/>
                  </a:lnTo>
                  <a:close/>
                </a:path>
              </a:pathLst>
            </a:custGeom>
            <a:solidFill>
              <a:srgbClr val="9FB6C9"/>
            </a:solidFill>
            <a:ln w="9525" cap="flat" cmpd="sng">
              <a:solidFill>
                <a:schemeClr val="dk1"/>
              </a:solidFill>
              <a:prstDash val="solid"/>
              <a:round/>
              <a:headEnd type="none" w="sm" len="sm"/>
              <a:tailEnd type="none" w="sm" len="sm"/>
            </a:ln>
          </p:spPr>
          <p:txBody>
            <a:bodyPr spcFirstLastPara="1" wrap="square" lIns="121900" tIns="60933" rIns="121900" bIns="60933" anchor="ctr" anchorCtr="0">
              <a:noAutofit/>
            </a:bodyPr>
            <a:lstStyle/>
            <a:p>
              <a:pPr>
                <a:buClr>
                  <a:schemeClr val="dk1"/>
                </a:buClr>
                <a:buSzPts val="1800"/>
              </a:pPr>
              <a:endParaRPr sz="2400">
                <a:solidFill>
                  <a:srgbClr val="000000"/>
                </a:solidFill>
                <a:latin typeface="Calibri"/>
                <a:ea typeface="Calibri"/>
                <a:cs typeface="Calibri"/>
                <a:sym typeface="Calibri"/>
              </a:endParaRPr>
            </a:p>
          </p:txBody>
        </p:sp>
        <p:sp>
          <p:nvSpPr>
            <p:cNvPr id="2963" name="Google Shape;2963;p436"/>
            <p:cNvSpPr/>
            <p:nvPr/>
          </p:nvSpPr>
          <p:spPr>
            <a:xfrm>
              <a:off x="9007651" y="4805683"/>
              <a:ext cx="193415" cy="3317"/>
            </a:xfrm>
            <a:custGeom>
              <a:avLst/>
              <a:gdLst/>
              <a:ahLst/>
              <a:cxnLst/>
              <a:rect l="l" t="t" r="r" b="b"/>
              <a:pathLst>
                <a:path w="288679" h="4951" extrusionOk="0">
                  <a:moveTo>
                    <a:pt x="0" y="0"/>
                  </a:moveTo>
                  <a:lnTo>
                    <a:pt x="288680" y="0"/>
                  </a:lnTo>
                </a:path>
              </a:pathLst>
            </a:custGeom>
            <a:noFill/>
            <a:ln w="19050" cap="rnd" cmpd="sng">
              <a:solidFill>
                <a:srgbClr val="0E2532"/>
              </a:solidFill>
              <a:prstDash val="solid"/>
              <a:round/>
              <a:headEnd type="none" w="sm" len="sm"/>
              <a:tailEnd type="none" w="sm" len="sm"/>
            </a:ln>
          </p:spPr>
          <p:txBody>
            <a:bodyPr spcFirstLastPara="1" wrap="square" lIns="121900" tIns="60933" rIns="121900" bIns="60933" anchor="ctr" anchorCtr="0">
              <a:noAutofit/>
            </a:bodyPr>
            <a:lstStyle/>
            <a:p>
              <a:pPr>
                <a:buClr>
                  <a:schemeClr val="dk1"/>
                </a:buClr>
                <a:buSzPts val="1800"/>
              </a:pPr>
              <a:endParaRPr sz="2400">
                <a:solidFill>
                  <a:srgbClr val="000000"/>
                </a:solidFill>
                <a:latin typeface="Calibri"/>
                <a:ea typeface="Calibri"/>
                <a:cs typeface="Calibri"/>
                <a:sym typeface="Calibri"/>
              </a:endParaRPr>
            </a:p>
          </p:txBody>
        </p:sp>
        <p:sp>
          <p:nvSpPr>
            <p:cNvPr id="2964" name="Google Shape;2964;p436"/>
            <p:cNvSpPr/>
            <p:nvPr/>
          </p:nvSpPr>
          <p:spPr>
            <a:xfrm>
              <a:off x="9007651" y="4872483"/>
              <a:ext cx="193415" cy="3317"/>
            </a:xfrm>
            <a:custGeom>
              <a:avLst/>
              <a:gdLst/>
              <a:ahLst/>
              <a:cxnLst/>
              <a:rect l="l" t="t" r="r" b="b"/>
              <a:pathLst>
                <a:path w="288679" h="4951" extrusionOk="0">
                  <a:moveTo>
                    <a:pt x="0" y="0"/>
                  </a:moveTo>
                  <a:lnTo>
                    <a:pt x="288680" y="0"/>
                  </a:lnTo>
                </a:path>
              </a:pathLst>
            </a:custGeom>
            <a:noFill/>
            <a:ln w="19050" cap="rnd" cmpd="sng">
              <a:solidFill>
                <a:srgbClr val="0E2532"/>
              </a:solidFill>
              <a:prstDash val="solid"/>
              <a:round/>
              <a:headEnd type="none" w="sm" len="sm"/>
              <a:tailEnd type="none" w="sm" len="sm"/>
            </a:ln>
          </p:spPr>
          <p:txBody>
            <a:bodyPr spcFirstLastPara="1" wrap="square" lIns="121900" tIns="60933" rIns="121900" bIns="60933" anchor="ctr" anchorCtr="0">
              <a:noAutofit/>
            </a:bodyPr>
            <a:lstStyle/>
            <a:p>
              <a:pPr>
                <a:buClr>
                  <a:schemeClr val="dk1"/>
                </a:buClr>
                <a:buSzPts val="1800"/>
              </a:pPr>
              <a:endParaRPr sz="2400">
                <a:solidFill>
                  <a:srgbClr val="000000"/>
                </a:solidFill>
                <a:latin typeface="Calibri"/>
                <a:ea typeface="Calibri"/>
                <a:cs typeface="Calibri"/>
                <a:sym typeface="Calibri"/>
              </a:endParaRPr>
            </a:p>
          </p:txBody>
        </p:sp>
        <p:sp>
          <p:nvSpPr>
            <p:cNvPr id="2965" name="Google Shape;2965;p436"/>
            <p:cNvSpPr/>
            <p:nvPr/>
          </p:nvSpPr>
          <p:spPr>
            <a:xfrm>
              <a:off x="9076777" y="4939282"/>
              <a:ext cx="124409" cy="3317"/>
            </a:xfrm>
            <a:custGeom>
              <a:avLst/>
              <a:gdLst/>
              <a:ahLst/>
              <a:cxnLst/>
              <a:rect l="l" t="t" r="r" b="b"/>
              <a:pathLst>
                <a:path w="185685" h="4951" extrusionOk="0">
                  <a:moveTo>
                    <a:pt x="0" y="0"/>
                  </a:moveTo>
                  <a:lnTo>
                    <a:pt x="185686" y="0"/>
                  </a:lnTo>
                </a:path>
              </a:pathLst>
            </a:custGeom>
            <a:noFill/>
            <a:ln w="19050" cap="rnd" cmpd="sng">
              <a:solidFill>
                <a:srgbClr val="0E2532"/>
              </a:solidFill>
              <a:prstDash val="solid"/>
              <a:round/>
              <a:headEnd type="none" w="sm" len="sm"/>
              <a:tailEnd type="none" w="sm" len="sm"/>
            </a:ln>
          </p:spPr>
          <p:txBody>
            <a:bodyPr spcFirstLastPara="1" wrap="square" lIns="121900" tIns="60933" rIns="121900" bIns="60933" anchor="ctr" anchorCtr="0">
              <a:noAutofit/>
            </a:bodyPr>
            <a:lstStyle/>
            <a:p>
              <a:pPr>
                <a:buClr>
                  <a:schemeClr val="dk1"/>
                </a:buClr>
                <a:buSzPts val="1800"/>
              </a:pPr>
              <a:endParaRPr sz="2400">
                <a:solidFill>
                  <a:srgbClr val="000000"/>
                </a:solidFill>
                <a:latin typeface="Calibri"/>
                <a:ea typeface="Calibri"/>
                <a:cs typeface="Calibri"/>
                <a:sym typeface="Calibri"/>
              </a:endParaRPr>
            </a:p>
          </p:txBody>
        </p:sp>
        <p:sp>
          <p:nvSpPr>
            <p:cNvPr id="2966" name="Google Shape;2966;p436"/>
            <p:cNvSpPr/>
            <p:nvPr/>
          </p:nvSpPr>
          <p:spPr>
            <a:xfrm>
              <a:off x="9007651" y="4939282"/>
              <a:ext cx="25213" cy="3317"/>
            </a:xfrm>
            <a:custGeom>
              <a:avLst/>
              <a:gdLst/>
              <a:ahLst/>
              <a:cxnLst/>
              <a:rect l="l" t="t" r="r" b="b"/>
              <a:pathLst>
                <a:path w="37632" h="4951" extrusionOk="0">
                  <a:moveTo>
                    <a:pt x="0" y="0"/>
                  </a:moveTo>
                  <a:lnTo>
                    <a:pt x="37633" y="0"/>
                  </a:lnTo>
                </a:path>
              </a:pathLst>
            </a:custGeom>
            <a:noFill/>
            <a:ln w="19050" cap="rnd" cmpd="sng">
              <a:solidFill>
                <a:srgbClr val="0E2532"/>
              </a:solidFill>
              <a:prstDash val="solid"/>
              <a:round/>
              <a:headEnd type="none" w="sm" len="sm"/>
              <a:tailEnd type="none" w="sm" len="sm"/>
            </a:ln>
          </p:spPr>
          <p:txBody>
            <a:bodyPr spcFirstLastPara="1" wrap="square" lIns="121900" tIns="60933" rIns="121900" bIns="60933" anchor="ctr" anchorCtr="0">
              <a:noAutofit/>
            </a:bodyPr>
            <a:lstStyle/>
            <a:p>
              <a:pPr>
                <a:buClr>
                  <a:schemeClr val="dk1"/>
                </a:buClr>
                <a:buSzPts val="1800"/>
              </a:pPr>
              <a:endParaRPr sz="2400">
                <a:solidFill>
                  <a:srgbClr val="000000"/>
                </a:solidFill>
                <a:latin typeface="Calibri"/>
                <a:ea typeface="Calibri"/>
                <a:cs typeface="Calibri"/>
                <a:sym typeface="Calibri"/>
              </a:endParaRPr>
            </a:p>
          </p:txBody>
        </p:sp>
        <p:sp>
          <p:nvSpPr>
            <p:cNvPr id="2967" name="Google Shape;2967;p436"/>
            <p:cNvSpPr/>
            <p:nvPr/>
          </p:nvSpPr>
          <p:spPr>
            <a:xfrm>
              <a:off x="9026262" y="4915355"/>
              <a:ext cx="73650" cy="82276"/>
            </a:xfrm>
            <a:custGeom>
              <a:avLst/>
              <a:gdLst/>
              <a:ahLst/>
              <a:cxnLst/>
              <a:rect l="l" t="t" r="r" b="b"/>
              <a:pathLst>
                <a:path w="109925" h="122800" extrusionOk="0">
                  <a:moveTo>
                    <a:pt x="0" y="0"/>
                  </a:moveTo>
                  <a:lnTo>
                    <a:pt x="28719" y="102994"/>
                  </a:lnTo>
                  <a:lnTo>
                    <a:pt x="51992" y="75760"/>
                  </a:lnTo>
                  <a:lnTo>
                    <a:pt x="90119" y="122800"/>
                  </a:lnTo>
                  <a:lnTo>
                    <a:pt x="109926" y="106955"/>
                  </a:lnTo>
                  <a:lnTo>
                    <a:pt x="74274" y="65361"/>
                  </a:lnTo>
                  <a:lnTo>
                    <a:pt x="103984" y="49516"/>
                  </a:lnTo>
                  <a:close/>
                </a:path>
              </a:pathLst>
            </a:custGeom>
            <a:solidFill>
              <a:srgbClr val="FFFFFF"/>
            </a:solidFill>
            <a:ln w="19050" cap="rnd" cmpd="sng">
              <a:solidFill>
                <a:srgbClr val="0E2532"/>
              </a:solidFill>
              <a:prstDash val="solid"/>
              <a:round/>
              <a:headEnd type="none" w="sm" len="sm"/>
              <a:tailEnd type="none" w="sm" len="sm"/>
            </a:ln>
          </p:spPr>
          <p:txBody>
            <a:bodyPr spcFirstLastPara="1" wrap="square" lIns="121900" tIns="60933" rIns="121900" bIns="60933" anchor="ctr" anchorCtr="0">
              <a:noAutofit/>
            </a:bodyPr>
            <a:lstStyle/>
            <a:p>
              <a:pPr>
                <a:buClr>
                  <a:schemeClr val="dk1"/>
                </a:buClr>
                <a:buSzPts val="1800"/>
              </a:pPr>
              <a:endParaRPr sz="2400">
                <a:solidFill>
                  <a:srgbClr val="000000"/>
                </a:solidFill>
                <a:latin typeface="Calibri"/>
                <a:ea typeface="Calibri"/>
                <a:cs typeface="Calibri"/>
                <a:sym typeface="Calibri"/>
              </a:endParaRPr>
            </a:p>
          </p:txBody>
        </p:sp>
        <p:pic>
          <p:nvPicPr>
            <p:cNvPr id="2968" name="Google Shape;2968;p436"/>
            <p:cNvPicPr preferRelativeResize="0"/>
            <p:nvPr/>
          </p:nvPicPr>
          <p:blipFill rotWithShape="1">
            <a:blip r:embed="rId4">
              <a:alphaModFix/>
            </a:blip>
            <a:srcRect/>
            <a:stretch/>
          </p:blipFill>
          <p:spPr>
            <a:xfrm>
              <a:off x="8804821" y="4800267"/>
              <a:ext cx="143244" cy="103131"/>
            </a:xfrm>
            <a:prstGeom prst="rect">
              <a:avLst/>
            </a:prstGeom>
            <a:noFill/>
            <a:ln>
              <a:noFill/>
            </a:ln>
          </p:spPr>
        </p:pic>
      </p:grpSp>
      <p:grpSp>
        <p:nvGrpSpPr>
          <p:cNvPr id="2969" name="Google Shape;2969;p436"/>
          <p:cNvGrpSpPr/>
          <p:nvPr/>
        </p:nvGrpSpPr>
        <p:grpSpPr>
          <a:xfrm>
            <a:off x="7260137" y="2027053"/>
            <a:ext cx="675297" cy="700023"/>
            <a:chOff x="7499078" y="5508125"/>
            <a:chExt cx="616222" cy="708525"/>
          </a:xfrm>
        </p:grpSpPr>
        <p:sp>
          <p:nvSpPr>
            <p:cNvPr id="2970" name="Google Shape;2970;p436"/>
            <p:cNvSpPr/>
            <p:nvPr/>
          </p:nvSpPr>
          <p:spPr>
            <a:xfrm>
              <a:off x="7499078" y="5540375"/>
              <a:ext cx="616222" cy="676275"/>
            </a:xfrm>
            <a:custGeom>
              <a:avLst/>
              <a:gdLst/>
              <a:ahLst/>
              <a:cxnLst/>
              <a:rect l="l" t="t" r="r" b="b"/>
              <a:pathLst>
                <a:path w="616222" h="676275" extrusionOk="0">
                  <a:moveTo>
                    <a:pt x="0" y="0"/>
                  </a:moveTo>
                  <a:lnTo>
                    <a:pt x="137733" y="0"/>
                  </a:lnTo>
                  <a:lnTo>
                    <a:pt x="137732" y="31486"/>
                  </a:lnTo>
                  <a:cubicBezTo>
                    <a:pt x="137732" y="66702"/>
                    <a:pt x="166280" y="95250"/>
                    <a:pt x="201496" y="95250"/>
                  </a:cubicBezTo>
                  <a:lnTo>
                    <a:pt x="414722" y="95250"/>
                  </a:lnTo>
                  <a:cubicBezTo>
                    <a:pt x="449938" y="95250"/>
                    <a:pt x="478486" y="66702"/>
                    <a:pt x="478486" y="31486"/>
                  </a:cubicBezTo>
                  <a:lnTo>
                    <a:pt x="478486" y="0"/>
                  </a:lnTo>
                  <a:lnTo>
                    <a:pt x="616222" y="0"/>
                  </a:lnTo>
                  <a:lnTo>
                    <a:pt x="616222" y="676275"/>
                  </a:lnTo>
                  <a:lnTo>
                    <a:pt x="0" y="676275"/>
                  </a:lnTo>
                  <a:close/>
                </a:path>
              </a:pathLst>
            </a:custGeom>
            <a:noFill/>
            <a:ln w="19050" cap="rnd" cmpd="sng">
              <a:solidFill>
                <a:srgbClr val="0E2532"/>
              </a:solidFill>
              <a:prstDash val="solid"/>
              <a:round/>
              <a:headEnd type="none" w="sm" len="sm"/>
              <a:tailEnd type="none" w="sm" len="sm"/>
            </a:ln>
          </p:spPr>
          <p:txBody>
            <a:bodyPr spcFirstLastPara="1" wrap="square" lIns="121900" tIns="60933" rIns="121900" bIns="60933" anchor="ctr" anchorCtr="0">
              <a:noAutofit/>
            </a:bodyPr>
            <a:lstStyle/>
            <a:p>
              <a:pPr>
                <a:buClr>
                  <a:schemeClr val="dk1"/>
                </a:buClr>
                <a:buSzPts val="1800"/>
              </a:pPr>
              <a:endParaRPr sz="2400">
                <a:solidFill>
                  <a:srgbClr val="000000"/>
                </a:solidFill>
                <a:latin typeface="Calibri"/>
                <a:ea typeface="Calibri"/>
                <a:cs typeface="Calibri"/>
                <a:sym typeface="Calibri"/>
              </a:endParaRPr>
            </a:p>
          </p:txBody>
        </p:sp>
        <p:sp>
          <p:nvSpPr>
            <p:cNvPr id="2971" name="Google Shape;2971;p436"/>
            <p:cNvSpPr/>
            <p:nvPr/>
          </p:nvSpPr>
          <p:spPr>
            <a:xfrm>
              <a:off x="7581628" y="5587473"/>
              <a:ext cx="451122" cy="540278"/>
            </a:xfrm>
            <a:custGeom>
              <a:avLst/>
              <a:gdLst/>
              <a:ahLst/>
              <a:cxnLst/>
              <a:rect l="l" t="t" r="r" b="b"/>
              <a:pathLst>
                <a:path w="451122" h="540278" extrusionOk="0">
                  <a:moveTo>
                    <a:pt x="0" y="0"/>
                  </a:moveTo>
                  <a:lnTo>
                    <a:pt x="58334" y="0"/>
                  </a:lnTo>
                  <a:lnTo>
                    <a:pt x="60193" y="9208"/>
                  </a:lnTo>
                  <a:cubicBezTo>
                    <a:pt x="69873" y="32094"/>
                    <a:pt x="92534" y="48152"/>
                    <a:pt x="118946" y="48152"/>
                  </a:cubicBezTo>
                  <a:lnTo>
                    <a:pt x="332172" y="48152"/>
                  </a:lnTo>
                  <a:cubicBezTo>
                    <a:pt x="358584" y="48152"/>
                    <a:pt x="381246" y="32094"/>
                    <a:pt x="390925" y="9208"/>
                  </a:cubicBezTo>
                  <a:lnTo>
                    <a:pt x="392784" y="0"/>
                  </a:lnTo>
                  <a:lnTo>
                    <a:pt x="451122" y="0"/>
                  </a:lnTo>
                  <a:lnTo>
                    <a:pt x="451122" y="540278"/>
                  </a:lnTo>
                  <a:lnTo>
                    <a:pt x="0" y="540278"/>
                  </a:lnTo>
                  <a:close/>
                </a:path>
              </a:pathLst>
            </a:custGeom>
            <a:noFill/>
            <a:ln w="19050" cap="rnd" cmpd="sng">
              <a:solidFill>
                <a:srgbClr val="0E2532"/>
              </a:solidFill>
              <a:prstDash val="solid"/>
              <a:round/>
              <a:headEnd type="none" w="sm" len="sm"/>
              <a:tailEnd type="none" w="sm" len="sm"/>
            </a:ln>
          </p:spPr>
          <p:txBody>
            <a:bodyPr spcFirstLastPara="1" wrap="square" lIns="121900" tIns="60933" rIns="121900" bIns="60933" anchor="ctr" anchorCtr="0">
              <a:noAutofit/>
            </a:bodyPr>
            <a:lstStyle/>
            <a:p>
              <a:pPr>
                <a:buClr>
                  <a:schemeClr val="dk1"/>
                </a:buClr>
                <a:buSzPts val="1800"/>
              </a:pPr>
              <a:endParaRPr sz="2400">
                <a:solidFill>
                  <a:srgbClr val="000000"/>
                </a:solidFill>
                <a:latin typeface="Calibri"/>
                <a:ea typeface="Calibri"/>
                <a:cs typeface="Calibri"/>
                <a:sym typeface="Calibri"/>
              </a:endParaRPr>
            </a:p>
          </p:txBody>
        </p:sp>
        <p:sp>
          <p:nvSpPr>
            <p:cNvPr id="2972" name="Google Shape;2972;p436"/>
            <p:cNvSpPr/>
            <p:nvPr/>
          </p:nvSpPr>
          <p:spPr>
            <a:xfrm rot="10800000">
              <a:off x="7636764" y="5508125"/>
              <a:ext cx="340800" cy="127500"/>
            </a:xfrm>
            <a:prstGeom prst="round2SameRect">
              <a:avLst>
                <a:gd name="adj1" fmla="val 50000"/>
                <a:gd name="adj2" fmla="val 0"/>
              </a:avLst>
            </a:prstGeom>
            <a:noFill/>
            <a:ln w="19050" cap="rnd" cmpd="sng">
              <a:solidFill>
                <a:srgbClr val="0E2532"/>
              </a:solidFill>
              <a:prstDash val="solid"/>
              <a:round/>
              <a:headEnd type="none" w="sm" len="sm"/>
              <a:tailEnd type="none" w="sm" len="sm"/>
            </a:ln>
          </p:spPr>
          <p:txBody>
            <a:bodyPr spcFirstLastPara="1" wrap="square" lIns="121900" tIns="60933" rIns="121900" bIns="60933" anchor="ctr" anchorCtr="0">
              <a:noAutofit/>
            </a:bodyPr>
            <a:lstStyle/>
            <a:p>
              <a:pPr>
                <a:buClr>
                  <a:schemeClr val="dk1"/>
                </a:buClr>
                <a:buSzPts val="1800"/>
              </a:pPr>
              <a:endParaRPr sz="2400">
                <a:solidFill>
                  <a:srgbClr val="000000"/>
                </a:solidFill>
                <a:latin typeface="Calibri"/>
                <a:ea typeface="Calibri"/>
                <a:cs typeface="Calibri"/>
                <a:sym typeface="Calibri"/>
              </a:endParaRPr>
            </a:p>
          </p:txBody>
        </p:sp>
        <p:cxnSp>
          <p:nvCxnSpPr>
            <p:cNvPr id="2973" name="Google Shape;2973;p436"/>
            <p:cNvCxnSpPr/>
            <p:nvPr/>
          </p:nvCxnSpPr>
          <p:spPr>
            <a:xfrm>
              <a:off x="7662060" y="5926542"/>
              <a:ext cx="291300" cy="0"/>
            </a:xfrm>
            <a:prstGeom prst="straightConnector1">
              <a:avLst/>
            </a:prstGeom>
            <a:noFill/>
            <a:ln w="19050" cap="rnd" cmpd="sng">
              <a:solidFill>
                <a:srgbClr val="0E2532"/>
              </a:solidFill>
              <a:prstDash val="solid"/>
              <a:round/>
              <a:headEnd type="none" w="sm" len="sm"/>
              <a:tailEnd type="none" w="sm" len="sm"/>
            </a:ln>
          </p:spPr>
        </p:cxnSp>
        <p:cxnSp>
          <p:nvCxnSpPr>
            <p:cNvPr id="2974" name="Google Shape;2974;p436"/>
            <p:cNvCxnSpPr/>
            <p:nvPr/>
          </p:nvCxnSpPr>
          <p:spPr>
            <a:xfrm>
              <a:off x="7662060" y="6019800"/>
              <a:ext cx="291300" cy="0"/>
            </a:xfrm>
            <a:prstGeom prst="straightConnector1">
              <a:avLst/>
            </a:prstGeom>
            <a:noFill/>
            <a:ln w="19050" cap="rnd" cmpd="sng">
              <a:solidFill>
                <a:srgbClr val="0E2532"/>
              </a:solidFill>
              <a:prstDash val="solid"/>
              <a:round/>
              <a:headEnd type="none" w="sm" len="sm"/>
              <a:tailEnd type="none" w="sm" len="sm"/>
            </a:ln>
          </p:spPr>
        </p:cxnSp>
        <p:grpSp>
          <p:nvGrpSpPr>
            <p:cNvPr id="2975" name="Google Shape;2975;p436"/>
            <p:cNvGrpSpPr/>
            <p:nvPr/>
          </p:nvGrpSpPr>
          <p:grpSpPr>
            <a:xfrm>
              <a:off x="7839394" y="5740024"/>
              <a:ext cx="114306" cy="93259"/>
              <a:chOff x="7662060" y="5740024"/>
              <a:chExt cx="291300" cy="93259"/>
            </a:xfrm>
          </p:grpSpPr>
          <p:cxnSp>
            <p:nvCxnSpPr>
              <p:cNvPr id="2976" name="Google Shape;2976;p436"/>
              <p:cNvCxnSpPr/>
              <p:nvPr/>
            </p:nvCxnSpPr>
            <p:spPr>
              <a:xfrm>
                <a:off x="7662060" y="5833283"/>
                <a:ext cx="291300" cy="0"/>
              </a:xfrm>
              <a:prstGeom prst="straightConnector1">
                <a:avLst/>
              </a:prstGeom>
              <a:noFill/>
              <a:ln w="19050" cap="rnd" cmpd="sng">
                <a:solidFill>
                  <a:srgbClr val="0E2532"/>
                </a:solidFill>
                <a:prstDash val="solid"/>
                <a:round/>
                <a:headEnd type="none" w="sm" len="sm"/>
                <a:tailEnd type="none" w="sm" len="sm"/>
              </a:ln>
            </p:spPr>
          </p:cxnSp>
          <p:cxnSp>
            <p:nvCxnSpPr>
              <p:cNvPr id="2977" name="Google Shape;2977;p436"/>
              <p:cNvCxnSpPr/>
              <p:nvPr/>
            </p:nvCxnSpPr>
            <p:spPr>
              <a:xfrm>
                <a:off x="7662060" y="5740024"/>
                <a:ext cx="291300" cy="0"/>
              </a:xfrm>
              <a:prstGeom prst="straightConnector1">
                <a:avLst/>
              </a:prstGeom>
              <a:noFill/>
              <a:ln w="19050" cap="rnd" cmpd="sng">
                <a:solidFill>
                  <a:srgbClr val="0E2532"/>
                </a:solidFill>
                <a:prstDash val="solid"/>
                <a:round/>
                <a:headEnd type="none" w="sm" len="sm"/>
                <a:tailEnd type="none" w="sm" len="sm"/>
              </a:ln>
            </p:spPr>
          </p:cxnSp>
        </p:grpSp>
        <p:cxnSp>
          <p:nvCxnSpPr>
            <p:cNvPr id="2978" name="Google Shape;2978;p436"/>
            <p:cNvCxnSpPr/>
            <p:nvPr/>
          </p:nvCxnSpPr>
          <p:spPr>
            <a:xfrm>
              <a:off x="7722283" y="5736849"/>
              <a:ext cx="0" cy="93300"/>
            </a:xfrm>
            <a:prstGeom prst="straightConnector1">
              <a:avLst/>
            </a:prstGeom>
            <a:noFill/>
            <a:ln w="19050" cap="rnd" cmpd="sng">
              <a:solidFill>
                <a:srgbClr val="0E2532"/>
              </a:solidFill>
              <a:prstDash val="solid"/>
              <a:round/>
              <a:headEnd type="none" w="sm" len="sm"/>
              <a:tailEnd type="none" w="sm" len="sm"/>
            </a:ln>
          </p:spPr>
        </p:cxnSp>
      </p:grpSp>
      <p:sp>
        <p:nvSpPr>
          <p:cNvPr id="2979" name="Google Shape;2979;p436"/>
          <p:cNvSpPr txBox="1"/>
          <p:nvPr/>
        </p:nvSpPr>
        <p:spPr>
          <a:xfrm>
            <a:off x="2391287" y="2828843"/>
            <a:ext cx="1710400" cy="697715"/>
          </a:xfrm>
          <a:prstGeom prst="rect">
            <a:avLst/>
          </a:prstGeom>
          <a:noFill/>
          <a:ln>
            <a:noFill/>
          </a:ln>
        </p:spPr>
        <p:txBody>
          <a:bodyPr spcFirstLastPara="1" wrap="square" lIns="121900" tIns="121900" rIns="121900" bIns="121900" anchor="t" anchorCtr="0">
            <a:spAutoFit/>
          </a:bodyPr>
          <a:lstStyle/>
          <a:p>
            <a:pPr algn="ctr">
              <a:buClr>
                <a:srgbClr val="000000"/>
              </a:buClr>
              <a:buSzPts val="1300"/>
            </a:pPr>
            <a:r>
              <a:rPr lang="en-GB" sz="1467">
                <a:solidFill>
                  <a:srgbClr val="000000"/>
                </a:solidFill>
                <a:latin typeface="Calibri"/>
                <a:ea typeface="Calibri"/>
                <a:cs typeface="Calibri"/>
                <a:sym typeface="Calibri"/>
              </a:rPr>
              <a:t>Asynchronous Messaging</a:t>
            </a:r>
            <a:endParaRPr sz="1467">
              <a:solidFill>
                <a:srgbClr val="000000"/>
              </a:solidFill>
              <a:latin typeface="Calibri"/>
              <a:ea typeface="Calibri"/>
              <a:cs typeface="Calibri"/>
              <a:sym typeface="Calibri"/>
            </a:endParaRPr>
          </a:p>
        </p:txBody>
      </p:sp>
      <p:sp>
        <p:nvSpPr>
          <p:cNvPr id="2980" name="Google Shape;2980;p436"/>
          <p:cNvSpPr txBox="1"/>
          <p:nvPr/>
        </p:nvSpPr>
        <p:spPr>
          <a:xfrm>
            <a:off x="3918445" y="2852404"/>
            <a:ext cx="1492000" cy="697715"/>
          </a:xfrm>
          <a:prstGeom prst="rect">
            <a:avLst/>
          </a:prstGeom>
          <a:noFill/>
          <a:ln>
            <a:noFill/>
          </a:ln>
        </p:spPr>
        <p:txBody>
          <a:bodyPr spcFirstLastPara="1" wrap="square" lIns="121900" tIns="121900" rIns="121900" bIns="121900" anchor="t" anchorCtr="0">
            <a:spAutoFit/>
          </a:bodyPr>
          <a:lstStyle/>
          <a:p>
            <a:pPr algn="ctr">
              <a:buClr>
                <a:srgbClr val="000000"/>
              </a:buClr>
              <a:buSzPts val="1300"/>
            </a:pPr>
            <a:r>
              <a:rPr lang="en-GB" sz="1467">
                <a:solidFill>
                  <a:srgbClr val="000000"/>
                </a:solidFill>
                <a:latin typeface="Calibri"/>
                <a:ea typeface="Calibri"/>
                <a:cs typeface="Calibri"/>
                <a:sym typeface="Calibri"/>
              </a:rPr>
              <a:t>Symptom Tracking </a:t>
            </a:r>
            <a:endParaRPr sz="1467">
              <a:solidFill>
                <a:srgbClr val="000000"/>
              </a:solidFill>
              <a:latin typeface="Calibri"/>
              <a:ea typeface="Calibri"/>
              <a:cs typeface="Calibri"/>
              <a:sym typeface="Calibri"/>
            </a:endParaRPr>
          </a:p>
        </p:txBody>
      </p:sp>
      <p:sp>
        <p:nvSpPr>
          <p:cNvPr id="2981" name="Google Shape;2981;p436"/>
          <p:cNvSpPr txBox="1"/>
          <p:nvPr/>
        </p:nvSpPr>
        <p:spPr>
          <a:xfrm>
            <a:off x="8286003" y="2892024"/>
            <a:ext cx="1362000" cy="697715"/>
          </a:xfrm>
          <a:prstGeom prst="rect">
            <a:avLst/>
          </a:prstGeom>
          <a:noFill/>
          <a:ln>
            <a:noFill/>
          </a:ln>
        </p:spPr>
        <p:txBody>
          <a:bodyPr spcFirstLastPara="1" wrap="square" lIns="121900" tIns="121900" rIns="121900" bIns="121900" anchor="t" anchorCtr="0">
            <a:spAutoFit/>
          </a:bodyPr>
          <a:lstStyle/>
          <a:p>
            <a:pPr algn="ctr">
              <a:buClr>
                <a:srgbClr val="000000"/>
              </a:buClr>
              <a:buSzPts val="1300"/>
            </a:pPr>
            <a:r>
              <a:rPr lang="en-GB" sz="1467">
                <a:latin typeface="Calibri"/>
                <a:ea typeface="Calibri"/>
                <a:cs typeface="Calibri"/>
                <a:sym typeface="Calibri"/>
              </a:rPr>
              <a:t>Shared C</a:t>
            </a:r>
            <a:r>
              <a:rPr lang="en-GB" sz="1467">
                <a:solidFill>
                  <a:srgbClr val="000000"/>
                </a:solidFill>
                <a:latin typeface="Calibri"/>
                <a:ea typeface="Calibri"/>
                <a:cs typeface="Calibri"/>
                <a:sym typeface="Calibri"/>
              </a:rPr>
              <a:t>are Planning</a:t>
            </a:r>
            <a:endParaRPr sz="1467">
              <a:solidFill>
                <a:srgbClr val="000000"/>
              </a:solidFill>
              <a:latin typeface="Calibri"/>
              <a:ea typeface="Calibri"/>
              <a:cs typeface="Calibri"/>
              <a:sym typeface="Calibri"/>
            </a:endParaRPr>
          </a:p>
        </p:txBody>
      </p:sp>
      <p:sp>
        <p:nvSpPr>
          <p:cNvPr id="2982" name="Google Shape;2982;p436"/>
          <p:cNvSpPr txBox="1"/>
          <p:nvPr/>
        </p:nvSpPr>
        <p:spPr>
          <a:xfrm>
            <a:off x="5230452" y="2864194"/>
            <a:ext cx="1746000" cy="697715"/>
          </a:xfrm>
          <a:prstGeom prst="rect">
            <a:avLst/>
          </a:prstGeom>
          <a:noFill/>
          <a:ln>
            <a:noFill/>
          </a:ln>
        </p:spPr>
        <p:txBody>
          <a:bodyPr spcFirstLastPara="1" wrap="square" lIns="121900" tIns="121900" rIns="121900" bIns="121900" anchor="t" anchorCtr="0">
            <a:spAutoFit/>
          </a:bodyPr>
          <a:lstStyle/>
          <a:p>
            <a:pPr algn="ctr">
              <a:buClr>
                <a:srgbClr val="000000"/>
              </a:buClr>
              <a:buSzPts val="1300"/>
            </a:pPr>
            <a:r>
              <a:rPr lang="en-GB" sz="1467">
                <a:solidFill>
                  <a:srgbClr val="000000"/>
                </a:solidFill>
                <a:latin typeface="Calibri"/>
                <a:ea typeface="Calibri"/>
                <a:cs typeface="Calibri"/>
                <a:sym typeface="Calibri"/>
              </a:rPr>
              <a:t>Assessment</a:t>
            </a:r>
            <a:endParaRPr sz="1467">
              <a:solidFill>
                <a:srgbClr val="000000"/>
              </a:solidFill>
              <a:latin typeface="Calibri"/>
              <a:ea typeface="Calibri"/>
              <a:cs typeface="Calibri"/>
              <a:sym typeface="Calibri"/>
            </a:endParaRPr>
          </a:p>
          <a:p>
            <a:pPr algn="ctr">
              <a:buClr>
                <a:srgbClr val="000000"/>
              </a:buClr>
              <a:buSzPts val="1300"/>
            </a:pPr>
            <a:r>
              <a:rPr lang="en-GB" sz="1467">
                <a:solidFill>
                  <a:srgbClr val="000000"/>
                </a:solidFill>
                <a:latin typeface="Calibri"/>
                <a:ea typeface="Calibri"/>
                <a:cs typeface="Calibri"/>
                <a:sym typeface="Calibri"/>
              </a:rPr>
              <a:t>Questionnaires</a:t>
            </a:r>
            <a:endParaRPr sz="1467">
              <a:solidFill>
                <a:srgbClr val="000000"/>
              </a:solidFill>
              <a:latin typeface="Calibri"/>
              <a:ea typeface="Calibri"/>
              <a:cs typeface="Calibri"/>
              <a:sym typeface="Calibri"/>
            </a:endParaRPr>
          </a:p>
        </p:txBody>
      </p:sp>
      <p:sp>
        <p:nvSpPr>
          <p:cNvPr id="2983" name="Google Shape;2983;p436"/>
          <p:cNvSpPr txBox="1"/>
          <p:nvPr/>
        </p:nvSpPr>
        <p:spPr>
          <a:xfrm>
            <a:off x="4264945" y="5809432"/>
            <a:ext cx="1362000" cy="697715"/>
          </a:xfrm>
          <a:prstGeom prst="rect">
            <a:avLst/>
          </a:prstGeom>
          <a:noFill/>
          <a:ln>
            <a:noFill/>
          </a:ln>
        </p:spPr>
        <p:txBody>
          <a:bodyPr spcFirstLastPara="1" wrap="square" lIns="121900" tIns="121900" rIns="121900" bIns="121900" anchor="t" anchorCtr="0">
            <a:spAutoFit/>
          </a:bodyPr>
          <a:lstStyle/>
          <a:p>
            <a:pPr algn="ctr">
              <a:buClr>
                <a:srgbClr val="000000"/>
              </a:buClr>
              <a:buSzPts val="1300"/>
            </a:pPr>
            <a:r>
              <a:rPr lang="en-GB" sz="1467">
                <a:solidFill>
                  <a:srgbClr val="000000"/>
                </a:solidFill>
                <a:latin typeface="Calibri"/>
                <a:ea typeface="Calibri"/>
                <a:cs typeface="Calibri"/>
                <a:sym typeface="Calibri"/>
              </a:rPr>
              <a:t>Test </a:t>
            </a:r>
            <a:endParaRPr sz="1467"/>
          </a:p>
          <a:p>
            <a:pPr algn="ctr">
              <a:buClr>
                <a:srgbClr val="000000"/>
              </a:buClr>
              <a:buSzPts val="1300"/>
            </a:pPr>
            <a:r>
              <a:rPr lang="en-GB" sz="1467">
                <a:solidFill>
                  <a:srgbClr val="000000"/>
                </a:solidFill>
                <a:latin typeface="Calibri"/>
                <a:ea typeface="Calibri"/>
                <a:cs typeface="Calibri"/>
                <a:sym typeface="Calibri"/>
              </a:rPr>
              <a:t>Results</a:t>
            </a:r>
            <a:endParaRPr sz="1467">
              <a:solidFill>
                <a:srgbClr val="000000"/>
              </a:solidFill>
              <a:latin typeface="Calibri"/>
              <a:ea typeface="Calibri"/>
              <a:cs typeface="Calibri"/>
              <a:sym typeface="Calibri"/>
            </a:endParaRPr>
          </a:p>
        </p:txBody>
      </p:sp>
      <p:sp>
        <p:nvSpPr>
          <p:cNvPr id="2984" name="Google Shape;2984;p436"/>
          <p:cNvSpPr txBox="1"/>
          <p:nvPr/>
        </p:nvSpPr>
        <p:spPr>
          <a:xfrm>
            <a:off x="10072095" y="5821554"/>
            <a:ext cx="1362000" cy="697715"/>
          </a:xfrm>
          <a:prstGeom prst="rect">
            <a:avLst/>
          </a:prstGeom>
          <a:noFill/>
          <a:ln>
            <a:noFill/>
          </a:ln>
        </p:spPr>
        <p:txBody>
          <a:bodyPr spcFirstLastPara="1" wrap="square" lIns="121900" tIns="121900" rIns="121900" bIns="121900" anchor="t" anchorCtr="0">
            <a:spAutoFit/>
          </a:bodyPr>
          <a:lstStyle/>
          <a:p>
            <a:pPr algn="ctr">
              <a:buClr>
                <a:srgbClr val="000000"/>
              </a:buClr>
              <a:buSzPts val="1300"/>
            </a:pPr>
            <a:r>
              <a:rPr lang="en-GB" sz="1467">
                <a:solidFill>
                  <a:srgbClr val="000000"/>
                </a:solidFill>
                <a:latin typeface="Calibri"/>
                <a:ea typeface="Calibri"/>
                <a:cs typeface="Calibri"/>
                <a:sym typeface="Calibri"/>
              </a:rPr>
              <a:t>Imaging </a:t>
            </a:r>
            <a:endParaRPr sz="1467">
              <a:solidFill>
                <a:srgbClr val="000000"/>
              </a:solidFill>
              <a:latin typeface="Calibri"/>
              <a:ea typeface="Calibri"/>
              <a:cs typeface="Calibri"/>
              <a:sym typeface="Calibri"/>
            </a:endParaRPr>
          </a:p>
          <a:p>
            <a:pPr algn="ctr">
              <a:buClr>
                <a:srgbClr val="000000"/>
              </a:buClr>
              <a:buSzPts val="1300"/>
            </a:pPr>
            <a:r>
              <a:rPr lang="en-GB" sz="1467">
                <a:solidFill>
                  <a:srgbClr val="000000"/>
                </a:solidFill>
                <a:latin typeface="Calibri"/>
                <a:ea typeface="Calibri"/>
                <a:cs typeface="Calibri"/>
                <a:sym typeface="Calibri"/>
              </a:rPr>
              <a:t>and Rad</a:t>
            </a:r>
            <a:r>
              <a:rPr lang="en-GB" sz="1467">
                <a:latin typeface="Calibri"/>
                <a:ea typeface="Calibri"/>
                <a:cs typeface="Calibri"/>
                <a:sym typeface="Calibri"/>
              </a:rPr>
              <a:t>iology</a:t>
            </a:r>
            <a:endParaRPr sz="1467">
              <a:solidFill>
                <a:srgbClr val="000000"/>
              </a:solidFill>
              <a:latin typeface="Calibri"/>
              <a:ea typeface="Calibri"/>
              <a:cs typeface="Calibri"/>
              <a:sym typeface="Calibri"/>
            </a:endParaRPr>
          </a:p>
        </p:txBody>
      </p:sp>
      <p:sp>
        <p:nvSpPr>
          <p:cNvPr id="2985" name="Google Shape;2985;p436"/>
          <p:cNvSpPr txBox="1"/>
          <p:nvPr/>
        </p:nvSpPr>
        <p:spPr>
          <a:xfrm>
            <a:off x="8528348" y="5821329"/>
            <a:ext cx="1629600" cy="923482"/>
          </a:xfrm>
          <a:prstGeom prst="rect">
            <a:avLst/>
          </a:prstGeom>
          <a:noFill/>
          <a:ln>
            <a:noFill/>
          </a:ln>
        </p:spPr>
        <p:txBody>
          <a:bodyPr spcFirstLastPara="1" wrap="square" lIns="121900" tIns="121900" rIns="121900" bIns="121900" anchor="t" anchorCtr="0">
            <a:spAutoFit/>
          </a:bodyPr>
          <a:lstStyle/>
          <a:p>
            <a:pPr algn="ctr">
              <a:buClr>
                <a:srgbClr val="000000"/>
              </a:buClr>
              <a:buSzPts val="1300"/>
            </a:pPr>
            <a:r>
              <a:rPr lang="en-GB" sz="1467">
                <a:solidFill>
                  <a:srgbClr val="000000"/>
                </a:solidFill>
                <a:latin typeface="Calibri"/>
                <a:ea typeface="Calibri"/>
                <a:cs typeface="Calibri"/>
                <a:sym typeface="Calibri"/>
              </a:rPr>
              <a:t>Diagnosis Medication</a:t>
            </a:r>
            <a:r>
              <a:rPr lang="en-GB" sz="1467">
                <a:latin typeface="Calibri"/>
                <a:ea typeface="Calibri"/>
                <a:cs typeface="Calibri"/>
                <a:sym typeface="Calibri"/>
              </a:rPr>
              <a:t>s</a:t>
            </a:r>
            <a:r>
              <a:rPr lang="en-GB" sz="1467">
                <a:solidFill>
                  <a:srgbClr val="000000"/>
                </a:solidFill>
                <a:latin typeface="Calibri"/>
                <a:ea typeface="Calibri"/>
                <a:cs typeface="Calibri"/>
                <a:sym typeface="Calibri"/>
              </a:rPr>
              <a:t> Allergies</a:t>
            </a:r>
            <a:endParaRPr sz="1467">
              <a:solidFill>
                <a:srgbClr val="000000"/>
              </a:solidFill>
              <a:latin typeface="Calibri"/>
              <a:ea typeface="Calibri"/>
              <a:cs typeface="Calibri"/>
              <a:sym typeface="Calibri"/>
            </a:endParaRPr>
          </a:p>
        </p:txBody>
      </p:sp>
      <p:sp>
        <p:nvSpPr>
          <p:cNvPr id="2986" name="Google Shape;2986;p436"/>
          <p:cNvSpPr txBox="1"/>
          <p:nvPr/>
        </p:nvSpPr>
        <p:spPr>
          <a:xfrm>
            <a:off x="10553049" y="2886656"/>
            <a:ext cx="1710400" cy="923482"/>
          </a:xfrm>
          <a:prstGeom prst="rect">
            <a:avLst/>
          </a:prstGeom>
          <a:noFill/>
          <a:ln>
            <a:noFill/>
          </a:ln>
        </p:spPr>
        <p:txBody>
          <a:bodyPr spcFirstLastPara="1" wrap="square" lIns="121900" tIns="121900" rIns="121900" bIns="121900" anchor="t" anchorCtr="0">
            <a:spAutoFit/>
          </a:bodyPr>
          <a:lstStyle/>
          <a:p>
            <a:pPr algn="ctr">
              <a:buClr>
                <a:srgbClr val="000000"/>
              </a:buClr>
              <a:buSzPts val="1300"/>
            </a:pPr>
            <a:r>
              <a:rPr lang="en-GB" sz="1467">
                <a:latin typeface="Calibri"/>
                <a:ea typeface="Calibri"/>
                <a:cs typeface="Calibri"/>
                <a:sym typeface="Calibri"/>
              </a:rPr>
              <a:t>Measurements and </a:t>
            </a:r>
            <a:r>
              <a:rPr lang="en-GB" sz="1467">
                <a:solidFill>
                  <a:srgbClr val="000000"/>
                </a:solidFill>
                <a:latin typeface="Calibri"/>
                <a:ea typeface="Calibri"/>
                <a:cs typeface="Calibri"/>
                <a:sym typeface="Calibri"/>
              </a:rPr>
              <a:t>Device </a:t>
            </a:r>
            <a:endParaRPr sz="1467">
              <a:solidFill>
                <a:srgbClr val="000000"/>
              </a:solidFill>
              <a:latin typeface="Calibri"/>
              <a:ea typeface="Calibri"/>
              <a:cs typeface="Calibri"/>
              <a:sym typeface="Calibri"/>
            </a:endParaRPr>
          </a:p>
          <a:p>
            <a:pPr algn="ctr">
              <a:buClr>
                <a:srgbClr val="000000"/>
              </a:buClr>
              <a:buSzPts val="1300"/>
            </a:pPr>
            <a:r>
              <a:rPr lang="en-GB" sz="1467">
                <a:solidFill>
                  <a:srgbClr val="000000"/>
                </a:solidFill>
                <a:latin typeface="Calibri"/>
                <a:ea typeface="Calibri"/>
                <a:cs typeface="Calibri"/>
                <a:sym typeface="Calibri"/>
              </a:rPr>
              <a:t>Integration</a:t>
            </a:r>
            <a:endParaRPr sz="1467">
              <a:solidFill>
                <a:srgbClr val="000000"/>
              </a:solidFill>
              <a:latin typeface="Calibri"/>
              <a:ea typeface="Calibri"/>
              <a:cs typeface="Calibri"/>
              <a:sym typeface="Calibri"/>
            </a:endParaRPr>
          </a:p>
        </p:txBody>
      </p:sp>
      <p:sp>
        <p:nvSpPr>
          <p:cNvPr id="2987" name="Google Shape;2987;p436"/>
          <p:cNvSpPr txBox="1"/>
          <p:nvPr/>
        </p:nvSpPr>
        <p:spPr>
          <a:xfrm>
            <a:off x="5424160" y="5809446"/>
            <a:ext cx="1710400" cy="923482"/>
          </a:xfrm>
          <a:prstGeom prst="rect">
            <a:avLst/>
          </a:prstGeom>
          <a:noFill/>
          <a:ln>
            <a:noFill/>
          </a:ln>
        </p:spPr>
        <p:txBody>
          <a:bodyPr spcFirstLastPara="1" wrap="square" lIns="121900" tIns="121900" rIns="121900" bIns="121900" anchor="t" anchorCtr="0">
            <a:spAutoFit/>
          </a:bodyPr>
          <a:lstStyle/>
          <a:p>
            <a:pPr algn="ctr">
              <a:buClr>
                <a:srgbClr val="000000"/>
              </a:buClr>
              <a:buSzPts val="1300"/>
            </a:pPr>
            <a:r>
              <a:rPr lang="en-GB" sz="1467">
                <a:latin typeface="Calibri"/>
                <a:ea typeface="Calibri"/>
                <a:cs typeface="Calibri"/>
                <a:sym typeface="Calibri"/>
              </a:rPr>
              <a:t>Digital </a:t>
            </a:r>
            <a:endParaRPr sz="1467">
              <a:latin typeface="Calibri"/>
              <a:ea typeface="Calibri"/>
              <a:cs typeface="Calibri"/>
              <a:sym typeface="Calibri"/>
            </a:endParaRPr>
          </a:p>
          <a:p>
            <a:pPr algn="ctr">
              <a:buClr>
                <a:srgbClr val="000000"/>
              </a:buClr>
              <a:buSzPts val="1300"/>
            </a:pPr>
            <a:r>
              <a:rPr lang="en-GB" sz="1467">
                <a:latin typeface="Calibri"/>
                <a:ea typeface="Calibri"/>
                <a:cs typeface="Calibri"/>
                <a:sym typeface="Calibri"/>
              </a:rPr>
              <a:t>Documents</a:t>
            </a:r>
            <a:endParaRPr sz="1467">
              <a:latin typeface="Calibri"/>
              <a:ea typeface="Calibri"/>
              <a:cs typeface="Calibri"/>
              <a:sym typeface="Calibri"/>
            </a:endParaRPr>
          </a:p>
          <a:p>
            <a:pPr algn="ctr">
              <a:buClr>
                <a:srgbClr val="000000"/>
              </a:buClr>
              <a:buSzPts val="1300"/>
            </a:pPr>
            <a:r>
              <a:rPr lang="en-GB" sz="1467">
                <a:latin typeface="Calibri"/>
                <a:ea typeface="Calibri"/>
                <a:cs typeface="Calibri"/>
                <a:sym typeface="Calibri"/>
              </a:rPr>
              <a:t>Inc Hybrid Mail</a:t>
            </a:r>
            <a:endParaRPr sz="1467">
              <a:latin typeface="Calibri"/>
              <a:ea typeface="Calibri"/>
              <a:cs typeface="Calibri"/>
              <a:sym typeface="Calibri"/>
            </a:endParaRPr>
          </a:p>
        </p:txBody>
      </p:sp>
      <p:sp>
        <p:nvSpPr>
          <p:cNvPr id="2988" name="Google Shape;2988;p436"/>
          <p:cNvSpPr txBox="1"/>
          <p:nvPr/>
        </p:nvSpPr>
        <p:spPr>
          <a:xfrm>
            <a:off x="6940717" y="2887760"/>
            <a:ext cx="1362000" cy="697715"/>
          </a:xfrm>
          <a:prstGeom prst="rect">
            <a:avLst/>
          </a:prstGeom>
          <a:noFill/>
          <a:ln>
            <a:noFill/>
          </a:ln>
        </p:spPr>
        <p:txBody>
          <a:bodyPr spcFirstLastPara="1" wrap="square" lIns="121900" tIns="121900" rIns="121900" bIns="121900" anchor="t" anchorCtr="0">
            <a:spAutoFit/>
          </a:bodyPr>
          <a:lstStyle/>
          <a:p>
            <a:pPr algn="ctr">
              <a:buClr>
                <a:srgbClr val="000000"/>
              </a:buClr>
              <a:buSzPts val="1300"/>
            </a:pPr>
            <a:r>
              <a:rPr lang="en-GB" sz="1467">
                <a:solidFill>
                  <a:srgbClr val="000000"/>
                </a:solidFill>
                <a:latin typeface="Calibri"/>
                <a:ea typeface="Calibri"/>
                <a:cs typeface="Calibri"/>
                <a:sym typeface="Calibri"/>
              </a:rPr>
              <a:t>Library of </a:t>
            </a:r>
            <a:r>
              <a:rPr lang="en-GB" sz="1467">
                <a:latin typeface="Calibri"/>
                <a:ea typeface="Calibri"/>
                <a:cs typeface="Calibri"/>
                <a:sym typeface="Calibri"/>
              </a:rPr>
              <a:t>R</a:t>
            </a:r>
            <a:r>
              <a:rPr lang="en-GB" sz="1467">
                <a:solidFill>
                  <a:srgbClr val="000000"/>
                </a:solidFill>
                <a:latin typeface="Calibri"/>
                <a:ea typeface="Calibri"/>
                <a:cs typeface="Calibri"/>
                <a:sym typeface="Calibri"/>
              </a:rPr>
              <a:t>esources</a:t>
            </a:r>
            <a:endParaRPr sz="1467">
              <a:solidFill>
                <a:srgbClr val="000000"/>
              </a:solidFill>
              <a:latin typeface="Calibri"/>
              <a:ea typeface="Calibri"/>
              <a:cs typeface="Calibri"/>
              <a:sym typeface="Calibri"/>
            </a:endParaRPr>
          </a:p>
        </p:txBody>
      </p:sp>
      <p:sp>
        <p:nvSpPr>
          <p:cNvPr id="2989" name="Google Shape;2989;p436"/>
          <p:cNvSpPr txBox="1"/>
          <p:nvPr/>
        </p:nvSpPr>
        <p:spPr>
          <a:xfrm>
            <a:off x="6981259" y="5809441"/>
            <a:ext cx="1629600" cy="697715"/>
          </a:xfrm>
          <a:prstGeom prst="rect">
            <a:avLst/>
          </a:prstGeom>
          <a:noFill/>
          <a:ln>
            <a:noFill/>
          </a:ln>
        </p:spPr>
        <p:txBody>
          <a:bodyPr spcFirstLastPara="1" wrap="square" lIns="121900" tIns="121900" rIns="121900" bIns="121900" anchor="t" anchorCtr="0">
            <a:spAutoFit/>
          </a:bodyPr>
          <a:lstStyle/>
          <a:p>
            <a:pPr algn="ctr">
              <a:buClr>
                <a:srgbClr val="000000"/>
              </a:buClr>
              <a:buSzPts val="1300"/>
            </a:pPr>
            <a:r>
              <a:rPr lang="en-GB" sz="1467">
                <a:solidFill>
                  <a:srgbClr val="000000"/>
                </a:solidFill>
                <a:latin typeface="Calibri"/>
                <a:ea typeface="Calibri"/>
                <a:cs typeface="Calibri"/>
                <a:sym typeface="Calibri"/>
              </a:rPr>
              <a:t>Appointment</a:t>
            </a:r>
            <a:endParaRPr sz="1467">
              <a:latin typeface="Calibri"/>
              <a:ea typeface="Calibri"/>
              <a:cs typeface="Calibri"/>
              <a:sym typeface="Calibri"/>
            </a:endParaRPr>
          </a:p>
          <a:p>
            <a:pPr algn="ctr">
              <a:buClr>
                <a:srgbClr val="000000"/>
              </a:buClr>
              <a:buSzPts val="1300"/>
            </a:pPr>
            <a:r>
              <a:rPr lang="en-GB" sz="1467">
                <a:latin typeface="Calibri"/>
                <a:ea typeface="Calibri"/>
                <a:cs typeface="Calibri"/>
                <a:sym typeface="Calibri"/>
              </a:rPr>
              <a:t>Management</a:t>
            </a:r>
            <a:endParaRPr sz="1467">
              <a:latin typeface="Calibri"/>
              <a:ea typeface="Calibri"/>
              <a:cs typeface="Calibri"/>
              <a:sym typeface="Calibri"/>
            </a:endParaRPr>
          </a:p>
        </p:txBody>
      </p:sp>
      <p:sp>
        <p:nvSpPr>
          <p:cNvPr id="2990" name="Google Shape;2990;p436"/>
          <p:cNvSpPr txBox="1"/>
          <p:nvPr/>
        </p:nvSpPr>
        <p:spPr>
          <a:xfrm>
            <a:off x="9526353" y="2892023"/>
            <a:ext cx="1362000" cy="697715"/>
          </a:xfrm>
          <a:prstGeom prst="rect">
            <a:avLst/>
          </a:prstGeom>
          <a:noFill/>
          <a:ln>
            <a:noFill/>
          </a:ln>
        </p:spPr>
        <p:txBody>
          <a:bodyPr spcFirstLastPara="1" wrap="square" lIns="121900" tIns="121900" rIns="121900" bIns="121900" anchor="t" anchorCtr="0">
            <a:spAutoFit/>
          </a:bodyPr>
          <a:lstStyle/>
          <a:p>
            <a:pPr algn="ctr">
              <a:buClr>
                <a:srgbClr val="000000"/>
              </a:buClr>
              <a:buSzPts val="1300"/>
            </a:pPr>
            <a:r>
              <a:rPr lang="en-GB" sz="1467">
                <a:solidFill>
                  <a:srgbClr val="000000"/>
                </a:solidFill>
                <a:latin typeface="Calibri"/>
                <a:ea typeface="Calibri"/>
                <a:cs typeface="Calibri"/>
                <a:sym typeface="Calibri"/>
              </a:rPr>
              <a:t>Journal</a:t>
            </a:r>
            <a:endParaRPr sz="1467">
              <a:solidFill>
                <a:srgbClr val="000000"/>
              </a:solidFill>
              <a:latin typeface="Calibri"/>
              <a:ea typeface="Calibri"/>
              <a:cs typeface="Calibri"/>
              <a:sym typeface="Calibri"/>
            </a:endParaRPr>
          </a:p>
          <a:p>
            <a:pPr algn="ctr">
              <a:buClr>
                <a:srgbClr val="000000"/>
              </a:buClr>
              <a:buSzPts val="1300"/>
            </a:pPr>
            <a:r>
              <a:rPr lang="en-GB" sz="1467">
                <a:solidFill>
                  <a:srgbClr val="000000"/>
                </a:solidFill>
                <a:latin typeface="Calibri"/>
                <a:ea typeface="Calibri"/>
                <a:cs typeface="Calibri"/>
                <a:sym typeface="Calibri"/>
              </a:rPr>
              <a:t>Entries</a:t>
            </a:r>
            <a:endParaRPr sz="1467">
              <a:solidFill>
                <a:srgbClr val="000000"/>
              </a:solidFill>
              <a:latin typeface="Calibri"/>
              <a:ea typeface="Calibri"/>
              <a:cs typeface="Calibri"/>
              <a:sym typeface="Calibri"/>
            </a:endParaRPr>
          </a:p>
        </p:txBody>
      </p:sp>
      <p:pic>
        <p:nvPicPr>
          <p:cNvPr id="2991" name="Google Shape;2991;p436"/>
          <p:cNvPicPr preferRelativeResize="0"/>
          <p:nvPr/>
        </p:nvPicPr>
        <p:blipFill rotWithShape="1">
          <a:blip r:embed="rId5">
            <a:alphaModFix/>
          </a:blip>
          <a:srcRect/>
          <a:stretch/>
        </p:blipFill>
        <p:spPr>
          <a:xfrm>
            <a:off x="4327612" y="5027728"/>
            <a:ext cx="951000" cy="760800"/>
          </a:xfrm>
          <a:prstGeom prst="rect">
            <a:avLst/>
          </a:prstGeom>
          <a:noFill/>
          <a:ln>
            <a:noFill/>
          </a:ln>
        </p:spPr>
      </p:pic>
      <p:pic>
        <p:nvPicPr>
          <p:cNvPr id="2992" name="Google Shape;2992;p436"/>
          <p:cNvPicPr preferRelativeResize="0"/>
          <p:nvPr/>
        </p:nvPicPr>
        <p:blipFill rotWithShape="1">
          <a:blip r:embed="rId6">
            <a:alphaModFix/>
          </a:blip>
          <a:srcRect/>
          <a:stretch/>
        </p:blipFill>
        <p:spPr>
          <a:xfrm>
            <a:off x="2848087" y="2021035"/>
            <a:ext cx="844000" cy="771660"/>
          </a:xfrm>
          <a:prstGeom prst="rect">
            <a:avLst/>
          </a:prstGeom>
          <a:noFill/>
          <a:ln>
            <a:noFill/>
          </a:ln>
        </p:spPr>
      </p:pic>
      <p:pic>
        <p:nvPicPr>
          <p:cNvPr id="2993" name="Google Shape;2993;p436"/>
          <p:cNvPicPr preferRelativeResize="0"/>
          <p:nvPr/>
        </p:nvPicPr>
        <p:blipFill rotWithShape="1">
          <a:blip r:embed="rId7">
            <a:alphaModFix/>
          </a:blip>
          <a:srcRect/>
          <a:stretch/>
        </p:blipFill>
        <p:spPr>
          <a:xfrm>
            <a:off x="9885371" y="2021714"/>
            <a:ext cx="675300" cy="770285"/>
          </a:xfrm>
          <a:prstGeom prst="rect">
            <a:avLst/>
          </a:prstGeom>
          <a:noFill/>
          <a:ln>
            <a:noFill/>
          </a:ln>
        </p:spPr>
      </p:pic>
      <p:pic>
        <p:nvPicPr>
          <p:cNvPr id="2994" name="Google Shape;2994;p436"/>
          <p:cNvPicPr preferRelativeResize="0"/>
          <p:nvPr/>
        </p:nvPicPr>
        <p:blipFill rotWithShape="1">
          <a:blip r:embed="rId8">
            <a:alphaModFix/>
          </a:blip>
          <a:srcRect/>
          <a:stretch/>
        </p:blipFill>
        <p:spPr>
          <a:xfrm>
            <a:off x="10215416" y="4977510"/>
            <a:ext cx="900033" cy="705908"/>
          </a:xfrm>
          <a:prstGeom prst="rect">
            <a:avLst/>
          </a:prstGeom>
          <a:noFill/>
          <a:ln>
            <a:noFill/>
          </a:ln>
        </p:spPr>
      </p:pic>
      <p:pic>
        <p:nvPicPr>
          <p:cNvPr id="2995" name="Google Shape;2995;p436"/>
          <p:cNvPicPr preferRelativeResize="0"/>
          <p:nvPr/>
        </p:nvPicPr>
        <p:blipFill rotWithShape="1">
          <a:blip r:embed="rId9">
            <a:alphaModFix/>
          </a:blip>
          <a:srcRect/>
          <a:stretch/>
        </p:blipFill>
        <p:spPr>
          <a:xfrm>
            <a:off x="5810027" y="5007842"/>
            <a:ext cx="951000" cy="621061"/>
          </a:xfrm>
          <a:prstGeom prst="rect">
            <a:avLst/>
          </a:prstGeom>
          <a:noFill/>
          <a:ln>
            <a:noFill/>
          </a:ln>
        </p:spPr>
      </p:pic>
      <p:grpSp>
        <p:nvGrpSpPr>
          <p:cNvPr id="2996" name="Google Shape;2996;p436"/>
          <p:cNvGrpSpPr/>
          <p:nvPr/>
        </p:nvGrpSpPr>
        <p:grpSpPr>
          <a:xfrm>
            <a:off x="4112337" y="2257573"/>
            <a:ext cx="1028783" cy="298583"/>
            <a:chOff x="6735358" y="5548028"/>
            <a:chExt cx="787655" cy="228600"/>
          </a:xfrm>
        </p:grpSpPr>
        <p:grpSp>
          <p:nvGrpSpPr>
            <p:cNvPr id="2997" name="Google Shape;2997;p436"/>
            <p:cNvGrpSpPr/>
            <p:nvPr/>
          </p:nvGrpSpPr>
          <p:grpSpPr>
            <a:xfrm>
              <a:off x="7292913" y="5548028"/>
              <a:ext cx="230100" cy="228600"/>
              <a:chOff x="6735358" y="6075078"/>
              <a:chExt cx="230100" cy="228600"/>
            </a:xfrm>
          </p:grpSpPr>
          <p:sp>
            <p:nvSpPr>
              <p:cNvPr id="2998" name="Google Shape;2998;p436"/>
              <p:cNvSpPr/>
              <p:nvPr/>
            </p:nvSpPr>
            <p:spPr>
              <a:xfrm>
                <a:off x="6735358" y="6075078"/>
                <a:ext cx="230100" cy="228600"/>
              </a:xfrm>
              <a:prstGeom prst="ellipse">
                <a:avLst/>
              </a:prstGeom>
              <a:noFill/>
              <a:ln w="19050" cap="rnd" cmpd="sng">
                <a:solidFill>
                  <a:srgbClr val="0E2532"/>
                </a:solidFill>
                <a:prstDash val="solid"/>
                <a:round/>
                <a:headEnd type="none" w="sm" len="sm"/>
                <a:tailEnd type="none" w="sm" len="sm"/>
              </a:ln>
            </p:spPr>
            <p:txBody>
              <a:bodyPr spcFirstLastPara="1" wrap="square" lIns="121900" tIns="60933" rIns="121900" bIns="60933" anchor="ctr" anchorCtr="0">
                <a:noAutofit/>
              </a:bodyPr>
              <a:lstStyle/>
              <a:p>
                <a:pPr>
                  <a:buClr>
                    <a:srgbClr val="000000"/>
                  </a:buClr>
                  <a:buSzPts val="1800"/>
                </a:pPr>
                <a:endParaRPr sz="2400">
                  <a:solidFill>
                    <a:srgbClr val="000000"/>
                  </a:solidFill>
                  <a:latin typeface="Calibri"/>
                  <a:ea typeface="Calibri"/>
                  <a:cs typeface="Calibri"/>
                  <a:sym typeface="Calibri"/>
                </a:endParaRPr>
              </a:p>
            </p:txBody>
          </p:sp>
          <p:sp>
            <p:nvSpPr>
              <p:cNvPr id="2999" name="Google Shape;2999;p436"/>
              <p:cNvSpPr/>
              <p:nvPr/>
            </p:nvSpPr>
            <p:spPr>
              <a:xfrm>
                <a:off x="6775046" y="6197316"/>
                <a:ext cx="150813" cy="77788"/>
              </a:xfrm>
              <a:custGeom>
                <a:avLst/>
                <a:gdLst/>
                <a:ahLst/>
                <a:cxnLst/>
                <a:rect l="l" t="t" r="r" b="b"/>
                <a:pathLst>
                  <a:path w="152" h="80" extrusionOk="0">
                    <a:moveTo>
                      <a:pt x="0" y="80"/>
                    </a:moveTo>
                    <a:cubicBezTo>
                      <a:pt x="0" y="39"/>
                      <a:pt x="34" y="0"/>
                      <a:pt x="76" y="0"/>
                    </a:cubicBezTo>
                    <a:cubicBezTo>
                      <a:pt x="118" y="0"/>
                      <a:pt x="152" y="39"/>
                      <a:pt x="152" y="80"/>
                    </a:cubicBezTo>
                  </a:path>
                </a:pathLst>
              </a:custGeom>
              <a:noFill/>
              <a:ln w="19050" cap="rnd" cmpd="sng">
                <a:solidFill>
                  <a:srgbClr val="0E2532"/>
                </a:solidFill>
                <a:prstDash val="solid"/>
                <a:round/>
                <a:headEnd type="none" w="sm" len="sm"/>
                <a:tailEnd type="none" w="sm" len="sm"/>
              </a:ln>
            </p:spPr>
            <p:txBody>
              <a:bodyPr spcFirstLastPara="1" wrap="square" lIns="121900" tIns="60933" rIns="121900" bIns="60933" anchor="ctr" anchorCtr="0">
                <a:noAutofit/>
              </a:bodyPr>
              <a:lstStyle/>
              <a:p>
                <a:pPr>
                  <a:buClr>
                    <a:srgbClr val="000000"/>
                  </a:buClr>
                  <a:buSzPts val="1800"/>
                </a:pPr>
                <a:endParaRPr sz="2400">
                  <a:solidFill>
                    <a:srgbClr val="000000"/>
                  </a:solidFill>
                  <a:latin typeface="Calibri"/>
                  <a:ea typeface="Calibri"/>
                  <a:cs typeface="Calibri"/>
                  <a:sym typeface="Calibri"/>
                </a:endParaRPr>
              </a:p>
            </p:txBody>
          </p:sp>
          <p:sp>
            <p:nvSpPr>
              <p:cNvPr id="3000" name="Google Shape;3000;p436"/>
              <p:cNvSpPr/>
              <p:nvPr/>
            </p:nvSpPr>
            <p:spPr>
              <a:xfrm>
                <a:off x="6787746" y="6149691"/>
                <a:ext cx="39688" cy="19050"/>
              </a:xfrm>
              <a:custGeom>
                <a:avLst/>
                <a:gdLst/>
                <a:ahLst/>
                <a:cxnLst/>
                <a:rect l="l" t="t" r="r" b="b"/>
                <a:pathLst>
                  <a:path w="40" h="20" extrusionOk="0">
                    <a:moveTo>
                      <a:pt x="40" y="0"/>
                    </a:moveTo>
                    <a:cubicBezTo>
                      <a:pt x="40" y="11"/>
                      <a:pt x="31" y="20"/>
                      <a:pt x="20" y="20"/>
                    </a:cubicBezTo>
                    <a:cubicBezTo>
                      <a:pt x="9" y="20"/>
                      <a:pt x="0" y="11"/>
                      <a:pt x="0" y="0"/>
                    </a:cubicBezTo>
                  </a:path>
                </a:pathLst>
              </a:custGeom>
              <a:noFill/>
              <a:ln w="19050" cap="rnd" cmpd="sng">
                <a:solidFill>
                  <a:srgbClr val="0E2532"/>
                </a:solidFill>
                <a:prstDash val="solid"/>
                <a:round/>
                <a:headEnd type="none" w="sm" len="sm"/>
                <a:tailEnd type="none" w="sm" len="sm"/>
              </a:ln>
            </p:spPr>
            <p:txBody>
              <a:bodyPr spcFirstLastPara="1" wrap="square" lIns="121900" tIns="60933" rIns="121900" bIns="60933" anchor="ctr" anchorCtr="0">
                <a:noAutofit/>
              </a:bodyPr>
              <a:lstStyle/>
              <a:p>
                <a:pPr>
                  <a:buClr>
                    <a:srgbClr val="000000"/>
                  </a:buClr>
                  <a:buSzPts val="1800"/>
                </a:pPr>
                <a:endParaRPr sz="2400">
                  <a:solidFill>
                    <a:srgbClr val="000000"/>
                  </a:solidFill>
                  <a:latin typeface="Calibri"/>
                  <a:ea typeface="Calibri"/>
                  <a:cs typeface="Calibri"/>
                  <a:sym typeface="Calibri"/>
                </a:endParaRPr>
              </a:p>
            </p:txBody>
          </p:sp>
          <p:sp>
            <p:nvSpPr>
              <p:cNvPr id="3001" name="Google Shape;3001;p436"/>
              <p:cNvSpPr/>
              <p:nvPr/>
            </p:nvSpPr>
            <p:spPr>
              <a:xfrm>
                <a:off x="6875058" y="6149691"/>
                <a:ext cx="39688" cy="19050"/>
              </a:xfrm>
              <a:custGeom>
                <a:avLst/>
                <a:gdLst/>
                <a:ahLst/>
                <a:cxnLst/>
                <a:rect l="l" t="t" r="r" b="b"/>
                <a:pathLst>
                  <a:path w="40" h="20" extrusionOk="0">
                    <a:moveTo>
                      <a:pt x="0" y="0"/>
                    </a:moveTo>
                    <a:cubicBezTo>
                      <a:pt x="0" y="11"/>
                      <a:pt x="9" y="20"/>
                      <a:pt x="20" y="20"/>
                    </a:cubicBezTo>
                    <a:cubicBezTo>
                      <a:pt x="31" y="20"/>
                      <a:pt x="40" y="11"/>
                      <a:pt x="40" y="0"/>
                    </a:cubicBezTo>
                  </a:path>
                </a:pathLst>
              </a:custGeom>
              <a:noFill/>
              <a:ln w="19050" cap="rnd" cmpd="sng">
                <a:solidFill>
                  <a:srgbClr val="0E2532"/>
                </a:solidFill>
                <a:prstDash val="solid"/>
                <a:round/>
                <a:headEnd type="none" w="sm" len="sm"/>
                <a:tailEnd type="none" w="sm" len="sm"/>
              </a:ln>
            </p:spPr>
            <p:txBody>
              <a:bodyPr spcFirstLastPara="1" wrap="square" lIns="121900" tIns="60933" rIns="121900" bIns="60933" anchor="ctr" anchorCtr="0">
                <a:noAutofit/>
              </a:bodyPr>
              <a:lstStyle/>
              <a:p>
                <a:pPr>
                  <a:buClr>
                    <a:srgbClr val="000000"/>
                  </a:buClr>
                  <a:buSzPts val="1800"/>
                </a:pPr>
                <a:endParaRPr sz="2400">
                  <a:solidFill>
                    <a:srgbClr val="000000"/>
                  </a:solidFill>
                  <a:latin typeface="Calibri"/>
                  <a:ea typeface="Calibri"/>
                  <a:cs typeface="Calibri"/>
                  <a:sym typeface="Calibri"/>
                </a:endParaRPr>
              </a:p>
            </p:txBody>
          </p:sp>
        </p:grpSp>
        <p:grpSp>
          <p:nvGrpSpPr>
            <p:cNvPr id="3002" name="Google Shape;3002;p436"/>
            <p:cNvGrpSpPr/>
            <p:nvPr/>
          </p:nvGrpSpPr>
          <p:grpSpPr>
            <a:xfrm>
              <a:off x="6735358" y="5548028"/>
              <a:ext cx="230100" cy="228600"/>
              <a:chOff x="6735358" y="5548028"/>
              <a:chExt cx="230100" cy="228600"/>
            </a:xfrm>
          </p:grpSpPr>
          <p:sp>
            <p:nvSpPr>
              <p:cNvPr id="3003" name="Google Shape;3003;p436"/>
              <p:cNvSpPr/>
              <p:nvPr/>
            </p:nvSpPr>
            <p:spPr>
              <a:xfrm>
                <a:off x="6735358" y="5548028"/>
                <a:ext cx="230100" cy="228600"/>
              </a:xfrm>
              <a:prstGeom prst="ellipse">
                <a:avLst/>
              </a:prstGeom>
              <a:noFill/>
              <a:ln w="19050" cap="rnd" cmpd="sng">
                <a:solidFill>
                  <a:srgbClr val="0E2532"/>
                </a:solidFill>
                <a:prstDash val="solid"/>
                <a:round/>
                <a:headEnd type="none" w="sm" len="sm"/>
                <a:tailEnd type="none" w="sm" len="sm"/>
              </a:ln>
            </p:spPr>
            <p:txBody>
              <a:bodyPr spcFirstLastPara="1" wrap="square" lIns="121900" tIns="60933" rIns="121900" bIns="60933" anchor="ctr" anchorCtr="0">
                <a:noAutofit/>
              </a:bodyPr>
              <a:lstStyle/>
              <a:p>
                <a:pPr>
                  <a:buClr>
                    <a:srgbClr val="000000"/>
                  </a:buClr>
                  <a:buSzPts val="1800"/>
                </a:pPr>
                <a:endParaRPr sz="2400">
                  <a:solidFill>
                    <a:srgbClr val="000000"/>
                  </a:solidFill>
                  <a:latin typeface="Calibri"/>
                  <a:ea typeface="Calibri"/>
                  <a:cs typeface="Calibri"/>
                  <a:sym typeface="Calibri"/>
                </a:endParaRPr>
              </a:p>
            </p:txBody>
          </p:sp>
          <p:sp>
            <p:nvSpPr>
              <p:cNvPr id="3004" name="Google Shape;3004;p436"/>
              <p:cNvSpPr/>
              <p:nvPr/>
            </p:nvSpPr>
            <p:spPr>
              <a:xfrm>
                <a:off x="6775046" y="5670266"/>
                <a:ext cx="150813" cy="76200"/>
              </a:xfrm>
              <a:custGeom>
                <a:avLst/>
                <a:gdLst/>
                <a:ahLst/>
                <a:cxnLst/>
                <a:rect l="l" t="t" r="r" b="b"/>
                <a:pathLst>
                  <a:path w="152" h="78" extrusionOk="0">
                    <a:moveTo>
                      <a:pt x="152" y="0"/>
                    </a:moveTo>
                    <a:cubicBezTo>
                      <a:pt x="152" y="42"/>
                      <a:pt x="118" y="78"/>
                      <a:pt x="76" y="78"/>
                    </a:cubicBezTo>
                    <a:cubicBezTo>
                      <a:pt x="34" y="78"/>
                      <a:pt x="0" y="42"/>
                      <a:pt x="0" y="0"/>
                    </a:cubicBezTo>
                  </a:path>
                </a:pathLst>
              </a:custGeom>
              <a:noFill/>
              <a:ln w="19050" cap="rnd" cmpd="sng">
                <a:solidFill>
                  <a:srgbClr val="0E2532"/>
                </a:solidFill>
                <a:prstDash val="solid"/>
                <a:round/>
                <a:headEnd type="none" w="sm" len="sm"/>
                <a:tailEnd type="none" w="sm" len="sm"/>
              </a:ln>
            </p:spPr>
            <p:txBody>
              <a:bodyPr spcFirstLastPara="1" wrap="square" lIns="121900" tIns="60933" rIns="121900" bIns="60933" anchor="ctr" anchorCtr="0">
                <a:noAutofit/>
              </a:bodyPr>
              <a:lstStyle/>
              <a:p>
                <a:pPr>
                  <a:buClr>
                    <a:srgbClr val="000000"/>
                  </a:buClr>
                  <a:buSzPts val="1800"/>
                </a:pPr>
                <a:endParaRPr sz="2400">
                  <a:solidFill>
                    <a:srgbClr val="000000"/>
                  </a:solidFill>
                  <a:latin typeface="Calibri"/>
                  <a:ea typeface="Calibri"/>
                  <a:cs typeface="Calibri"/>
                  <a:sym typeface="Calibri"/>
                </a:endParaRPr>
              </a:p>
            </p:txBody>
          </p:sp>
          <p:sp>
            <p:nvSpPr>
              <p:cNvPr id="3005" name="Google Shape;3005;p436"/>
              <p:cNvSpPr/>
              <p:nvPr/>
            </p:nvSpPr>
            <p:spPr>
              <a:xfrm>
                <a:off x="6875058" y="5622641"/>
                <a:ext cx="42863" cy="20638"/>
              </a:xfrm>
              <a:custGeom>
                <a:avLst/>
                <a:gdLst/>
                <a:ahLst/>
                <a:cxnLst/>
                <a:rect l="l" t="t" r="r" b="b"/>
                <a:pathLst>
                  <a:path w="44" h="20" extrusionOk="0">
                    <a:moveTo>
                      <a:pt x="44" y="0"/>
                    </a:moveTo>
                    <a:cubicBezTo>
                      <a:pt x="44" y="11"/>
                      <a:pt x="33" y="20"/>
                      <a:pt x="22" y="20"/>
                    </a:cubicBezTo>
                    <a:cubicBezTo>
                      <a:pt x="11" y="20"/>
                      <a:pt x="0" y="11"/>
                      <a:pt x="0" y="0"/>
                    </a:cubicBezTo>
                  </a:path>
                </a:pathLst>
              </a:custGeom>
              <a:noFill/>
              <a:ln w="19050" cap="rnd" cmpd="sng">
                <a:solidFill>
                  <a:srgbClr val="0E2532"/>
                </a:solidFill>
                <a:prstDash val="solid"/>
                <a:round/>
                <a:headEnd type="none" w="sm" len="sm"/>
                <a:tailEnd type="none" w="sm" len="sm"/>
              </a:ln>
            </p:spPr>
            <p:txBody>
              <a:bodyPr spcFirstLastPara="1" wrap="square" lIns="121900" tIns="60933" rIns="121900" bIns="60933" anchor="ctr" anchorCtr="0">
                <a:noAutofit/>
              </a:bodyPr>
              <a:lstStyle/>
              <a:p>
                <a:pPr>
                  <a:buClr>
                    <a:srgbClr val="000000"/>
                  </a:buClr>
                  <a:buSzPts val="1800"/>
                </a:pPr>
                <a:endParaRPr sz="2400">
                  <a:solidFill>
                    <a:srgbClr val="000000"/>
                  </a:solidFill>
                  <a:latin typeface="Calibri"/>
                  <a:ea typeface="Calibri"/>
                  <a:cs typeface="Calibri"/>
                  <a:sym typeface="Calibri"/>
                </a:endParaRPr>
              </a:p>
            </p:txBody>
          </p:sp>
          <p:sp>
            <p:nvSpPr>
              <p:cNvPr id="3006" name="Google Shape;3006;p436"/>
              <p:cNvSpPr/>
              <p:nvPr/>
            </p:nvSpPr>
            <p:spPr>
              <a:xfrm>
                <a:off x="6782983" y="5622641"/>
                <a:ext cx="44450" cy="20638"/>
              </a:xfrm>
              <a:custGeom>
                <a:avLst/>
                <a:gdLst/>
                <a:ahLst/>
                <a:cxnLst/>
                <a:rect l="l" t="t" r="r" b="b"/>
                <a:pathLst>
                  <a:path w="44" h="20" extrusionOk="0">
                    <a:moveTo>
                      <a:pt x="0" y="0"/>
                    </a:moveTo>
                    <a:cubicBezTo>
                      <a:pt x="0" y="11"/>
                      <a:pt x="12" y="20"/>
                      <a:pt x="23" y="20"/>
                    </a:cubicBezTo>
                    <a:cubicBezTo>
                      <a:pt x="34" y="20"/>
                      <a:pt x="44" y="11"/>
                      <a:pt x="44" y="0"/>
                    </a:cubicBezTo>
                  </a:path>
                </a:pathLst>
              </a:custGeom>
              <a:noFill/>
              <a:ln w="19050" cap="rnd" cmpd="sng">
                <a:solidFill>
                  <a:srgbClr val="0E2532"/>
                </a:solidFill>
                <a:prstDash val="solid"/>
                <a:round/>
                <a:headEnd type="none" w="sm" len="sm"/>
                <a:tailEnd type="none" w="sm" len="sm"/>
              </a:ln>
            </p:spPr>
            <p:txBody>
              <a:bodyPr spcFirstLastPara="1" wrap="square" lIns="121900" tIns="60933" rIns="121900" bIns="60933" anchor="ctr" anchorCtr="0">
                <a:noAutofit/>
              </a:bodyPr>
              <a:lstStyle/>
              <a:p>
                <a:pPr>
                  <a:buClr>
                    <a:srgbClr val="000000"/>
                  </a:buClr>
                  <a:buSzPts val="1800"/>
                </a:pPr>
                <a:endParaRPr sz="2400">
                  <a:solidFill>
                    <a:srgbClr val="000000"/>
                  </a:solidFill>
                  <a:latin typeface="Calibri"/>
                  <a:ea typeface="Calibri"/>
                  <a:cs typeface="Calibri"/>
                  <a:sym typeface="Calibri"/>
                </a:endParaRPr>
              </a:p>
            </p:txBody>
          </p:sp>
        </p:grpSp>
        <p:grpSp>
          <p:nvGrpSpPr>
            <p:cNvPr id="3007" name="Google Shape;3007;p436"/>
            <p:cNvGrpSpPr/>
            <p:nvPr/>
          </p:nvGrpSpPr>
          <p:grpSpPr>
            <a:xfrm>
              <a:off x="7014135" y="5548028"/>
              <a:ext cx="230100" cy="228600"/>
              <a:chOff x="6735358" y="5811553"/>
              <a:chExt cx="230100" cy="228600"/>
            </a:xfrm>
          </p:grpSpPr>
          <p:sp>
            <p:nvSpPr>
              <p:cNvPr id="3008" name="Google Shape;3008;p436"/>
              <p:cNvSpPr/>
              <p:nvPr/>
            </p:nvSpPr>
            <p:spPr>
              <a:xfrm>
                <a:off x="6735358" y="5811553"/>
                <a:ext cx="230100" cy="228600"/>
              </a:xfrm>
              <a:prstGeom prst="ellipse">
                <a:avLst/>
              </a:prstGeom>
              <a:noFill/>
              <a:ln w="19050" cap="rnd" cmpd="sng">
                <a:solidFill>
                  <a:srgbClr val="0E2532"/>
                </a:solidFill>
                <a:prstDash val="solid"/>
                <a:round/>
                <a:headEnd type="none" w="sm" len="sm"/>
                <a:tailEnd type="none" w="sm" len="sm"/>
              </a:ln>
            </p:spPr>
            <p:txBody>
              <a:bodyPr spcFirstLastPara="1" wrap="square" lIns="121900" tIns="60933" rIns="121900" bIns="60933" anchor="ctr" anchorCtr="0">
                <a:noAutofit/>
              </a:bodyPr>
              <a:lstStyle/>
              <a:p>
                <a:pPr>
                  <a:buClr>
                    <a:srgbClr val="000000"/>
                  </a:buClr>
                  <a:buSzPts val="1800"/>
                </a:pPr>
                <a:endParaRPr sz="2400">
                  <a:solidFill>
                    <a:srgbClr val="000000"/>
                  </a:solidFill>
                  <a:latin typeface="Calibri"/>
                  <a:ea typeface="Calibri"/>
                  <a:cs typeface="Calibri"/>
                  <a:sym typeface="Calibri"/>
                </a:endParaRPr>
              </a:p>
            </p:txBody>
          </p:sp>
          <p:sp>
            <p:nvSpPr>
              <p:cNvPr id="3009" name="Google Shape;3009;p436"/>
              <p:cNvSpPr/>
              <p:nvPr/>
            </p:nvSpPr>
            <p:spPr>
              <a:xfrm>
                <a:off x="6875058" y="5886166"/>
                <a:ext cx="42863" cy="19050"/>
              </a:xfrm>
              <a:custGeom>
                <a:avLst/>
                <a:gdLst/>
                <a:ahLst/>
                <a:cxnLst/>
                <a:rect l="l" t="t" r="r" b="b"/>
                <a:pathLst>
                  <a:path w="44" h="20" extrusionOk="0">
                    <a:moveTo>
                      <a:pt x="44" y="0"/>
                    </a:moveTo>
                    <a:cubicBezTo>
                      <a:pt x="44" y="11"/>
                      <a:pt x="33" y="20"/>
                      <a:pt x="22" y="20"/>
                    </a:cubicBezTo>
                    <a:cubicBezTo>
                      <a:pt x="11" y="20"/>
                      <a:pt x="0" y="11"/>
                      <a:pt x="0" y="0"/>
                    </a:cubicBezTo>
                  </a:path>
                </a:pathLst>
              </a:custGeom>
              <a:noFill/>
              <a:ln w="19050" cap="rnd" cmpd="sng">
                <a:solidFill>
                  <a:srgbClr val="0E2532"/>
                </a:solidFill>
                <a:prstDash val="solid"/>
                <a:round/>
                <a:headEnd type="none" w="sm" len="sm"/>
                <a:tailEnd type="none" w="sm" len="sm"/>
              </a:ln>
            </p:spPr>
            <p:txBody>
              <a:bodyPr spcFirstLastPara="1" wrap="square" lIns="121900" tIns="60933" rIns="121900" bIns="60933" anchor="ctr" anchorCtr="0">
                <a:noAutofit/>
              </a:bodyPr>
              <a:lstStyle/>
              <a:p>
                <a:pPr>
                  <a:buClr>
                    <a:srgbClr val="000000"/>
                  </a:buClr>
                  <a:buSzPts val="1800"/>
                </a:pPr>
                <a:endParaRPr sz="2400">
                  <a:solidFill>
                    <a:srgbClr val="000000"/>
                  </a:solidFill>
                  <a:latin typeface="Calibri"/>
                  <a:ea typeface="Calibri"/>
                  <a:cs typeface="Calibri"/>
                  <a:sym typeface="Calibri"/>
                </a:endParaRPr>
              </a:p>
            </p:txBody>
          </p:sp>
          <p:sp>
            <p:nvSpPr>
              <p:cNvPr id="3010" name="Google Shape;3010;p436"/>
              <p:cNvSpPr/>
              <p:nvPr/>
            </p:nvSpPr>
            <p:spPr>
              <a:xfrm>
                <a:off x="6782983" y="5886166"/>
                <a:ext cx="44450" cy="19050"/>
              </a:xfrm>
              <a:custGeom>
                <a:avLst/>
                <a:gdLst/>
                <a:ahLst/>
                <a:cxnLst/>
                <a:rect l="l" t="t" r="r" b="b"/>
                <a:pathLst>
                  <a:path w="44" h="20" extrusionOk="0">
                    <a:moveTo>
                      <a:pt x="0" y="0"/>
                    </a:moveTo>
                    <a:cubicBezTo>
                      <a:pt x="0" y="11"/>
                      <a:pt x="12" y="20"/>
                      <a:pt x="23" y="20"/>
                    </a:cubicBezTo>
                    <a:cubicBezTo>
                      <a:pt x="34" y="20"/>
                      <a:pt x="44" y="11"/>
                      <a:pt x="44" y="0"/>
                    </a:cubicBezTo>
                  </a:path>
                </a:pathLst>
              </a:custGeom>
              <a:noFill/>
              <a:ln w="19050" cap="rnd" cmpd="sng">
                <a:solidFill>
                  <a:srgbClr val="0E2532"/>
                </a:solidFill>
                <a:prstDash val="solid"/>
                <a:round/>
                <a:headEnd type="none" w="sm" len="sm"/>
                <a:tailEnd type="none" w="sm" len="sm"/>
              </a:ln>
            </p:spPr>
            <p:txBody>
              <a:bodyPr spcFirstLastPara="1" wrap="square" lIns="121900" tIns="60933" rIns="121900" bIns="60933" anchor="ctr" anchorCtr="0">
                <a:noAutofit/>
              </a:bodyPr>
              <a:lstStyle/>
              <a:p>
                <a:pPr>
                  <a:buClr>
                    <a:srgbClr val="000000"/>
                  </a:buClr>
                  <a:buSzPts val="1800"/>
                </a:pPr>
                <a:endParaRPr sz="2400">
                  <a:solidFill>
                    <a:srgbClr val="000000"/>
                  </a:solidFill>
                  <a:latin typeface="Calibri"/>
                  <a:ea typeface="Calibri"/>
                  <a:cs typeface="Calibri"/>
                  <a:sym typeface="Calibri"/>
                </a:endParaRPr>
              </a:p>
            </p:txBody>
          </p:sp>
          <p:cxnSp>
            <p:nvCxnSpPr>
              <p:cNvPr id="3011" name="Google Shape;3011;p436"/>
              <p:cNvCxnSpPr/>
              <p:nvPr/>
            </p:nvCxnSpPr>
            <p:spPr>
              <a:xfrm>
                <a:off x="6786158" y="5971891"/>
                <a:ext cx="131700" cy="0"/>
              </a:xfrm>
              <a:prstGeom prst="straightConnector1">
                <a:avLst/>
              </a:prstGeom>
              <a:noFill/>
              <a:ln w="19050" cap="rnd" cmpd="sng">
                <a:solidFill>
                  <a:srgbClr val="0E2532"/>
                </a:solidFill>
                <a:prstDash val="solid"/>
                <a:round/>
                <a:headEnd type="none" w="sm" len="sm"/>
                <a:tailEnd type="none" w="sm" len="sm"/>
              </a:ln>
            </p:spPr>
          </p:cxnSp>
        </p:grpSp>
      </p:grpSp>
      <p:grpSp>
        <p:nvGrpSpPr>
          <p:cNvPr id="3012" name="Google Shape;3012;p436"/>
          <p:cNvGrpSpPr/>
          <p:nvPr/>
        </p:nvGrpSpPr>
        <p:grpSpPr>
          <a:xfrm>
            <a:off x="7362470" y="5013312"/>
            <a:ext cx="776449" cy="621081"/>
            <a:chOff x="8137881" y="3745704"/>
            <a:chExt cx="834652" cy="649485"/>
          </a:xfrm>
        </p:grpSpPr>
        <p:sp>
          <p:nvSpPr>
            <p:cNvPr id="3013" name="Google Shape;3013;p436"/>
            <p:cNvSpPr/>
            <p:nvPr/>
          </p:nvSpPr>
          <p:spPr>
            <a:xfrm>
              <a:off x="8137881" y="3745704"/>
              <a:ext cx="834652" cy="649485"/>
            </a:xfrm>
            <a:custGeom>
              <a:avLst/>
              <a:gdLst/>
              <a:ahLst/>
              <a:cxnLst/>
              <a:rect l="l" t="t" r="r" b="b"/>
              <a:pathLst>
                <a:path w="834652" h="649485" extrusionOk="0">
                  <a:moveTo>
                    <a:pt x="417327" y="0"/>
                  </a:moveTo>
                  <a:cubicBezTo>
                    <a:pt x="432639" y="0"/>
                    <a:pt x="445051" y="12412"/>
                    <a:pt x="445051" y="27724"/>
                  </a:cubicBezTo>
                  <a:lnTo>
                    <a:pt x="444909" y="28068"/>
                  </a:lnTo>
                  <a:lnTo>
                    <a:pt x="813493" y="28068"/>
                  </a:lnTo>
                  <a:cubicBezTo>
                    <a:pt x="825179" y="28068"/>
                    <a:pt x="834652" y="37541"/>
                    <a:pt x="834652" y="49227"/>
                  </a:cubicBezTo>
                  <a:lnTo>
                    <a:pt x="834652" y="628326"/>
                  </a:lnTo>
                  <a:cubicBezTo>
                    <a:pt x="834652" y="640012"/>
                    <a:pt x="825179" y="649485"/>
                    <a:pt x="813493" y="649485"/>
                  </a:cubicBezTo>
                  <a:lnTo>
                    <a:pt x="21159" y="649485"/>
                  </a:lnTo>
                  <a:cubicBezTo>
                    <a:pt x="9473" y="649485"/>
                    <a:pt x="0" y="640012"/>
                    <a:pt x="0" y="628326"/>
                  </a:cubicBezTo>
                  <a:lnTo>
                    <a:pt x="0" y="49227"/>
                  </a:lnTo>
                  <a:cubicBezTo>
                    <a:pt x="0" y="37541"/>
                    <a:pt x="9473" y="28068"/>
                    <a:pt x="21159" y="28068"/>
                  </a:cubicBezTo>
                  <a:lnTo>
                    <a:pt x="389745" y="28068"/>
                  </a:lnTo>
                  <a:lnTo>
                    <a:pt x="389603" y="27724"/>
                  </a:lnTo>
                  <a:cubicBezTo>
                    <a:pt x="389603" y="12412"/>
                    <a:pt x="402015" y="0"/>
                    <a:pt x="417327" y="0"/>
                  </a:cubicBezTo>
                  <a:close/>
                </a:path>
              </a:pathLst>
            </a:custGeom>
            <a:noFill/>
            <a:ln w="19050" cap="rnd" cmpd="sng">
              <a:solidFill>
                <a:srgbClr val="0E2532"/>
              </a:solidFill>
              <a:prstDash val="solid"/>
              <a:round/>
              <a:headEnd type="none" w="sm" len="sm"/>
              <a:tailEnd type="none" w="sm" len="sm"/>
            </a:ln>
          </p:spPr>
          <p:txBody>
            <a:bodyPr spcFirstLastPara="1" wrap="square" lIns="91433" tIns="91433" rIns="91433" bIns="91433" anchor="ctr" anchorCtr="0">
              <a:noAutofit/>
            </a:bodyPr>
            <a:lstStyle/>
            <a:p>
              <a:pPr>
                <a:buClr>
                  <a:srgbClr val="000000"/>
                </a:buClr>
                <a:buSzPts val="1100"/>
              </a:pPr>
              <a:endParaRPr sz="1467">
                <a:solidFill>
                  <a:srgbClr val="000000"/>
                </a:solidFill>
                <a:latin typeface="Arial"/>
                <a:ea typeface="Arial"/>
                <a:cs typeface="Arial"/>
                <a:sym typeface="Arial"/>
              </a:endParaRPr>
            </a:p>
          </p:txBody>
        </p:sp>
        <p:cxnSp>
          <p:nvCxnSpPr>
            <p:cNvPr id="3014" name="Google Shape;3014;p436"/>
            <p:cNvCxnSpPr/>
            <p:nvPr/>
          </p:nvCxnSpPr>
          <p:spPr>
            <a:xfrm>
              <a:off x="8248530" y="4051645"/>
              <a:ext cx="0" cy="84600"/>
            </a:xfrm>
            <a:prstGeom prst="straightConnector1">
              <a:avLst/>
            </a:prstGeom>
            <a:noFill/>
            <a:ln w="19050" cap="rnd" cmpd="sng">
              <a:solidFill>
                <a:srgbClr val="0E2532"/>
              </a:solidFill>
              <a:prstDash val="solid"/>
              <a:round/>
              <a:headEnd type="none" w="sm" len="sm"/>
              <a:tailEnd type="none" w="sm" len="sm"/>
            </a:ln>
          </p:spPr>
        </p:cxnSp>
        <p:cxnSp>
          <p:nvCxnSpPr>
            <p:cNvPr id="3015" name="Google Shape;3015;p436"/>
            <p:cNvCxnSpPr/>
            <p:nvPr/>
          </p:nvCxnSpPr>
          <p:spPr>
            <a:xfrm>
              <a:off x="8351567" y="4051645"/>
              <a:ext cx="0" cy="84600"/>
            </a:xfrm>
            <a:prstGeom prst="straightConnector1">
              <a:avLst/>
            </a:prstGeom>
            <a:noFill/>
            <a:ln w="19050" cap="rnd" cmpd="sng">
              <a:solidFill>
                <a:srgbClr val="0E2532"/>
              </a:solidFill>
              <a:prstDash val="solid"/>
              <a:round/>
              <a:headEnd type="none" w="sm" len="sm"/>
              <a:tailEnd type="none" w="sm" len="sm"/>
            </a:ln>
          </p:spPr>
        </p:cxnSp>
        <p:cxnSp>
          <p:nvCxnSpPr>
            <p:cNvPr id="3016" name="Google Shape;3016;p436"/>
            <p:cNvCxnSpPr/>
            <p:nvPr/>
          </p:nvCxnSpPr>
          <p:spPr>
            <a:xfrm>
              <a:off x="8454604" y="4051645"/>
              <a:ext cx="0" cy="84600"/>
            </a:xfrm>
            <a:prstGeom prst="straightConnector1">
              <a:avLst/>
            </a:prstGeom>
            <a:noFill/>
            <a:ln w="19050" cap="rnd" cmpd="sng">
              <a:solidFill>
                <a:srgbClr val="0E2532"/>
              </a:solidFill>
              <a:prstDash val="solid"/>
              <a:round/>
              <a:headEnd type="none" w="sm" len="sm"/>
              <a:tailEnd type="none" w="sm" len="sm"/>
            </a:ln>
          </p:spPr>
        </p:cxnSp>
        <p:cxnSp>
          <p:nvCxnSpPr>
            <p:cNvPr id="3017" name="Google Shape;3017;p436"/>
            <p:cNvCxnSpPr/>
            <p:nvPr/>
          </p:nvCxnSpPr>
          <p:spPr>
            <a:xfrm>
              <a:off x="8557641" y="4051645"/>
              <a:ext cx="0" cy="84600"/>
            </a:xfrm>
            <a:prstGeom prst="straightConnector1">
              <a:avLst/>
            </a:prstGeom>
            <a:noFill/>
            <a:ln w="19050" cap="rnd" cmpd="sng">
              <a:solidFill>
                <a:srgbClr val="0E2532"/>
              </a:solidFill>
              <a:prstDash val="solid"/>
              <a:round/>
              <a:headEnd type="none" w="sm" len="sm"/>
              <a:tailEnd type="none" w="sm" len="sm"/>
            </a:ln>
          </p:spPr>
        </p:cxnSp>
        <p:cxnSp>
          <p:nvCxnSpPr>
            <p:cNvPr id="3018" name="Google Shape;3018;p436"/>
            <p:cNvCxnSpPr/>
            <p:nvPr/>
          </p:nvCxnSpPr>
          <p:spPr>
            <a:xfrm>
              <a:off x="8660678" y="4051645"/>
              <a:ext cx="0" cy="84600"/>
            </a:xfrm>
            <a:prstGeom prst="straightConnector1">
              <a:avLst/>
            </a:prstGeom>
            <a:noFill/>
            <a:ln w="19050" cap="rnd" cmpd="sng">
              <a:solidFill>
                <a:srgbClr val="0E2532"/>
              </a:solidFill>
              <a:prstDash val="solid"/>
              <a:round/>
              <a:headEnd type="none" w="sm" len="sm"/>
              <a:tailEnd type="none" w="sm" len="sm"/>
            </a:ln>
          </p:spPr>
        </p:cxnSp>
        <p:cxnSp>
          <p:nvCxnSpPr>
            <p:cNvPr id="3019" name="Google Shape;3019;p436"/>
            <p:cNvCxnSpPr/>
            <p:nvPr/>
          </p:nvCxnSpPr>
          <p:spPr>
            <a:xfrm>
              <a:off x="8763716" y="4051645"/>
              <a:ext cx="0" cy="84600"/>
            </a:xfrm>
            <a:prstGeom prst="straightConnector1">
              <a:avLst/>
            </a:prstGeom>
            <a:noFill/>
            <a:ln w="19050" cap="rnd" cmpd="sng">
              <a:solidFill>
                <a:srgbClr val="5098B9"/>
              </a:solidFill>
              <a:prstDash val="solid"/>
              <a:round/>
              <a:headEnd type="none" w="sm" len="sm"/>
              <a:tailEnd type="none" w="sm" len="sm"/>
            </a:ln>
          </p:spPr>
        </p:cxnSp>
        <p:cxnSp>
          <p:nvCxnSpPr>
            <p:cNvPr id="3020" name="Google Shape;3020;p436"/>
            <p:cNvCxnSpPr/>
            <p:nvPr/>
          </p:nvCxnSpPr>
          <p:spPr>
            <a:xfrm>
              <a:off x="8866752" y="4051645"/>
              <a:ext cx="0" cy="84600"/>
            </a:xfrm>
            <a:prstGeom prst="straightConnector1">
              <a:avLst/>
            </a:prstGeom>
            <a:noFill/>
            <a:ln w="19050" cap="rnd" cmpd="sng">
              <a:solidFill>
                <a:srgbClr val="5098B9"/>
              </a:solidFill>
              <a:prstDash val="solid"/>
              <a:round/>
              <a:headEnd type="none" w="sm" len="sm"/>
              <a:tailEnd type="none" w="sm" len="sm"/>
            </a:ln>
          </p:spPr>
        </p:cxnSp>
        <p:cxnSp>
          <p:nvCxnSpPr>
            <p:cNvPr id="3021" name="Google Shape;3021;p436"/>
            <p:cNvCxnSpPr/>
            <p:nvPr/>
          </p:nvCxnSpPr>
          <p:spPr>
            <a:xfrm>
              <a:off x="8454604" y="3884075"/>
              <a:ext cx="0" cy="84600"/>
            </a:xfrm>
            <a:prstGeom prst="straightConnector1">
              <a:avLst/>
            </a:prstGeom>
            <a:noFill/>
            <a:ln w="19050" cap="rnd" cmpd="sng">
              <a:solidFill>
                <a:srgbClr val="0E2532"/>
              </a:solidFill>
              <a:prstDash val="solid"/>
              <a:round/>
              <a:headEnd type="none" w="sm" len="sm"/>
              <a:tailEnd type="none" w="sm" len="sm"/>
            </a:ln>
          </p:spPr>
        </p:cxnSp>
        <p:cxnSp>
          <p:nvCxnSpPr>
            <p:cNvPr id="3022" name="Google Shape;3022;p436"/>
            <p:cNvCxnSpPr/>
            <p:nvPr/>
          </p:nvCxnSpPr>
          <p:spPr>
            <a:xfrm>
              <a:off x="8557641" y="3884075"/>
              <a:ext cx="0" cy="84600"/>
            </a:xfrm>
            <a:prstGeom prst="straightConnector1">
              <a:avLst/>
            </a:prstGeom>
            <a:noFill/>
            <a:ln w="19050" cap="rnd" cmpd="sng">
              <a:solidFill>
                <a:srgbClr val="0E2532"/>
              </a:solidFill>
              <a:prstDash val="solid"/>
              <a:round/>
              <a:headEnd type="none" w="sm" len="sm"/>
              <a:tailEnd type="none" w="sm" len="sm"/>
            </a:ln>
          </p:spPr>
        </p:cxnSp>
        <p:cxnSp>
          <p:nvCxnSpPr>
            <p:cNvPr id="3023" name="Google Shape;3023;p436"/>
            <p:cNvCxnSpPr/>
            <p:nvPr/>
          </p:nvCxnSpPr>
          <p:spPr>
            <a:xfrm>
              <a:off x="8660678" y="3884075"/>
              <a:ext cx="0" cy="84600"/>
            </a:xfrm>
            <a:prstGeom prst="straightConnector1">
              <a:avLst/>
            </a:prstGeom>
            <a:noFill/>
            <a:ln w="19050" cap="rnd" cmpd="sng">
              <a:solidFill>
                <a:srgbClr val="0E2532"/>
              </a:solidFill>
              <a:prstDash val="solid"/>
              <a:round/>
              <a:headEnd type="none" w="sm" len="sm"/>
              <a:tailEnd type="none" w="sm" len="sm"/>
            </a:ln>
          </p:spPr>
        </p:cxnSp>
        <p:cxnSp>
          <p:nvCxnSpPr>
            <p:cNvPr id="3024" name="Google Shape;3024;p436"/>
            <p:cNvCxnSpPr/>
            <p:nvPr/>
          </p:nvCxnSpPr>
          <p:spPr>
            <a:xfrm>
              <a:off x="8763716" y="3884075"/>
              <a:ext cx="0" cy="84600"/>
            </a:xfrm>
            <a:prstGeom prst="straightConnector1">
              <a:avLst/>
            </a:prstGeom>
            <a:noFill/>
            <a:ln w="19050" cap="rnd" cmpd="sng">
              <a:solidFill>
                <a:srgbClr val="5098B9"/>
              </a:solidFill>
              <a:prstDash val="solid"/>
              <a:round/>
              <a:headEnd type="none" w="sm" len="sm"/>
              <a:tailEnd type="none" w="sm" len="sm"/>
            </a:ln>
          </p:spPr>
        </p:cxnSp>
        <p:cxnSp>
          <p:nvCxnSpPr>
            <p:cNvPr id="3025" name="Google Shape;3025;p436"/>
            <p:cNvCxnSpPr/>
            <p:nvPr/>
          </p:nvCxnSpPr>
          <p:spPr>
            <a:xfrm>
              <a:off x="8866752" y="3884075"/>
              <a:ext cx="0" cy="84600"/>
            </a:xfrm>
            <a:prstGeom prst="straightConnector1">
              <a:avLst/>
            </a:prstGeom>
            <a:noFill/>
            <a:ln w="19050" cap="rnd" cmpd="sng">
              <a:solidFill>
                <a:srgbClr val="5098B9"/>
              </a:solidFill>
              <a:prstDash val="solid"/>
              <a:round/>
              <a:headEnd type="none" w="sm" len="sm"/>
              <a:tailEnd type="none" w="sm" len="sm"/>
            </a:ln>
          </p:spPr>
        </p:cxnSp>
        <p:cxnSp>
          <p:nvCxnSpPr>
            <p:cNvPr id="3026" name="Google Shape;3026;p436"/>
            <p:cNvCxnSpPr/>
            <p:nvPr/>
          </p:nvCxnSpPr>
          <p:spPr>
            <a:xfrm>
              <a:off x="8248530" y="4220861"/>
              <a:ext cx="0" cy="84600"/>
            </a:xfrm>
            <a:prstGeom prst="straightConnector1">
              <a:avLst/>
            </a:prstGeom>
            <a:noFill/>
            <a:ln w="19050" cap="rnd" cmpd="sng">
              <a:solidFill>
                <a:srgbClr val="0E2532"/>
              </a:solidFill>
              <a:prstDash val="solid"/>
              <a:round/>
              <a:headEnd type="none" w="sm" len="sm"/>
              <a:tailEnd type="none" w="sm" len="sm"/>
            </a:ln>
          </p:spPr>
        </p:cxnSp>
        <p:cxnSp>
          <p:nvCxnSpPr>
            <p:cNvPr id="3027" name="Google Shape;3027;p436"/>
            <p:cNvCxnSpPr/>
            <p:nvPr/>
          </p:nvCxnSpPr>
          <p:spPr>
            <a:xfrm>
              <a:off x="8351567" y="4220861"/>
              <a:ext cx="0" cy="84600"/>
            </a:xfrm>
            <a:prstGeom prst="straightConnector1">
              <a:avLst/>
            </a:prstGeom>
            <a:noFill/>
            <a:ln w="19050" cap="rnd" cmpd="sng">
              <a:solidFill>
                <a:srgbClr val="0E2532"/>
              </a:solidFill>
              <a:prstDash val="solid"/>
              <a:round/>
              <a:headEnd type="none" w="sm" len="sm"/>
              <a:tailEnd type="none" w="sm" len="sm"/>
            </a:ln>
          </p:spPr>
        </p:cxnSp>
        <p:cxnSp>
          <p:nvCxnSpPr>
            <p:cNvPr id="3028" name="Google Shape;3028;p436"/>
            <p:cNvCxnSpPr/>
            <p:nvPr/>
          </p:nvCxnSpPr>
          <p:spPr>
            <a:xfrm>
              <a:off x="8454604" y="4220861"/>
              <a:ext cx="0" cy="84600"/>
            </a:xfrm>
            <a:prstGeom prst="straightConnector1">
              <a:avLst/>
            </a:prstGeom>
            <a:noFill/>
            <a:ln w="19050" cap="rnd" cmpd="sng">
              <a:solidFill>
                <a:srgbClr val="0E2532"/>
              </a:solidFill>
              <a:prstDash val="solid"/>
              <a:round/>
              <a:headEnd type="none" w="sm" len="sm"/>
              <a:tailEnd type="none" w="sm" len="sm"/>
            </a:ln>
          </p:spPr>
        </p:cxnSp>
        <p:cxnSp>
          <p:nvCxnSpPr>
            <p:cNvPr id="3029" name="Google Shape;3029;p436"/>
            <p:cNvCxnSpPr/>
            <p:nvPr/>
          </p:nvCxnSpPr>
          <p:spPr>
            <a:xfrm>
              <a:off x="8557641" y="4220861"/>
              <a:ext cx="0" cy="84600"/>
            </a:xfrm>
            <a:prstGeom prst="straightConnector1">
              <a:avLst/>
            </a:prstGeom>
            <a:noFill/>
            <a:ln w="19050" cap="rnd" cmpd="sng">
              <a:solidFill>
                <a:srgbClr val="0E2532"/>
              </a:solidFill>
              <a:prstDash val="solid"/>
              <a:round/>
              <a:headEnd type="none" w="sm" len="sm"/>
              <a:tailEnd type="none" w="sm" len="sm"/>
            </a:ln>
          </p:spPr>
        </p:cxnSp>
        <p:cxnSp>
          <p:nvCxnSpPr>
            <p:cNvPr id="3030" name="Google Shape;3030;p436"/>
            <p:cNvCxnSpPr/>
            <p:nvPr/>
          </p:nvCxnSpPr>
          <p:spPr>
            <a:xfrm>
              <a:off x="8660678" y="4220861"/>
              <a:ext cx="0" cy="84600"/>
            </a:xfrm>
            <a:prstGeom prst="straightConnector1">
              <a:avLst/>
            </a:prstGeom>
            <a:noFill/>
            <a:ln w="19050" cap="rnd" cmpd="sng">
              <a:solidFill>
                <a:srgbClr val="0E2532"/>
              </a:solidFill>
              <a:prstDash val="solid"/>
              <a:round/>
              <a:headEnd type="none" w="sm" len="sm"/>
              <a:tailEnd type="none" w="sm" len="sm"/>
            </a:ln>
          </p:spPr>
        </p:cxnSp>
        <p:cxnSp>
          <p:nvCxnSpPr>
            <p:cNvPr id="3031" name="Google Shape;3031;p436"/>
            <p:cNvCxnSpPr/>
            <p:nvPr/>
          </p:nvCxnSpPr>
          <p:spPr>
            <a:xfrm>
              <a:off x="8763716" y="4220861"/>
              <a:ext cx="0" cy="84600"/>
            </a:xfrm>
            <a:prstGeom prst="straightConnector1">
              <a:avLst/>
            </a:prstGeom>
            <a:noFill/>
            <a:ln w="19050" cap="rnd" cmpd="sng">
              <a:solidFill>
                <a:srgbClr val="5098B9"/>
              </a:solidFill>
              <a:prstDash val="solid"/>
              <a:round/>
              <a:headEnd type="none" w="sm" len="sm"/>
              <a:tailEnd type="none" w="sm" len="sm"/>
            </a:ln>
          </p:spPr>
        </p:cxnSp>
        <p:cxnSp>
          <p:nvCxnSpPr>
            <p:cNvPr id="3032" name="Google Shape;3032;p436"/>
            <p:cNvCxnSpPr/>
            <p:nvPr/>
          </p:nvCxnSpPr>
          <p:spPr>
            <a:xfrm>
              <a:off x="8202988" y="3745704"/>
              <a:ext cx="0" cy="55500"/>
            </a:xfrm>
            <a:prstGeom prst="straightConnector1">
              <a:avLst/>
            </a:prstGeom>
            <a:noFill/>
            <a:ln w="19050" cap="rnd" cmpd="sng">
              <a:solidFill>
                <a:srgbClr val="0E2532"/>
              </a:solidFill>
              <a:prstDash val="solid"/>
              <a:round/>
              <a:headEnd type="none" w="sm" len="sm"/>
              <a:tailEnd type="none" w="sm" len="sm"/>
            </a:ln>
          </p:spPr>
        </p:cxnSp>
        <p:cxnSp>
          <p:nvCxnSpPr>
            <p:cNvPr id="3033" name="Google Shape;3033;p436"/>
            <p:cNvCxnSpPr/>
            <p:nvPr/>
          </p:nvCxnSpPr>
          <p:spPr>
            <a:xfrm>
              <a:off x="8303854" y="3745704"/>
              <a:ext cx="0" cy="55500"/>
            </a:xfrm>
            <a:prstGeom prst="straightConnector1">
              <a:avLst/>
            </a:prstGeom>
            <a:noFill/>
            <a:ln w="19050" cap="rnd" cmpd="sng">
              <a:solidFill>
                <a:srgbClr val="0E2532"/>
              </a:solidFill>
              <a:prstDash val="solid"/>
              <a:round/>
              <a:headEnd type="none" w="sm" len="sm"/>
              <a:tailEnd type="none" w="sm" len="sm"/>
            </a:ln>
          </p:spPr>
        </p:cxnSp>
        <p:cxnSp>
          <p:nvCxnSpPr>
            <p:cNvPr id="3034" name="Google Shape;3034;p436"/>
            <p:cNvCxnSpPr/>
            <p:nvPr/>
          </p:nvCxnSpPr>
          <p:spPr>
            <a:xfrm>
              <a:off x="8409611" y="3745704"/>
              <a:ext cx="0" cy="55500"/>
            </a:xfrm>
            <a:prstGeom prst="straightConnector1">
              <a:avLst/>
            </a:prstGeom>
            <a:noFill/>
            <a:ln w="19050" cap="rnd" cmpd="sng">
              <a:solidFill>
                <a:srgbClr val="0E2532"/>
              </a:solidFill>
              <a:prstDash val="solid"/>
              <a:round/>
              <a:headEnd type="none" w="sm" len="sm"/>
              <a:tailEnd type="none" w="sm" len="sm"/>
            </a:ln>
          </p:spPr>
        </p:cxnSp>
        <p:cxnSp>
          <p:nvCxnSpPr>
            <p:cNvPr id="3035" name="Google Shape;3035;p436"/>
            <p:cNvCxnSpPr/>
            <p:nvPr/>
          </p:nvCxnSpPr>
          <p:spPr>
            <a:xfrm>
              <a:off x="8682937" y="3745704"/>
              <a:ext cx="0" cy="55500"/>
            </a:xfrm>
            <a:prstGeom prst="straightConnector1">
              <a:avLst/>
            </a:prstGeom>
            <a:noFill/>
            <a:ln w="19050" cap="rnd" cmpd="sng">
              <a:solidFill>
                <a:srgbClr val="0E2532"/>
              </a:solidFill>
              <a:prstDash val="solid"/>
              <a:round/>
              <a:headEnd type="none" w="sm" len="sm"/>
              <a:tailEnd type="none" w="sm" len="sm"/>
            </a:ln>
          </p:spPr>
        </p:cxnSp>
        <p:cxnSp>
          <p:nvCxnSpPr>
            <p:cNvPr id="3036" name="Google Shape;3036;p436"/>
            <p:cNvCxnSpPr/>
            <p:nvPr/>
          </p:nvCxnSpPr>
          <p:spPr>
            <a:xfrm>
              <a:off x="8788694" y="3745704"/>
              <a:ext cx="0" cy="55500"/>
            </a:xfrm>
            <a:prstGeom prst="straightConnector1">
              <a:avLst/>
            </a:prstGeom>
            <a:noFill/>
            <a:ln w="19050" cap="rnd" cmpd="sng">
              <a:solidFill>
                <a:srgbClr val="0E2532"/>
              </a:solidFill>
              <a:prstDash val="solid"/>
              <a:round/>
              <a:headEnd type="none" w="sm" len="sm"/>
              <a:tailEnd type="none" w="sm" len="sm"/>
            </a:ln>
          </p:spPr>
        </p:cxnSp>
        <p:cxnSp>
          <p:nvCxnSpPr>
            <p:cNvPr id="3037" name="Google Shape;3037;p436"/>
            <p:cNvCxnSpPr/>
            <p:nvPr/>
          </p:nvCxnSpPr>
          <p:spPr>
            <a:xfrm>
              <a:off x="8884694" y="3745704"/>
              <a:ext cx="0" cy="55500"/>
            </a:xfrm>
            <a:prstGeom prst="straightConnector1">
              <a:avLst/>
            </a:prstGeom>
            <a:noFill/>
            <a:ln w="19050" cap="rnd" cmpd="sng">
              <a:solidFill>
                <a:srgbClr val="0E2532"/>
              </a:solidFill>
              <a:prstDash val="solid"/>
              <a:round/>
              <a:headEnd type="none" w="sm" len="sm"/>
              <a:tailEnd type="none" w="sm" len="sm"/>
            </a:ln>
          </p:spPr>
        </p:cxnSp>
      </p:grpSp>
      <p:sp>
        <p:nvSpPr>
          <p:cNvPr id="3038" name="Google Shape;3038;p436"/>
          <p:cNvSpPr/>
          <p:nvPr/>
        </p:nvSpPr>
        <p:spPr>
          <a:xfrm>
            <a:off x="11048787" y="2048186"/>
            <a:ext cx="665744" cy="621565"/>
          </a:xfrm>
          <a:custGeom>
            <a:avLst/>
            <a:gdLst/>
            <a:ahLst/>
            <a:cxnLst/>
            <a:rect l="l" t="t" r="r" b="b"/>
            <a:pathLst>
              <a:path w="2381" h="2223" extrusionOk="0">
                <a:moveTo>
                  <a:pt x="2262" y="1072"/>
                </a:moveTo>
                <a:cubicBezTo>
                  <a:pt x="2262" y="199"/>
                  <a:pt x="2262" y="199"/>
                  <a:pt x="2262" y="199"/>
                </a:cubicBezTo>
                <a:cubicBezTo>
                  <a:pt x="2262" y="89"/>
                  <a:pt x="2173" y="0"/>
                  <a:pt x="2064" y="0"/>
                </a:cubicBezTo>
                <a:cubicBezTo>
                  <a:pt x="318" y="0"/>
                  <a:pt x="318" y="0"/>
                  <a:pt x="318" y="0"/>
                </a:cubicBezTo>
                <a:cubicBezTo>
                  <a:pt x="208" y="0"/>
                  <a:pt x="119" y="89"/>
                  <a:pt x="119" y="199"/>
                </a:cubicBezTo>
                <a:cubicBezTo>
                  <a:pt x="119" y="794"/>
                  <a:pt x="119" y="794"/>
                  <a:pt x="119" y="794"/>
                </a:cubicBezTo>
                <a:cubicBezTo>
                  <a:pt x="54" y="794"/>
                  <a:pt x="0" y="847"/>
                  <a:pt x="0" y="913"/>
                </a:cubicBezTo>
                <a:cubicBezTo>
                  <a:pt x="0" y="2104"/>
                  <a:pt x="0" y="2104"/>
                  <a:pt x="0" y="2104"/>
                </a:cubicBezTo>
                <a:cubicBezTo>
                  <a:pt x="0" y="2169"/>
                  <a:pt x="54" y="2223"/>
                  <a:pt x="119" y="2223"/>
                </a:cubicBezTo>
                <a:cubicBezTo>
                  <a:pt x="992" y="2223"/>
                  <a:pt x="992" y="2223"/>
                  <a:pt x="992" y="2223"/>
                </a:cubicBezTo>
                <a:cubicBezTo>
                  <a:pt x="1058" y="2223"/>
                  <a:pt x="1111" y="2169"/>
                  <a:pt x="1111" y="2104"/>
                </a:cubicBezTo>
                <a:cubicBezTo>
                  <a:pt x="1444" y="2104"/>
                  <a:pt x="1444" y="2104"/>
                  <a:pt x="1444" y="2104"/>
                </a:cubicBezTo>
                <a:cubicBezTo>
                  <a:pt x="1481" y="2104"/>
                  <a:pt x="1516" y="2087"/>
                  <a:pt x="1539" y="2057"/>
                </a:cubicBezTo>
                <a:cubicBezTo>
                  <a:pt x="1561" y="2027"/>
                  <a:pt x="1569" y="1989"/>
                  <a:pt x="1559" y="1953"/>
                </a:cubicBezTo>
                <a:cubicBezTo>
                  <a:pt x="1481" y="1667"/>
                  <a:pt x="1481" y="1667"/>
                  <a:pt x="1481" y="1667"/>
                </a:cubicBezTo>
                <a:cubicBezTo>
                  <a:pt x="1707" y="1667"/>
                  <a:pt x="1707" y="1667"/>
                  <a:pt x="1707" y="1667"/>
                </a:cubicBezTo>
                <a:cubicBezTo>
                  <a:pt x="1707" y="2104"/>
                  <a:pt x="1707" y="2104"/>
                  <a:pt x="1707" y="2104"/>
                </a:cubicBezTo>
                <a:cubicBezTo>
                  <a:pt x="1707" y="2169"/>
                  <a:pt x="1760" y="2223"/>
                  <a:pt x="1826" y="2223"/>
                </a:cubicBezTo>
                <a:cubicBezTo>
                  <a:pt x="2262" y="2223"/>
                  <a:pt x="2262" y="2223"/>
                  <a:pt x="2262" y="2223"/>
                </a:cubicBezTo>
                <a:cubicBezTo>
                  <a:pt x="2328" y="2223"/>
                  <a:pt x="2381" y="2169"/>
                  <a:pt x="2381" y="2104"/>
                </a:cubicBezTo>
                <a:cubicBezTo>
                  <a:pt x="2381" y="1191"/>
                  <a:pt x="2381" y="1191"/>
                  <a:pt x="2381" y="1191"/>
                </a:cubicBezTo>
                <a:cubicBezTo>
                  <a:pt x="2381" y="1125"/>
                  <a:pt x="2328" y="1072"/>
                  <a:pt x="2262" y="1072"/>
                </a:cubicBezTo>
                <a:close/>
                <a:moveTo>
                  <a:pt x="1032" y="2104"/>
                </a:moveTo>
                <a:cubicBezTo>
                  <a:pt x="1032" y="2125"/>
                  <a:pt x="1014" y="2143"/>
                  <a:pt x="992" y="2143"/>
                </a:cubicBezTo>
                <a:cubicBezTo>
                  <a:pt x="119" y="2143"/>
                  <a:pt x="119" y="2143"/>
                  <a:pt x="119" y="2143"/>
                </a:cubicBezTo>
                <a:cubicBezTo>
                  <a:pt x="97" y="2143"/>
                  <a:pt x="80" y="2125"/>
                  <a:pt x="80" y="2104"/>
                </a:cubicBezTo>
                <a:cubicBezTo>
                  <a:pt x="80" y="2024"/>
                  <a:pt x="80" y="2024"/>
                  <a:pt x="80" y="2024"/>
                </a:cubicBezTo>
                <a:cubicBezTo>
                  <a:pt x="1032" y="2024"/>
                  <a:pt x="1032" y="2024"/>
                  <a:pt x="1032" y="2024"/>
                </a:cubicBezTo>
                <a:lnTo>
                  <a:pt x="1032" y="2104"/>
                </a:lnTo>
                <a:close/>
                <a:moveTo>
                  <a:pt x="1032" y="1945"/>
                </a:moveTo>
                <a:cubicBezTo>
                  <a:pt x="80" y="1945"/>
                  <a:pt x="80" y="1945"/>
                  <a:pt x="80" y="1945"/>
                </a:cubicBezTo>
                <a:cubicBezTo>
                  <a:pt x="80" y="1072"/>
                  <a:pt x="80" y="1072"/>
                  <a:pt x="80" y="1072"/>
                </a:cubicBezTo>
                <a:cubicBezTo>
                  <a:pt x="1032" y="1072"/>
                  <a:pt x="1032" y="1072"/>
                  <a:pt x="1032" y="1072"/>
                </a:cubicBezTo>
                <a:lnTo>
                  <a:pt x="1032" y="1945"/>
                </a:lnTo>
                <a:close/>
                <a:moveTo>
                  <a:pt x="1032" y="992"/>
                </a:moveTo>
                <a:cubicBezTo>
                  <a:pt x="80" y="992"/>
                  <a:pt x="80" y="992"/>
                  <a:pt x="80" y="992"/>
                </a:cubicBezTo>
                <a:cubicBezTo>
                  <a:pt x="80" y="913"/>
                  <a:pt x="80" y="913"/>
                  <a:pt x="80" y="913"/>
                </a:cubicBezTo>
                <a:cubicBezTo>
                  <a:pt x="80" y="891"/>
                  <a:pt x="97" y="873"/>
                  <a:pt x="119" y="873"/>
                </a:cubicBezTo>
                <a:cubicBezTo>
                  <a:pt x="992" y="873"/>
                  <a:pt x="992" y="873"/>
                  <a:pt x="992" y="873"/>
                </a:cubicBezTo>
                <a:cubicBezTo>
                  <a:pt x="1014" y="873"/>
                  <a:pt x="1032" y="891"/>
                  <a:pt x="1032" y="913"/>
                </a:cubicBezTo>
                <a:lnTo>
                  <a:pt x="1032" y="992"/>
                </a:lnTo>
                <a:close/>
                <a:moveTo>
                  <a:pt x="1482" y="1974"/>
                </a:moveTo>
                <a:cubicBezTo>
                  <a:pt x="1486" y="1986"/>
                  <a:pt x="1483" y="1999"/>
                  <a:pt x="1476" y="2009"/>
                </a:cubicBezTo>
                <a:cubicBezTo>
                  <a:pt x="1468" y="2019"/>
                  <a:pt x="1457" y="2024"/>
                  <a:pt x="1444" y="2024"/>
                </a:cubicBezTo>
                <a:cubicBezTo>
                  <a:pt x="1111" y="2024"/>
                  <a:pt x="1111" y="2024"/>
                  <a:pt x="1111" y="2024"/>
                </a:cubicBezTo>
                <a:cubicBezTo>
                  <a:pt x="1111" y="1945"/>
                  <a:pt x="1111" y="1945"/>
                  <a:pt x="1111" y="1945"/>
                </a:cubicBezTo>
                <a:cubicBezTo>
                  <a:pt x="1474" y="1945"/>
                  <a:pt x="1474" y="1945"/>
                  <a:pt x="1474" y="1945"/>
                </a:cubicBezTo>
                <a:lnTo>
                  <a:pt x="1482" y="1974"/>
                </a:lnTo>
                <a:close/>
                <a:moveTo>
                  <a:pt x="1111" y="1865"/>
                </a:moveTo>
                <a:cubicBezTo>
                  <a:pt x="1111" y="1667"/>
                  <a:pt x="1111" y="1667"/>
                  <a:pt x="1111" y="1667"/>
                </a:cubicBezTo>
                <a:cubicBezTo>
                  <a:pt x="1399" y="1667"/>
                  <a:pt x="1399" y="1667"/>
                  <a:pt x="1399" y="1667"/>
                </a:cubicBezTo>
                <a:cubicBezTo>
                  <a:pt x="1453" y="1865"/>
                  <a:pt x="1453" y="1865"/>
                  <a:pt x="1453" y="1865"/>
                </a:cubicBezTo>
                <a:lnTo>
                  <a:pt x="1111" y="1865"/>
                </a:lnTo>
                <a:close/>
                <a:moveTo>
                  <a:pt x="1707" y="1588"/>
                </a:moveTo>
                <a:cubicBezTo>
                  <a:pt x="1111" y="1588"/>
                  <a:pt x="1111" y="1588"/>
                  <a:pt x="1111" y="1588"/>
                </a:cubicBezTo>
                <a:cubicBezTo>
                  <a:pt x="1111" y="1350"/>
                  <a:pt x="1111" y="1350"/>
                  <a:pt x="1111" y="1350"/>
                </a:cubicBezTo>
                <a:cubicBezTo>
                  <a:pt x="1707" y="1350"/>
                  <a:pt x="1707" y="1350"/>
                  <a:pt x="1707" y="1350"/>
                </a:cubicBezTo>
                <a:lnTo>
                  <a:pt x="1707" y="1588"/>
                </a:lnTo>
                <a:close/>
                <a:moveTo>
                  <a:pt x="1707" y="1191"/>
                </a:moveTo>
                <a:cubicBezTo>
                  <a:pt x="1707" y="1270"/>
                  <a:pt x="1707" y="1270"/>
                  <a:pt x="1707" y="1270"/>
                </a:cubicBezTo>
                <a:cubicBezTo>
                  <a:pt x="1111" y="1270"/>
                  <a:pt x="1111" y="1270"/>
                  <a:pt x="1111" y="1270"/>
                </a:cubicBezTo>
                <a:cubicBezTo>
                  <a:pt x="1111" y="913"/>
                  <a:pt x="1111" y="913"/>
                  <a:pt x="1111" y="913"/>
                </a:cubicBezTo>
                <a:cubicBezTo>
                  <a:pt x="1111" y="847"/>
                  <a:pt x="1058" y="794"/>
                  <a:pt x="992" y="794"/>
                </a:cubicBezTo>
                <a:cubicBezTo>
                  <a:pt x="199" y="794"/>
                  <a:pt x="199" y="794"/>
                  <a:pt x="199" y="794"/>
                </a:cubicBezTo>
                <a:cubicBezTo>
                  <a:pt x="199" y="199"/>
                  <a:pt x="199" y="199"/>
                  <a:pt x="199" y="199"/>
                </a:cubicBezTo>
                <a:cubicBezTo>
                  <a:pt x="199" y="133"/>
                  <a:pt x="252" y="80"/>
                  <a:pt x="318" y="80"/>
                </a:cubicBezTo>
                <a:cubicBezTo>
                  <a:pt x="2064" y="80"/>
                  <a:pt x="2064" y="80"/>
                  <a:pt x="2064" y="80"/>
                </a:cubicBezTo>
                <a:cubicBezTo>
                  <a:pt x="2129" y="80"/>
                  <a:pt x="2183" y="133"/>
                  <a:pt x="2183" y="199"/>
                </a:cubicBezTo>
                <a:cubicBezTo>
                  <a:pt x="2183" y="1072"/>
                  <a:pt x="2183" y="1072"/>
                  <a:pt x="2183" y="1072"/>
                </a:cubicBezTo>
                <a:cubicBezTo>
                  <a:pt x="1826" y="1072"/>
                  <a:pt x="1826" y="1072"/>
                  <a:pt x="1826" y="1072"/>
                </a:cubicBezTo>
                <a:cubicBezTo>
                  <a:pt x="1760" y="1072"/>
                  <a:pt x="1707" y="1125"/>
                  <a:pt x="1707" y="1191"/>
                </a:cubicBezTo>
                <a:close/>
                <a:moveTo>
                  <a:pt x="2302" y="2104"/>
                </a:moveTo>
                <a:cubicBezTo>
                  <a:pt x="2302" y="2125"/>
                  <a:pt x="2284" y="2143"/>
                  <a:pt x="2262" y="2143"/>
                </a:cubicBezTo>
                <a:cubicBezTo>
                  <a:pt x="1826" y="2143"/>
                  <a:pt x="1826" y="2143"/>
                  <a:pt x="1826" y="2143"/>
                </a:cubicBezTo>
                <a:cubicBezTo>
                  <a:pt x="1804" y="2143"/>
                  <a:pt x="1786" y="2125"/>
                  <a:pt x="1786" y="2104"/>
                </a:cubicBezTo>
                <a:cubicBezTo>
                  <a:pt x="1786" y="2024"/>
                  <a:pt x="1786" y="2024"/>
                  <a:pt x="1786" y="2024"/>
                </a:cubicBezTo>
                <a:cubicBezTo>
                  <a:pt x="2302" y="2024"/>
                  <a:pt x="2302" y="2024"/>
                  <a:pt x="2302" y="2024"/>
                </a:cubicBezTo>
                <a:lnTo>
                  <a:pt x="2302" y="2104"/>
                </a:lnTo>
                <a:close/>
                <a:moveTo>
                  <a:pt x="2302" y="1945"/>
                </a:moveTo>
                <a:cubicBezTo>
                  <a:pt x="1786" y="1945"/>
                  <a:pt x="1786" y="1945"/>
                  <a:pt x="1786" y="1945"/>
                </a:cubicBezTo>
                <a:cubicBezTo>
                  <a:pt x="1786" y="1350"/>
                  <a:pt x="1786" y="1350"/>
                  <a:pt x="1786" y="1350"/>
                </a:cubicBezTo>
                <a:cubicBezTo>
                  <a:pt x="2302" y="1350"/>
                  <a:pt x="2302" y="1350"/>
                  <a:pt x="2302" y="1350"/>
                </a:cubicBezTo>
                <a:lnTo>
                  <a:pt x="2302" y="1945"/>
                </a:lnTo>
                <a:close/>
                <a:moveTo>
                  <a:pt x="2302" y="1270"/>
                </a:moveTo>
                <a:cubicBezTo>
                  <a:pt x="1786" y="1270"/>
                  <a:pt x="1786" y="1270"/>
                  <a:pt x="1786" y="1270"/>
                </a:cubicBezTo>
                <a:cubicBezTo>
                  <a:pt x="1786" y="1191"/>
                  <a:pt x="1786" y="1191"/>
                  <a:pt x="1786" y="1191"/>
                </a:cubicBezTo>
                <a:cubicBezTo>
                  <a:pt x="1786" y="1169"/>
                  <a:pt x="1804" y="1151"/>
                  <a:pt x="1826" y="1151"/>
                </a:cubicBezTo>
                <a:cubicBezTo>
                  <a:pt x="2262" y="1151"/>
                  <a:pt x="2262" y="1151"/>
                  <a:pt x="2262" y="1151"/>
                </a:cubicBezTo>
                <a:cubicBezTo>
                  <a:pt x="2284" y="1151"/>
                  <a:pt x="2302" y="1169"/>
                  <a:pt x="2302" y="1191"/>
                </a:cubicBezTo>
                <a:lnTo>
                  <a:pt x="2302" y="1270"/>
                </a:lnTo>
                <a:close/>
              </a:path>
            </a:pathLst>
          </a:custGeom>
          <a:solidFill>
            <a:srgbClr val="0E2532"/>
          </a:solidFill>
          <a:ln>
            <a:noFill/>
          </a:ln>
        </p:spPr>
        <p:txBody>
          <a:bodyPr spcFirstLastPara="1" wrap="square" lIns="91433" tIns="45700" rIns="91433" bIns="45700" anchor="t" anchorCtr="0">
            <a:noAutofit/>
          </a:bodyPr>
          <a:lstStyle/>
          <a:p>
            <a:pPr>
              <a:buClr>
                <a:srgbClr val="000000"/>
              </a:buClr>
              <a:buSzPts val="1400"/>
            </a:pPr>
            <a:endParaRPr sz="1867">
              <a:solidFill>
                <a:srgbClr val="00576D"/>
              </a:solidFill>
              <a:latin typeface="Calibri"/>
              <a:ea typeface="Calibri"/>
              <a:cs typeface="Calibri"/>
              <a:sym typeface="Calibri"/>
            </a:endParaRPr>
          </a:p>
        </p:txBody>
      </p:sp>
      <p:sp>
        <p:nvSpPr>
          <p:cNvPr id="3039" name="Google Shape;3039;p436"/>
          <p:cNvSpPr txBox="1"/>
          <p:nvPr/>
        </p:nvSpPr>
        <p:spPr>
          <a:xfrm>
            <a:off x="2597852" y="3732012"/>
            <a:ext cx="2008800" cy="242400"/>
          </a:xfrm>
          <a:prstGeom prst="rect">
            <a:avLst/>
          </a:prstGeom>
          <a:noFill/>
          <a:ln>
            <a:noFill/>
          </a:ln>
        </p:spPr>
        <p:txBody>
          <a:bodyPr spcFirstLastPara="1" wrap="square" lIns="121900" tIns="121900" rIns="121900" bIns="121900" anchor="t" anchorCtr="0">
            <a:noAutofit/>
          </a:bodyPr>
          <a:lstStyle/>
          <a:p>
            <a:r>
              <a:rPr lang="en-GB" sz="1733" b="1">
                <a:solidFill>
                  <a:schemeClr val="dk1"/>
                </a:solidFill>
                <a:latin typeface="Calibri"/>
                <a:ea typeface="Calibri"/>
                <a:cs typeface="Calibri"/>
                <a:sym typeface="Calibri"/>
              </a:rPr>
              <a:t>Data Feeds</a:t>
            </a:r>
            <a:r>
              <a:rPr lang="en-GB"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
        <p:nvSpPr>
          <p:cNvPr id="3040" name="Google Shape;3040;p436"/>
          <p:cNvSpPr txBox="1"/>
          <p:nvPr/>
        </p:nvSpPr>
        <p:spPr>
          <a:xfrm>
            <a:off x="2559533" y="834753"/>
            <a:ext cx="2460000" cy="242400"/>
          </a:xfrm>
          <a:prstGeom prst="rect">
            <a:avLst/>
          </a:prstGeom>
          <a:noFill/>
          <a:ln>
            <a:noFill/>
          </a:ln>
        </p:spPr>
        <p:txBody>
          <a:bodyPr spcFirstLastPara="1" wrap="square" lIns="121900" tIns="121900" rIns="121900" bIns="121900" anchor="t" anchorCtr="0">
            <a:noAutofit/>
          </a:bodyPr>
          <a:lstStyle/>
          <a:p>
            <a:r>
              <a:rPr lang="en-GB" sz="1733" b="1">
                <a:solidFill>
                  <a:schemeClr val="dk1"/>
                </a:solidFill>
                <a:latin typeface="Calibri"/>
                <a:ea typeface="Calibri"/>
                <a:cs typeface="Calibri"/>
                <a:sym typeface="Calibri"/>
              </a:rPr>
              <a:t>Interactive features </a:t>
            </a:r>
            <a:r>
              <a:rPr lang="en-GB"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
        <p:nvSpPr>
          <p:cNvPr id="3041" name="Google Shape;3041;p436"/>
          <p:cNvSpPr txBox="1"/>
          <p:nvPr/>
        </p:nvSpPr>
        <p:spPr>
          <a:xfrm>
            <a:off x="2578533" y="1205028"/>
            <a:ext cx="9207200" cy="824000"/>
          </a:xfrm>
          <a:prstGeom prst="rect">
            <a:avLst/>
          </a:prstGeom>
          <a:noFill/>
          <a:ln>
            <a:noFill/>
          </a:ln>
        </p:spPr>
        <p:txBody>
          <a:bodyPr spcFirstLastPara="1" wrap="square" lIns="121900" tIns="121900" rIns="121900" bIns="121900" anchor="t" anchorCtr="0">
            <a:noAutofit/>
          </a:bodyPr>
          <a:lstStyle/>
          <a:p>
            <a:pPr marL="239993" indent="-213127">
              <a:buSzPts val="1100"/>
              <a:buFont typeface="Calibri"/>
              <a:buChar char="●"/>
            </a:pPr>
            <a:r>
              <a:rPr lang="en-GB" sz="1467">
                <a:latin typeface="Calibri"/>
                <a:ea typeface="Calibri"/>
                <a:cs typeface="Calibri"/>
                <a:sym typeface="Calibri"/>
              </a:rPr>
              <a:t>Supporting digital pathways; eMeet&amp;Greet referral package, waiting well, wait list validation, pre and post op assessments, prehab, enhanced supported discharge process and patient initiated follow up.</a:t>
            </a:r>
            <a:endParaRPr sz="1467">
              <a:latin typeface="Calibri"/>
              <a:ea typeface="Calibri"/>
              <a:cs typeface="Calibri"/>
              <a:sym typeface="Calibri"/>
            </a:endParaRPr>
          </a:p>
        </p:txBody>
      </p:sp>
      <p:sp>
        <p:nvSpPr>
          <p:cNvPr id="3042" name="Google Shape;3042;p436"/>
          <p:cNvSpPr txBox="1">
            <a:spLocks noGrp="1"/>
          </p:cNvSpPr>
          <p:nvPr>
            <p:ph type="title"/>
          </p:nvPr>
        </p:nvSpPr>
        <p:spPr>
          <a:xfrm>
            <a:off x="2578532" y="195933"/>
            <a:ext cx="6127200" cy="700000"/>
          </a:xfrm>
          <a:prstGeom prst="rect">
            <a:avLst/>
          </a:prstGeom>
          <a:noFill/>
          <a:ln>
            <a:noFill/>
          </a:ln>
        </p:spPr>
        <p:txBody>
          <a:bodyPr spcFirstLastPara="1" vert="horz" wrap="square" lIns="91433" tIns="91433" rIns="91433" bIns="91433" rtlCol="0" anchor="t" anchorCtr="0">
            <a:noAutofit/>
          </a:bodyPr>
          <a:lstStyle/>
          <a:p>
            <a:pPr>
              <a:lnSpc>
                <a:spcPct val="90000"/>
              </a:lnSpc>
              <a:buSzPts val="2700"/>
            </a:pPr>
            <a:r>
              <a:rPr lang="en-GB" sz="3600" dirty="0"/>
              <a:t>PHR Functionality and Benefits</a:t>
            </a:r>
            <a:endParaRPr sz="2133" dirty="0"/>
          </a:p>
        </p:txBody>
      </p:sp>
      <p:sp>
        <p:nvSpPr>
          <p:cNvPr id="3043" name="Google Shape;3043;p436"/>
          <p:cNvSpPr txBox="1"/>
          <p:nvPr/>
        </p:nvSpPr>
        <p:spPr>
          <a:xfrm>
            <a:off x="2561505" y="3954808"/>
            <a:ext cx="9207200" cy="298400"/>
          </a:xfrm>
          <a:prstGeom prst="rect">
            <a:avLst/>
          </a:prstGeom>
          <a:noFill/>
          <a:ln>
            <a:noFill/>
          </a:ln>
        </p:spPr>
        <p:txBody>
          <a:bodyPr spcFirstLastPara="1" wrap="square" lIns="121900" tIns="121900" rIns="121900" bIns="121900" anchor="t" anchorCtr="0">
            <a:noAutofit/>
          </a:bodyPr>
          <a:lstStyle/>
          <a:p>
            <a:endParaRPr sz="1467">
              <a:latin typeface="Calibri"/>
              <a:ea typeface="Calibri"/>
              <a:cs typeface="Calibri"/>
              <a:sym typeface="Calibri"/>
            </a:endParaRPr>
          </a:p>
          <a:p>
            <a:pPr marL="239993" indent="-213127">
              <a:buSzPts val="1100"/>
              <a:buFont typeface="Calibri"/>
              <a:buChar char="●"/>
            </a:pPr>
            <a:r>
              <a:rPr lang="en-GB" sz="1467">
                <a:solidFill>
                  <a:schemeClr val="dk1"/>
                </a:solidFill>
                <a:latin typeface="Calibri"/>
                <a:ea typeface="Calibri"/>
                <a:cs typeface="Calibri"/>
                <a:sym typeface="Calibri"/>
              </a:rPr>
              <a:t>Reducing costs associated with digital interactions (reducing paper based letters and reducing DNA rates).</a:t>
            </a:r>
            <a:endParaRPr sz="1467">
              <a:solidFill>
                <a:schemeClr val="dk1"/>
              </a:solidFill>
              <a:latin typeface="Calibri"/>
              <a:ea typeface="Calibri"/>
              <a:cs typeface="Calibri"/>
              <a:sym typeface="Calibri"/>
            </a:endParaRPr>
          </a:p>
          <a:p>
            <a:pPr marL="239993" indent="-213127">
              <a:buSzPts val="1100"/>
              <a:buFont typeface="Calibri"/>
              <a:buChar char="●"/>
            </a:pPr>
            <a:r>
              <a:rPr lang="en-GB" sz="1467">
                <a:solidFill>
                  <a:schemeClr val="dk1"/>
                </a:solidFill>
                <a:latin typeface="Calibri"/>
                <a:ea typeface="Calibri"/>
                <a:cs typeface="Calibri"/>
                <a:sym typeface="Calibri"/>
              </a:rPr>
              <a:t>Saving clinical and admin time by reducing patient phone calls associated with appointment and result data.</a:t>
            </a:r>
            <a:endParaRPr sz="1467">
              <a:latin typeface="Calibri"/>
              <a:ea typeface="Calibri"/>
              <a:cs typeface="Calibri"/>
              <a:sym typeface="Calibri"/>
            </a:endParaRPr>
          </a:p>
        </p:txBody>
      </p:sp>
      <p:grpSp>
        <p:nvGrpSpPr>
          <p:cNvPr id="3044" name="Google Shape;3044;p436"/>
          <p:cNvGrpSpPr/>
          <p:nvPr/>
        </p:nvGrpSpPr>
        <p:grpSpPr>
          <a:xfrm>
            <a:off x="3316635" y="5027335"/>
            <a:ext cx="599132" cy="621045"/>
            <a:chOff x="7499078" y="5508125"/>
            <a:chExt cx="616222" cy="708525"/>
          </a:xfrm>
        </p:grpSpPr>
        <p:sp>
          <p:nvSpPr>
            <p:cNvPr id="3045" name="Google Shape;3045;p436"/>
            <p:cNvSpPr/>
            <p:nvPr/>
          </p:nvSpPr>
          <p:spPr>
            <a:xfrm>
              <a:off x="7499078" y="5540375"/>
              <a:ext cx="616222" cy="676275"/>
            </a:xfrm>
            <a:custGeom>
              <a:avLst/>
              <a:gdLst/>
              <a:ahLst/>
              <a:cxnLst/>
              <a:rect l="l" t="t" r="r" b="b"/>
              <a:pathLst>
                <a:path w="616222" h="676275" extrusionOk="0">
                  <a:moveTo>
                    <a:pt x="0" y="0"/>
                  </a:moveTo>
                  <a:lnTo>
                    <a:pt x="137733" y="0"/>
                  </a:lnTo>
                  <a:lnTo>
                    <a:pt x="137732" y="31486"/>
                  </a:lnTo>
                  <a:cubicBezTo>
                    <a:pt x="137732" y="66702"/>
                    <a:pt x="166280" y="95250"/>
                    <a:pt x="201496" y="95250"/>
                  </a:cubicBezTo>
                  <a:lnTo>
                    <a:pt x="414722" y="95250"/>
                  </a:lnTo>
                  <a:cubicBezTo>
                    <a:pt x="449938" y="95250"/>
                    <a:pt x="478486" y="66702"/>
                    <a:pt x="478486" y="31486"/>
                  </a:cubicBezTo>
                  <a:lnTo>
                    <a:pt x="478486" y="0"/>
                  </a:lnTo>
                  <a:lnTo>
                    <a:pt x="616222" y="0"/>
                  </a:lnTo>
                  <a:lnTo>
                    <a:pt x="616222" y="676275"/>
                  </a:lnTo>
                  <a:lnTo>
                    <a:pt x="0" y="676275"/>
                  </a:lnTo>
                  <a:close/>
                </a:path>
              </a:pathLst>
            </a:custGeom>
            <a:noFill/>
            <a:ln w="16900" cap="rnd" cmpd="sng">
              <a:solidFill>
                <a:srgbClr val="0E2532"/>
              </a:solidFill>
              <a:prstDash val="solid"/>
              <a:round/>
              <a:headEnd type="none" w="sm" len="sm"/>
              <a:tailEnd type="none" w="sm" len="sm"/>
            </a:ln>
          </p:spPr>
          <p:txBody>
            <a:bodyPr spcFirstLastPara="1" wrap="square" lIns="108133" tIns="54067" rIns="108133" bIns="54067" anchor="ctr" anchorCtr="0">
              <a:noAutofit/>
            </a:bodyPr>
            <a:lstStyle/>
            <a:p>
              <a:pPr>
                <a:buClr>
                  <a:schemeClr val="dk1"/>
                </a:buClr>
                <a:buSzPts val="1597"/>
              </a:pPr>
              <a:endParaRPr sz="2129">
                <a:solidFill>
                  <a:srgbClr val="000000"/>
                </a:solidFill>
                <a:latin typeface="Calibri"/>
                <a:ea typeface="Calibri"/>
                <a:cs typeface="Calibri"/>
                <a:sym typeface="Calibri"/>
              </a:endParaRPr>
            </a:p>
          </p:txBody>
        </p:sp>
        <p:sp>
          <p:nvSpPr>
            <p:cNvPr id="3046" name="Google Shape;3046;p436"/>
            <p:cNvSpPr/>
            <p:nvPr/>
          </p:nvSpPr>
          <p:spPr>
            <a:xfrm>
              <a:off x="7581628" y="5587473"/>
              <a:ext cx="451122" cy="540278"/>
            </a:xfrm>
            <a:custGeom>
              <a:avLst/>
              <a:gdLst/>
              <a:ahLst/>
              <a:cxnLst/>
              <a:rect l="l" t="t" r="r" b="b"/>
              <a:pathLst>
                <a:path w="451122" h="540278" extrusionOk="0">
                  <a:moveTo>
                    <a:pt x="0" y="0"/>
                  </a:moveTo>
                  <a:lnTo>
                    <a:pt x="58334" y="0"/>
                  </a:lnTo>
                  <a:lnTo>
                    <a:pt x="60193" y="9208"/>
                  </a:lnTo>
                  <a:cubicBezTo>
                    <a:pt x="69873" y="32094"/>
                    <a:pt x="92534" y="48152"/>
                    <a:pt x="118946" y="48152"/>
                  </a:cubicBezTo>
                  <a:lnTo>
                    <a:pt x="332172" y="48152"/>
                  </a:lnTo>
                  <a:cubicBezTo>
                    <a:pt x="358584" y="48152"/>
                    <a:pt x="381246" y="32094"/>
                    <a:pt x="390925" y="9208"/>
                  </a:cubicBezTo>
                  <a:lnTo>
                    <a:pt x="392784" y="0"/>
                  </a:lnTo>
                  <a:lnTo>
                    <a:pt x="451122" y="0"/>
                  </a:lnTo>
                  <a:lnTo>
                    <a:pt x="451122" y="540278"/>
                  </a:lnTo>
                  <a:lnTo>
                    <a:pt x="0" y="540278"/>
                  </a:lnTo>
                  <a:close/>
                </a:path>
              </a:pathLst>
            </a:custGeom>
            <a:noFill/>
            <a:ln w="16900" cap="rnd" cmpd="sng">
              <a:solidFill>
                <a:srgbClr val="0E2532"/>
              </a:solidFill>
              <a:prstDash val="solid"/>
              <a:round/>
              <a:headEnd type="none" w="sm" len="sm"/>
              <a:tailEnd type="none" w="sm" len="sm"/>
            </a:ln>
          </p:spPr>
          <p:txBody>
            <a:bodyPr spcFirstLastPara="1" wrap="square" lIns="108133" tIns="54067" rIns="108133" bIns="54067" anchor="ctr" anchorCtr="0">
              <a:noAutofit/>
            </a:bodyPr>
            <a:lstStyle/>
            <a:p>
              <a:pPr>
                <a:buClr>
                  <a:schemeClr val="dk1"/>
                </a:buClr>
                <a:buSzPts val="1597"/>
              </a:pPr>
              <a:endParaRPr sz="2129">
                <a:solidFill>
                  <a:srgbClr val="000000"/>
                </a:solidFill>
                <a:latin typeface="Calibri"/>
                <a:ea typeface="Calibri"/>
                <a:cs typeface="Calibri"/>
                <a:sym typeface="Calibri"/>
              </a:endParaRPr>
            </a:p>
          </p:txBody>
        </p:sp>
        <p:sp>
          <p:nvSpPr>
            <p:cNvPr id="3047" name="Google Shape;3047;p436"/>
            <p:cNvSpPr/>
            <p:nvPr/>
          </p:nvSpPr>
          <p:spPr>
            <a:xfrm rot="10800000">
              <a:off x="7636764" y="5508125"/>
              <a:ext cx="340800" cy="127500"/>
            </a:xfrm>
            <a:prstGeom prst="round2SameRect">
              <a:avLst>
                <a:gd name="adj1" fmla="val 50000"/>
                <a:gd name="adj2" fmla="val 0"/>
              </a:avLst>
            </a:prstGeom>
            <a:noFill/>
            <a:ln w="16900" cap="rnd" cmpd="sng">
              <a:solidFill>
                <a:srgbClr val="0E2532"/>
              </a:solidFill>
              <a:prstDash val="solid"/>
              <a:round/>
              <a:headEnd type="none" w="sm" len="sm"/>
              <a:tailEnd type="none" w="sm" len="sm"/>
            </a:ln>
          </p:spPr>
          <p:txBody>
            <a:bodyPr spcFirstLastPara="1" wrap="square" lIns="108133" tIns="54067" rIns="108133" bIns="54067" anchor="ctr" anchorCtr="0">
              <a:noAutofit/>
            </a:bodyPr>
            <a:lstStyle/>
            <a:p>
              <a:pPr>
                <a:buClr>
                  <a:schemeClr val="dk1"/>
                </a:buClr>
                <a:buSzPts val="1597"/>
              </a:pPr>
              <a:endParaRPr sz="2129">
                <a:solidFill>
                  <a:srgbClr val="000000"/>
                </a:solidFill>
                <a:latin typeface="Calibri"/>
                <a:ea typeface="Calibri"/>
                <a:cs typeface="Calibri"/>
                <a:sym typeface="Calibri"/>
              </a:endParaRPr>
            </a:p>
          </p:txBody>
        </p:sp>
        <p:cxnSp>
          <p:nvCxnSpPr>
            <p:cNvPr id="3048" name="Google Shape;3048;p436"/>
            <p:cNvCxnSpPr/>
            <p:nvPr/>
          </p:nvCxnSpPr>
          <p:spPr>
            <a:xfrm>
              <a:off x="7662060" y="5926542"/>
              <a:ext cx="291300" cy="0"/>
            </a:xfrm>
            <a:prstGeom prst="straightConnector1">
              <a:avLst/>
            </a:prstGeom>
            <a:noFill/>
            <a:ln w="16900" cap="rnd" cmpd="sng">
              <a:solidFill>
                <a:srgbClr val="0E2532"/>
              </a:solidFill>
              <a:prstDash val="solid"/>
              <a:round/>
              <a:headEnd type="none" w="sm" len="sm"/>
              <a:tailEnd type="none" w="sm" len="sm"/>
            </a:ln>
          </p:spPr>
        </p:cxnSp>
        <p:cxnSp>
          <p:nvCxnSpPr>
            <p:cNvPr id="3049" name="Google Shape;3049;p436"/>
            <p:cNvCxnSpPr/>
            <p:nvPr/>
          </p:nvCxnSpPr>
          <p:spPr>
            <a:xfrm>
              <a:off x="7662060" y="6019800"/>
              <a:ext cx="291300" cy="0"/>
            </a:xfrm>
            <a:prstGeom prst="straightConnector1">
              <a:avLst/>
            </a:prstGeom>
            <a:noFill/>
            <a:ln w="16900" cap="rnd" cmpd="sng">
              <a:solidFill>
                <a:srgbClr val="0E2532"/>
              </a:solidFill>
              <a:prstDash val="solid"/>
              <a:round/>
              <a:headEnd type="none" w="sm" len="sm"/>
              <a:tailEnd type="none" w="sm" len="sm"/>
            </a:ln>
          </p:spPr>
        </p:cxnSp>
        <p:grpSp>
          <p:nvGrpSpPr>
            <p:cNvPr id="3050" name="Google Shape;3050;p436"/>
            <p:cNvGrpSpPr/>
            <p:nvPr/>
          </p:nvGrpSpPr>
          <p:grpSpPr>
            <a:xfrm>
              <a:off x="7839394" y="5740024"/>
              <a:ext cx="114306" cy="93259"/>
              <a:chOff x="7662060" y="5740024"/>
              <a:chExt cx="291300" cy="93259"/>
            </a:xfrm>
          </p:grpSpPr>
          <p:cxnSp>
            <p:nvCxnSpPr>
              <p:cNvPr id="3051" name="Google Shape;3051;p436"/>
              <p:cNvCxnSpPr/>
              <p:nvPr/>
            </p:nvCxnSpPr>
            <p:spPr>
              <a:xfrm>
                <a:off x="7662060" y="5833283"/>
                <a:ext cx="291300" cy="0"/>
              </a:xfrm>
              <a:prstGeom prst="straightConnector1">
                <a:avLst/>
              </a:prstGeom>
              <a:noFill/>
              <a:ln w="16900" cap="rnd" cmpd="sng">
                <a:solidFill>
                  <a:srgbClr val="0E2532"/>
                </a:solidFill>
                <a:prstDash val="solid"/>
                <a:round/>
                <a:headEnd type="none" w="sm" len="sm"/>
                <a:tailEnd type="none" w="sm" len="sm"/>
              </a:ln>
            </p:spPr>
          </p:cxnSp>
          <p:cxnSp>
            <p:nvCxnSpPr>
              <p:cNvPr id="3052" name="Google Shape;3052;p436"/>
              <p:cNvCxnSpPr/>
              <p:nvPr/>
            </p:nvCxnSpPr>
            <p:spPr>
              <a:xfrm>
                <a:off x="7662060" y="5740024"/>
                <a:ext cx="291300" cy="0"/>
              </a:xfrm>
              <a:prstGeom prst="straightConnector1">
                <a:avLst/>
              </a:prstGeom>
              <a:noFill/>
              <a:ln w="16900" cap="rnd" cmpd="sng">
                <a:solidFill>
                  <a:srgbClr val="0E2532"/>
                </a:solidFill>
                <a:prstDash val="solid"/>
                <a:round/>
                <a:headEnd type="none" w="sm" len="sm"/>
                <a:tailEnd type="none" w="sm" len="sm"/>
              </a:ln>
            </p:spPr>
          </p:cxnSp>
        </p:grpSp>
        <p:cxnSp>
          <p:nvCxnSpPr>
            <p:cNvPr id="3053" name="Google Shape;3053;p436"/>
            <p:cNvCxnSpPr/>
            <p:nvPr/>
          </p:nvCxnSpPr>
          <p:spPr>
            <a:xfrm>
              <a:off x="7722283" y="5736849"/>
              <a:ext cx="0" cy="93300"/>
            </a:xfrm>
            <a:prstGeom prst="straightConnector1">
              <a:avLst/>
            </a:prstGeom>
            <a:noFill/>
            <a:ln w="16900" cap="rnd" cmpd="sng">
              <a:solidFill>
                <a:srgbClr val="0E2532"/>
              </a:solidFill>
              <a:prstDash val="solid"/>
              <a:round/>
              <a:headEnd type="none" w="sm" len="sm"/>
              <a:tailEnd type="none" w="sm" len="sm"/>
            </a:ln>
          </p:spPr>
        </p:cxnSp>
      </p:grpSp>
      <p:sp>
        <p:nvSpPr>
          <p:cNvPr id="3054" name="Google Shape;3054;p436"/>
          <p:cNvSpPr txBox="1"/>
          <p:nvPr/>
        </p:nvSpPr>
        <p:spPr>
          <a:xfrm>
            <a:off x="2801023" y="5815141"/>
            <a:ext cx="1629600" cy="471948"/>
          </a:xfrm>
          <a:prstGeom prst="rect">
            <a:avLst/>
          </a:prstGeom>
          <a:noFill/>
          <a:ln>
            <a:noFill/>
          </a:ln>
        </p:spPr>
        <p:txBody>
          <a:bodyPr spcFirstLastPara="1" wrap="square" lIns="121900" tIns="121900" rIns="121900" bIns="121900" anchor="t" anchorCtr="0">
            <a:spAutoFit/>
          </a:bodyPr>
          <a:lstStyle/>
          <a:p>
            <a:pPr algn="ctr">
              <a:buClr>
                <a:srgbClr val="000000"/>
              </a:buClr>
              <a:buSzPts val="1300"/>
            </a:pPr>
            <a:r>
              <a:rPr lang="en-GB" sz="1467">
                <a:latin typeface="Calibri"/>
                <a:ea typeface="Calibri"/>
                <a:cs typeface="Calibri"/>
                <a:sym typeface="Calibri"/>
              </a:rPr>
              <a:t>Demographics</a:t>
            </a:r>
            <a:endParaRPr sz="1467">
              <a:latin typeface="Calibri"/>
              <a:ea typeface="Calibri"/>
              <a:cs typeface="Calibri"/>
              <a:sym typeface="Calibri"/>
            </a:endParaRPr>
          </a:p>
        </p:txBody>
      </p:sp>
    </p:spTree>
    <p:extLst>
      <p:ext uri="{BB962C8B-B14F-4D97-AF65-F5344CB8AC3E}">
        <p14:creationId xmlns:p14="http://schemas.microsoft.com/office/powerpoint/2010/main" val="123521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C2B51-2633-B5B9-39D0-A4EE45F3510C}"/>
              </a:ext>
            </a:extLst>
          </p:cNvPr>
          <p:cNvSpPr>
            <a:spLocks noGrp="1"/>
          </p:cNvSpPr>
          <p:nvPr>
            <p:ph type="title"/>
          </p:nvPr>
        </p:nvSpPr>
        <p:spPr>
          <a:xfrm>
            <a:off x="-2628" y="-2736"/>
            <a:ext cx="10515600" cy="735724"/>
          </a:xfrm>
        </p:spPr>
        <p:txBody>
          <a:bodyPr/>
          <a:lstStyle/>
          <a:p>
            <a:r>
              <a:rPr lang="en-GB" dirty="0"/>
              <a:t>What is a Personalised Health Record (PHR)?</a:t>
            </a:r>
          </a:p>
        </p:txBody>
      </p:sp>
      <p:sp>
        <p:nvSpPr>
          <p:cNvPr id="3" name="Content Placeholder 2">
            <a:extLst>
              <a:ext uri="{FF2B5EF4-FFF2-40B4-BE49-F238E27FC236}">
                <a16:creationId xmlns:a16="http://schemas.microsoft.com/office/drawing/2014/main" id="{19B757D5-B643-AED7-BB05-626C134B79E1}"/>
              </a:ext>
            </a:extLst>
          </p:cNvPr>
          <p:cNvSpPr>
            <a:spLocks noGrp="1"/>
          </p:cNvSpPr>
          <p:nvPr>
            <p:ph idx="1"/>
          </p:nvPr>
        </p:nvSpPr>
        <p:spPr>
          <a:xfrm>
            <a:off x="536995" y="1893145"/>
            <a:ext cx="11353800" cy="4802187"/>
          </a:xfrm>
        </p:spPr>
        <p:txBody>
          <a:bodyPr>
            <a:normAutofit/>
          </a:bodyPr>
          <a:lstStyle/>
          <a:p>
            <a:pPr marL="0" indent="0">
              <a:buNone/>
            </a:pPr>
            <a:r>
              <a:rPr lang="en-GB" sz="2400" dirty="0"/>
              <a:t>A </a:t>
            </a:r>
            <a:r>
              <a:rPr lang="en-GB" sz="2400" b="1" dirty="0"/>
              <a:t>Personalised Health Record / Patient Held Record (PHR)</a:t>
            </a:r>
            <a:r>
              <a:rPr lang="en-GB" sz="2400" dirty="0"/>
              <a:t> is a secure, digital record </a:t>
            </a:r>
            <a:r>
              <a:rPr lang="en-GB" sz="2400" b="1" dirty="0"/>
              <a:t>owned by the patient</a:t>
            </a:r>
            <a:r>
              <a:rPr lang="en-GB" sz="2400" dirty="0"/>
              <a:t>, connected to the NHS App, that allows individuals to </a:t>
            </a:r>
            <a:r>
              <a:rPr lang="en-GB" sz="2400" b="1" dirty="0"/>
              <a:t>view, manage, and share their health information</a:t>
            </a:r>
            <a:r>
              <a:rPr lang="en-GB" sz="2400" dirty="0"/>
              <a:t> from across care settings - hospital, community, and GP.</a:t>
            </a:r>
          </a:p>
          <a:p>
            <a:pPr marL="0" indent="0">
              <a:buNone/>
            </a:pPr>
            <a:endParaRPr lang="en-GB" sz="2400" dirty="0"/>
          </a:p>
          <a:p>
            <a:pPr marL="0" indent="0">
              <a:buNone/>
            </a:pPr>
            <a:r>
              <a:rPr lang="en-GB" sz="2400" dirty="0"/>
              <a:t>In simple terms: A PHR brings together the information a patient needs - from different NHS systems - into one place and enables two-way communication between patients and their care teams.</a:t>
            </a:r>
          </a:p>
          <a:p>
            <a:pPr marL="0" indent="0">
              <a:buNone/>
            </a:pPr>
            <a:endParaRPr lang="en-GB" sz="2400" dirty="0"/>
          </a:p>
          <a:p>
            <a:pPr marL="0" indent="0">
              <a:buNone/>
            </a:pPr>
            <a:endParaRPr lang="en-GB" sz="2400" dirty="0"/>
          </a:p>
          <a:p>
            <a:pPr marL="0" indent="0">
              <a:buNone/>
            </a:pPr>
            <a:endParaRPr lang="en-GB" sz="2400" dirty="0"/>
          </a:p>
        </p:txBody>
      </p:sp>
    </p:spTree>
    <p:extLst>
      <p:ext uri="{BB962C8B-B14F-4D97-AF65-F5344CB8AC3E}">
        <p14:creationId xmlns:p14="http://schemas.microsoft.com/office/powerpoint/2010/main" val="2358819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67"/>
        <p:cNvGrpSpPr/>
        <p:nvPr/>
      </p:nvGrpSpPr>
      <p:grpSpPr>
        <a:xfrm>
          <a:off x="0" y="0"/>
          <a:ext cx="0" cy="0"/>
          <a:chOff x="0" y="0"/>
          <a:chExt cx="0" cy="0"/>
        </a:xfrm>
      </p:grpSpPr>
      <p:grpSp>
        <p:nvGrpSpPr>
          <p:cNvPr id="3068" name="Google Shape;3068;p438"/>
          <p:cNvGrpSpPr/>
          <p:nvPr/>
        </p:nvGrpSpPr>
        <p:grpSpPr>
          <a:xfrm>
            <a:off x="2820560" y="1522407"/>
            <a:ext cx="2961272" cy="3542860"/>
            <a:chOff x="2724025" y="1570880"/>
            <a:chExt cx="3256053" cy="3821031"/>
          </a:xfrm>
        </p:grpSpPr>
        <p:pic>
          <p:nvPicPr>
            <p:cNvPr id="3069" name="Google Shape;3069;p438"/>
            <p:cNvPicPr preferRelativeResize="0"/>
            <p:nvPr/>
          </p:nvPicPr>
          <p:blipFill rotWithShape="1">
            <a:blip r:embed="rId3">
              <a:alphaModFix/>
            </a:blip>
            <a:srcRect/>
            <a:stretch/>
          </p:blipFill>
          <p:spPr>
            <a:xfrm>
              <a:off x="2724025" y="1570880"/>
              <a:ext cx="3256053" cy="3821031"/>
            </a:xfrm>
            <a:prstGeom prst="rect">
              <a:avLst/>
            </a:prstGeom>
            <a:noFill/>
            <a:ln>
              <a:noFill/>
            </a:ln>
          </p:spPr>
        </p:pic>
        <p:pic>
          <p:nvPicPr>
            <p:cNvPr id="3070" name="Google Shape;3070;p438"/>
            <p:cNvPicPr preferRelativeResize="0"/>
            <p:nvPr/>
          </p:nvPicPr>
          <p:blipFill rotWithShape="1">
            <a:blip r:embed="rId4">
              <a:alphaModFix/>
            </a:blip>
            <a:srcRect/>
            <a:stretch/>
          </p:blipFill>
          <p:spPr>
            <a:xfrm>
              <a:off x="3516843" y="1650768"/>
              <a:ext cx="1670419" cy="3592500"/>
            </a:xfrm>
            <a:prstGeom prst="rect">
              <a:avLst/>
            </a:prstGeom>
            <a:noFill/>
            <a:ln>
              <a:noFill/>
            </a:ln>
          </p:spPr>
        </p:pic>
        <p:pic>
          <p:nvPicPr>
            <p:cNvPr id="3071" name="Google Shape;3071;p438"/>
            <p:cNvPicPr preferRelativeResize="0"/>
            <p:nvPr/>
          </p:nvPicPr>
          <p:blipFill rotWithShape="1">
            <a:blip r:embed="rId5">
              <a:alphaModFix/>
            </a:blip>
            <a:srcRect/>
            <a:stretch/>
          </p:blipFill>
          <p:spPr>
            <a:xfrm>
              <a:off x="3516843" y="1650768"/>
              <a:ext cx="1671000" cy="3594300"/>
            </a:xfrm>
            <a:prstGeom prst="roundRect">
              <a:avLst>
                <a:gd name="adj" fmla="val 10472"/>
              </a:avLst>
            </a:prstGeom>
            <a:noFill/>
            <a:ln>
              <a:noFill/>
            </a:ln>
          </p:spPr>
        </p:pic>
        <p:pic>
          <p:nvPicPr>
            <p:cNvPr id="3072" name="Google Shape;3072;p438"/>
            <p:cNvPicPr preferRelativeResize="0"/>
            <p:nvPr/>
          </p:nvPicPr>
          <p:blipFill rotWithShape="1">
            <a:blip r:embed="rId6">
              <a:alphaModFix/>
            </a:blip>
            <a:srcRect l="8195" t="5660" r="7487" b="4209"/>
            <a:stretch/>
          </p:blipFill>
          <p:spPr>
            <a:xfrm>
              <a:off x="3516843" y="1650769"/>
              <a:ext cx="1669800" cy="3621900"/>
            </a:xfrm>
            <a:prstGeom prst="roundRect">
              <a:avLst>
                <a:gd name="adj" fmla="val 9366"/>
              </a:avLst>
            </a:prstGeom>
            <a:noFill/>
            <a:ln>
              <a:noFill/>
            </a:ln>
          </p:spPr>
        </p:pic>
        <p:pic>
          <p:nvPicPr>
            <p:cNvPr id="3073" name="Google Shape;3073;p438"/>
            <p:cNvPicPr preferRelativeResize="0"/>
            <p:nvPr/>
          </p:nvPicPr>
          <p:blipFill rotWithShape="1">
            <a:blip r:embed="rId7">
              <a:alphaModFix/>
            </a:blip>
            <a:srcRect/>
            <a:stretch/>
          </p:blipFill>
          <p:spPr>
            <a:xfrm>
              <a:off x="4021611" y="1626128"/>
              <a:ext cx="660900" cy="126000"/>
            </a:xfrm>
            <a:prstGeom prst="round2SameRect">
              <a:avLst>
                <a:gd name="adj1" fmla="val 0"/>
                <a:gd name="adj2" fmla="val 44249"/>
              </a:avLst>
            </a:prstGeom>
            <a:noFill/>
            <a:ln>
              <a:noFill/>
            </a:ln>
          </p:spPr>
        </p:pic>
      </p:grpSp>
      <p:sp>
        <p:nvSpPr>
          <p:cNvPr id="3074" name="Google Shape;3074;p438"/>
          <p:cNvSpPr txBox="1">
            <a:spLocks noGrp="1"/>
          </p:cNvSpPr>
          <p:nvPr>
            <p:ph type="title"/>
          </p:nvPr>
        </p:nvSpPr>
        <p:spPr>
          <a:xfrm>
            <a:off x="304801" y="390231"/>
            <a:ext cx="2515600" cy="615553"/>
          </a:xfrm>
          <a:prstGeom prst="rect">
            <a:avLst/>
          </a:prstGeom>
          <a:noFill/>
          <a:ln>
            <a:noFill/>
          </a:ln>
        </p:spPr>
        <p:txBody>
          <a:bodyPr spcFirstLastPara="1" vert="horz" wrap="square" lIns="0" tIns="0" rIns="0" bIns="0" rtlCol="0" anchor="t" anchorCtr="0">
            <a:spAutoFit/>
          </a:bodyPr>
          <a:lstStyle/>
          <a:p>
            <a:pPr>
              <a:buClr>
                <a:schemeClr val="dk1"/>
              </a:buClr>
              <a:buSzPts val="1400"/>
            </a:pPr>
            <a:r>
              <a:rPr lang="en-GB" sz="2000" dirty="0"/>
              <a:t>PKB integrated with NHS App and NHS login</a:t>
            </a:r>
            <a:endParaRPr sz="2000" dirty="0"/>
          </a:p>
        </p:txBody>
      </p:sp>
      <p:sp>
        <p:nvSpPr>
          <p:cNvPr id="3075" name="Google Shape;3075;p438"/>
          <p:cNvSpPr txBox="1"/>
          <p:nvPr/>
        </p:nvSpPr>
        <p:spPr>
          <a:xfrm>
            <a:off x="228600" y="2062967"/>
            <a:ext cx="2700000" cy="2411200"/>
          </a:xfrm>
          <a:prstGeom prst="rect">
            <a:avLst/>
          </a:prstGeom>
          <a:noFill/>
          <a:ln>
            <a:noFill/>
          </a:ln>
        </p:spPr>
        <p:txBody>
          <a:bodyPr spcFirstLastPara="1" wrap="square" lIns="91433" tIns="91433" rIns="91433" bIns="91433" anchor="t" anchorCtr="0">
            <a:noAutofit/>
          </a:bodyPr>
          <a:lstStyle/>
          <a:p>
            <a:pPr marL="179994" indent="-220128">
              <a:buClr>
                <a:schemeClr val="lt1"/>
              </a:buClr>
              <a:buSzPts val="1100"/>
              <a:buFont typeface="Calibri"/>
              <a:buChar char="●"/>
            </a:pPr>
            <a:r>
              <a:rPr lang="en-GB" sz="1467" dirty="0">
                <a:solidFill>
                  <a:schemeClr val="lt1"/>
                </a:solidFill>
                <a:latin typeface="Calibri"/>
                <a:ea typeface="Calibri"/>
                <a:cs typeface="Calibri"/>
                <a:sym typeface="Calibri"/>
              </a:rPr>
              <a:t>NHS login is utilised to support registration and single sign-on process into PHR</a:t>
            </a:r>
            <a:endParaRPr sz="1467" dirty="0">
              <a:solidFill>
                <a:schemeClr val="lt1"/>
              </a:solidFill>
              <a:latin typeface="Calibri"/>
              <a:ea typeface="Calibri"/>
              <a:cs typeface="Calibri"/>
              <a:sym typeface="Calibri"/>
            </a:endParaRPr>
          </a:p>
          <a:p>
            <a:endParaRPr sz="1467" dirty="0">
              <a:solidFill>
                <a:schemeClr val="lt1"/>
              </a:solidFill>
              <a:latin typeface="Calibri"/>
              <a:ea typeface="Calibri"/>
              <a:cs typeface="Calibri"/>
              <a:sym typeface="Calibri"/>
            </a:endParaRPr>
          </a:p>
          <a:p>
            <a:pPr marL="179994" indent="-220128">
              <a:buClr>
                <a:schemeClr val="lt1"/>
              </a:buClr>
              <a:buSzPts val="1100"/>
              <a:buFont typeface="Calibri"/>
              <a:buChar char="●"/>
            </a:pPr>
            <a:r>
              <a:rPr lang="en-GB" sz="1467" dirty="0">
                <a:solidFill>
                  <a:schemeClr val="lt1"/>
                </a:solidFill>
                <a:latin typeface="Calibri"/>
                <a:ea typeface="Calibri"/>
                <a:cs typeface="Calibri"/>
                <a:sym typeface="Calibri"/>
              </a:rPr>
              <a:t>PKB provides 10 additional screens that no other supplier provides in the NHS App</a:t>
            </a:r>
            <a:endParaRPr sz="1467" dirty="0">
              <a:solidFill>
                <a:schemeClr val="lt1"/>
              </a:solidFill>
              <a:latin typeface="Calibri"/>
              <a:ea typeface="Calibri"/>
              <a:cs typeface="Calibri"/>
              <a:sym typeface="Calibri"/>
            </a:endParaRPr>
          </a:p>
          <a:p>
            <a:pPr>
              <a:buClr>
                <a:schemeClr val="dk1"/>
              </a:buClr>
              <a:buSzPts val="800"/>
            </a:pPr>
            <a:endParaRPr sz="1467" dirty="0">
              <a:solidFill>
                <a:schemeClr val="lt1"/>
              </a:solidFill>
              <a:latin typeface="Calibri"/>
              <a:ea typeface="Calibri"/>
              <a:cs typeface="Calibri"/>
              <a:sym typeface="Calibri"/>
            </a:endParaRPr>
          </a:p>
          <a:p>
            <a:pPr>
              <a:buClr>
                <a:schemeClr val="dk1"/>
              </a:buClr>
              <a:buSzPts val="800"/>
            </a:pPr>
            <a:endParaRPr sz="1467" dirty="0">
              <a:solidFill>
                <a:schemeClr val="lt1"/>
              </a:solidFill>
              <a:latin typeface="Calibri"/>
              <a:ea typeface="Calibri"/>
              <a:cs typeface="Calibri"/>
              <a:sym typeface="Calibri"/>
            </a:endParaRPr>
          </a:p>
          <a:p>
            <a:pPr>
              <a:buClr>
                <a:schemeClr val="dk1"/>
              </a:buClr>
              <a:buSzPts val="800"/>
            </a:pPr>
            <a:endParaRPr sz="1467" dirty="0">
              <a:solidFill>
                <a:schemeClr val="lt1"/>
              </a:solidFill>
              <a:latin typeface="Calibri"/>
              <a:ea typeface="Calibri"/>
              <a:cs typeface="Calibri"/>
              <a:sym typeface="Calibri"/>
            </a:endParaRPr>
          </a:p>
          <a:p>
            <a:pPr>
              <a:buClr>
                <a:schemeClr val="dk1"/>
              </a:buClr>
              <a:buSzPts val="800"/>
            </a:pPr>
            <a:endParaRPr sz="1467" dirty="0">
              <a:solidFill>
                <a:schemeClr val="lt1"/>
              </a:solidFill>
              <a:latin typeface="Calibri"/>
              <a:ea typeface="Calibri"/>
              <a:cs typeface="Calibri"/>
              <a:sym typeface="Calibri"/>
            </a:endParaRPr>
          </a:p>
        </p:txBody>
      </p:sp>
      <p:pic>
        <p:nvPicPr>
          <p:cNvPr id="3076" name="Google Shape;3076;p438"/>
          <p:cNvPicPr preferRelativeResize="0"/>
          <p:nvPr/>
        </p:nvPicPr>
        <p:blipFill>
          <a:blip r:embed="rId8">
            <a:alphaModFix/>
          </a:blip>
          <a:stretch>
            <a:fillRect/>
          </a:stretch>
        </p:blipFill>
        <p:spPr>
          <a:xfrm>
            <a:off x="9511689" y="947565"/>
            <a:ext cx="1109761" cy="2194064"/>
          </a:xfrm>
          <a:prstGeom prst="rect">
            <a:avLst/>
          </a:prstGeom>
          <a:noFill/>
          <a:ln>
            <a:noFill/>
          </a:ln>
        </p:spPr>
      </p:pic>
      <p:pic>
        <p:nvPicPr>
          <p:cNvPr id="3077" name="Google Shape;3077;p438"/>
          <p:cNvPicPr preferRelativeResize="0"/>
          <p:nvPr/>
        </p:nvPicPr>
        <p:blipFill>
          <a:blip r:embed="rId9">
            <a:alphaModFix/>
          </a:blip>
          <a:stretch>
            <a:fillRect/>
          </a:stretch>
        </p:blipFill>
        <p:spPr>
          <a:xfrm>
            <a:off x="5833868" y="3280851"/>
            <a:ext cx="1109761" cy="2194064"/>
          </a:xfrm>
          <a:prstGeom prst="rect">
            <a:avLst/>
          </a:prstGeom>
          <a:noFill/>
          <a:ln>
            <a:noFill/>
          </a:ln>
        </p:spPr>
      </p:pic>
      <p:pic>
        <p:nvPicPr>
          <p:cNvPr id="3078" name="Google Shape;3078;p438"/>
          <p:cNvPicPr preferRelativeResize="0"/>
          <p:nvPr/>
        </p:nvPicPr>
        <p:blipFill>
          <a:blip r:embed="rId10">
            <a:alphaModFix/>
          </a:blip>
          <a:stretch>
            <a:fillRect/>
          </a:stretch>
        </p:blipFill>
        <p:spPr>
          <a:xfrm>
            <a:off x="8285737" y="3280860"/>
            <a:ext cx="1109761" cy="2194064"/>
          </a:xfrm>
          <a:prstGeom prst="rect">
            <a:avLst/>
          </a:prstGeom>
          <a:noFill/>
          <a:ln>
            <a:noFill/>
          </a:ln>
        </p:spPr>
      </p:pic>
      <p:pic>
        <p:nvPicPr>
          <p:cNvPr id="3079" name="Google Shape;3079;p438"/>
          <p:cNvPicPr preferRelativeResize="0"/>
          <p:nvPr/>
        </p:nvPicPr>
        <p:blipFill>
          <a:blip r:embed="rId11">
            <a:alphaModFix/>
          </a:blip>
          <a:stretch>
            <a:fillRect/>
          </a:stretch>
        </p:blipFill>
        <p:spPr>
          <a:xfrm>
            <a:off x="10737608" y="3292568"/>
            <a:ext cx="1109761" cy="2194064"/>
          </a:xfrm>
          <a:prstGeom prst="rect">
            <a:avLst/>
          </a:prstGeom>
          <a:noFill/>
          <a:ln>
            <a:noFill/>
          </a:ln>
        </p:spPr>
      </p:pic>
      <p:pic>
        <p:nvPicPr>
          <p:cNvPr id="3080" name="Google Shape;3080;p438"/>
          <p:cNvPicPr preferRelativeResize="0"/>
          <p:nvPr/>
        </p:nvPicPr>
        <p:blipFill>
          <a:blip r:embed="rId12">
            <a:alphaModFix/>
          </a:blip>
          <a:stretch>
            <a:fillRect/>
          </a:stretch>
        </p:blipFill>
        <p:spPr>
          <a:xfrm>
            <a:off x="5833868" y="947549"/>
            <a:ext cx="1109761" cy="2194064"/>
          </a:xfrm>
          <a:prstGeom prst="rect">
            <a:avLst/>
          </a:prstGeom>
          <a:noFill/>
          <a:ln>
            <a:noFill/>
          </a:ln>
        </p:spPr>
      </p:pic>
      <p:pic>
        <p:nvPicPr>
          <p:cNvPr id="3081" name="Google Shape;3081;p438"/>
          <p:cNvPicPr preferRelativeResize="0"/>
          <p:nvPr/>
        </p:nvPicPr>
        <p:blipFill>
          <a:blip r:embed="rId13">
            <a:alphaModFix/>
          </a:blip>
          <a:stretch>
            <a:fillRect/>
          </a:stretch>
        </p:blipFill>
        <p:spPr>
          <a:xfrm>
            <a:off x="9511672" y="3292559"/>
            <a:ext cx="1109761" cy="2194064"/>
          </a:xfrm>
          <a:prstGeom prst="rect">
            <a:avLst/>
          </a:prstGeom>
          <a:noFill/>
          <a:ln>
            <a:noFill/>
          </a:ln>
        </p:spPr>
      </p:pic>
      <p:pic>
        <p:nvPicPr>
          <p:cNvPr id="3082" name="Google Shape;3082;p438"/>
          <p:cNvPicPr preferRelativeResize="0"/>
          <p:nvPr/>
        </p:nvPicPr>
        <p:blipFill>
          <a:blip r:embed="rId14">
            <a:alphaModFix/>
          </a:blip>
          <a:stretch>
            <a:fillRect/>
          </a:stretch>
        </p:blipFill>
        <p:spPr>
          <a:xfrm>
            <a:off x="8285757" y="935861"/>
            <a:ext cx="1109761" cy="2194064"/>
          </a:xfrm>
          <a:prstGeom prst="rect">
            <a:avLst/>
          </a:prstGeom>
          <a:noFill/>
          <a:ln>
            <a:noFill/>
          </a:ln>
        </p:spPr>
      </p:pic>
      <p:pic>
        <p:nvPicPr>
          <p:cNvPr id="3083" name="Google Shape;3083;p438"/>
          <p:cNvPicPr preferRelativeResize="0"/>
          <p:nvPr/>
        </p:nvPicPr>
        <p:blipFill>
          <a:blip r:embed="rId15">
            <a:alphaModFix/>
          </a:blip>
          <a:stretch>
            <a:fillRect/>
          </a:stretch>
        </p:blipFill>
        <p:spPr>
          <a:xfrm>
            <a:off x="7059802" y="3280859"/>
            <a:ext cx="1109761" cy="2194064"/>
          </a:xfrm>
          <a:prstGeom prst="rect">
            <a:avLst/>
          </a:prstGeom>
          <a:noFill/>
          <a:ln>
            <a:noFill/>
          </a:ln>
        </p:spPr>
      </p:pic>
      <p:pic>
        <p:nvPicPr>
          <p:cNvPr id="3084" name="Google Shape;3084;p438"/>
          <p:cNvPicPr preferRelativeResize="0"/>
          <p:nvPr/>
        </p:nvPicPr>
        <p:blipFill>
          <a:blip r:embed="rId16">
            <a:alphaModFix/>
          </a:blip>
          <a:stretch>
            <a:fillRect/>
          </a:stretch>
        </p:blipFill>
        <p:spPr>
          <a:xfrm>
            <a:off x="7059799" y="935833"/>
            <a:ext cx="1109783" cy="2194104"/>
          </a:xfrm>
          <a:prstGeom prst="rect">
            <a:avLst/>
          </a:prstGeom>
          <a:noFill/>
          <a:ln>
            <a:noFill/>
          </a:ln>
        </p:spPr>
      </p:pic>
      <p:sp>
        <p:nvSpPr>
          <p:cNvPr id="3085" name="Google Shape;3085;p438"/>
          <p:cNvSpPr txBox="1"/>
          <p:nvPr/>
        </p:nvSpPr>
        <p:spPr>
          <a:xfrm>
            <a:off x="3302888" y="5123767"/>
            <a:ext cx="2037200" cy="615361"/>
          </a:xfrm>
          <a:prstGeom prst="rect">
            <a:avLst/>
          </a:prstGeom>
          <a:noFill/>
          <a:ln>
            <a:noFill/>
          </a:ln>
        </p:spPr>
        <p:txBody>
          <a:bodyPr spcFirstLastPara="1" wrap="square" lIns="0" tIns="0" rIns="0" bIns="0" anchor="t" anchorCtr="0">
            <a:spAutoFit/>
          </a:bodyPr>
          <a:lstStyle/>
          <a:p>
            <a:pPr algn="ctr">
              <a:buClr>
                <a:srgbClr val="000000"/>
              </a:buClr>
              <a:buSzPts val="1100"/>
            </a:pPr>
            <a:r>
              <a:rPr lang="en-GB" sz="1333">
                <a:solidFill>
                  <a:schemeClr val="dk1"/>
                </a:solidFill>
                <a:latin typeface="Calibri"/>
                <a:ea typeface="Calibri"/>
                <a:cs typeface="Calibri"/>
                <a:sym typeface="Calibri"/>
              </a:rPr>
              <a:t>Wayfinder PEP functionality: appointment management, notifications and messages.</a:t>
            </a:r>
            <a:endParaRPr sz="1333">
              <a:solidFill>
                <a:schemeClr val="dk1"/>
              </a:solidFill>
              <a:latin typeface="Calibri"/>
              <a:ea typeface="Calibri"/>
              <a:cs typeface="Calibri"/>
              <a:sym typeface="Calibri"/>
            </a:endParaRPr>
          </a:p>
        </p:txBody>
      </p:sp>
      <p:pic>
        <p:nvPicPr>
          <p:cNvPr id="3086" name="Google Shape;3086;p438"/>
          <p:cNvPicPr preferRelativeResize="0"/>
          <p:nvPr/>
        </p:nvPicPr>
        <p:blipFill>
          <a:blip r:embed="rId17">
            <a:alphaModFix/>
          </a:blip>
          <a:stretch>
            <a:fillRect/>
          </a:stretch>
        </p:blipFill>
        <p:spPr>
          <a:xfrm>
            <a:off x="10737621" y="959266"/>
            <a:ext cx="1109748" cy="2194023"/>
          </a:xfrm>
          <a:prstGeom prst="rect">
            <a:avLst/>
          </a:prstGeom>
          <a:noFill/>
          <a:ln>
            <a:noFill/>
          </a:ln>
        </p:spPr>
      </p:pic>
      <p:sp>
        <p:nvSpPr>
          <p:cNvPr id="3087" name="Google Shape;3087;p438"/>
          <p:cNvSpPr/>
          <p:nvPr/>
        </p:nvSpPr>
        <p:spPr>
          <a:xfrm>
            <a:off x="5211864" y="3028189"/>
            <a:ext cx="520400" cy="530800"/>
          </a:xfrm>
          <a:prstGeom prst="mathPlus">
            <a:avLst>
              <a:gd name="adj1" fmla="val 23520"/>
            </a:avLst>
          </a:prstGeom>
          <a:solidFill>
            <a:schemeClr val="dk2"/>
          </a:solidFill>
          <a:ln>
            <a:noFill/>
          </a:ln>
        </p:spPr>
        <p:txBody>
          <a:bodyPr spcFirstLastPara="1" wrap="square" lIns="91433" tIns="91433" rIns="91433" bIns="91433" anchor="ctr" anchorCtr="0">
            <a:noAutofit/>
          </a:bodyPr>
          <a:lstStyle/>
          <a:p>
            <a:pPr algn="ctr"/>
            <a:endParaRPr sz="1467">
              <a:latin typeface="Calibri"/>
              <a:ea typeface="Calibri"/>
              <a:cs typeface="Calibri"/>
              <a:sym typeface="Calibri"/>
            </a:endParaRPr>
          </a:p>
        </p:txBody>
      </p:sp>
      <p:sp>
        <p:nvSpPr>
          <p:cNvPr id="3088" name="Google Shape;3088;p438"/>
          <p:cNvSpPr txBox="1"/>
          <p:nvPr/>
        </p:nvSpPr>
        <p:spPr>
          <a:xfrm>
            <a:off x="5801165" y="5487805"/>
            <a:ext cx="6150400" cy="446000"/>
          </a:xfrm>
          <a:prstGeom prst="rect">
            <a:avLst/>
          </a:prstGeom>
          <a:noFill/>
          <a:ln>
            <a:noFill/>
          </a:ln>
        </p:spPr>
        <p:txBody>
          <a:bodyPr spcFirstLastPara="1" wrap="square" lIns="121900" tIns="121900" rIns="121900" bIns="121900" anchor="t" anchorCtr="0">
            <a:noAutofit/>
          </a:bodyPr>
          <a:lstStyle/>
          <a:p>
            <a:pPr algn="ctr"/>
            <a:r>
              <a:rPr lang="en-GB" sz="1333">
                <a:solidFill>
                  <a:schemeClr val="dk1"/>
                </a:solidFill>
                <a:latin typeface="Calibri"/>
                <a:ea typeface="Calibri"/>
                <a:cs typeface="Calibri"/>
                <a:sym typeface="Calibri"/>
              </a:rPr>
              <a:t>“Events and Messages” include asynchronous messaging, questionnaires, ADT's and digital correspondence such as appointment letters, clinical outcome letters and discharge summaries.</a:t>
            </a:r>
            <a:endParaRPr sz="2267">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19988255-27D5-A2E2-6761-940B0BFD980C}"/>
              </a:ext>
            </a:extLst>
          </p:cNvPr>
          <p:cNvPicPr>
            <a:picLocks noChangeAspect="1"/>
          </p:cNvPicPr>
          <p:nvPr/>
        </p:nvPicPr>
        <p:blipFill>
          <a:blip r:embed="rId18"/>
          <a:stretch>
            <a:fillRect/>
          </a:stretch>
        </p:blipFill>
        <p:spPr>
          <a:xfrm>
            <a:off x="1458777" y="4078612"/>
            <a:ext cx="1280361" cy="2705669"/>
          </a:xfrm>
          <a:prstGeom prst="rect">
            <a:avLst/>
          </a:prstGeom>
        </p:spPr>
      </p:pic>
      <p:sp>
        <p:nvSpPr>
          <p:cNvPr id="4" name="Google Shape;3042;p436">
            <a:extLst>
              <a:ext uri="{FF2B5EF4-FFF2-40B4-BE49-F238E27FC236}">
                <a16:creationId xmlns:a16="http://schemas.microsoft.com/office/drawing/2014/main" id="{FF0D4CC2-A7DC-62F6-C871-F3E7FFC80492}"/>
              </a:ext>
            </a:extLst>
          </p:cNvPr>
          <p:cNvSpPr txBox="1">
            <a:spLocks/>
          </p:cNvSpPr>
          <p:nvPr/>
        </p:nvSpPr>
        <p:spPr>
          <a:xfrm>
            <a:off x="3384471" y="92645"/>
            <a:ext cx="8567093" cy="700000"/>
          </a:xfrm>
          <a:prstGeom prst="rect">
            <a:avLst/>
          </a:prstGeom>
          <a:noFill/>
          <a:ln>
            <a:noFill/>
          </a:ln>
        </p:spPr>
        <p:txBody>
          <a:bodyPr spcFirstLastPara="1" vert="horz" wrap="square" lIns="91433" tIns="91433" rIns="91433" bIns="91433" rtlCol="0" anchor="t" anchorCtr="0">
            <a:noAutofit/>
          </a:bodyPr>
          <a:lstStyle>
            <a:lvl1pPr lvl="0" algn="l" defTabSz="914400" rtl="0" eaLnBrk="1" latinLnBrk="0" hangingPunct="1">
              <a:lnSpc>
                <a:spcPct val="100000"/>
              </a:lnSpc>
              <a:spcBef>
                <a:spcPts val="0"/>
              </a:spcBef>
              <a:spcAft>
                <a:spcPts val="0"/>
              </a:spcAft>
              <a:buClr>
                <a:schemeClr val="dk1"/>
              </a:buClr>
              <a:buSzPts val="1400"/>
              <a:buNone/>
              <a:defRPr sz="4400" kern="1200">
                <a:solidFill>
                  <a:schemeClr val="tx1"/>
                </a:solidFill>
                <a:latin typeface="+mj-lt"/>
                <a:ea typeface="+mj-ea"/>
                <a:cs typeface="+mj-c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pPr>
              <a:lnSpc>
                <a:spcPct val="90000"/>
              </a:lnSpc>
              <a:buSzPts val="2700"/>
            </a:pPr>
            <a:r>
              <a:rPr lang="en-GB" sz="3600" dirty="0"/>
              <a:t>Personalised Health Records:  PKB Summary</a:t>
            </a:r>
            <a:endParaRPr lang="en-GB" sz="2133" dirty="0"/>
          </a:p>
        </p:txBody>
      </p:sp>
    </p:spTree>
    <p:extLst>
      <p:ext uri="{BB962C8B-B14F-4D97-AF65-F5344CB8AC3E}">
        <p14:creationId xmlns:p14="http://schemas.microsoft.com/office/powerpoint/2010/main" val="261564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8B3BE-E3A1-6A61-0CE8-9FBB59E054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E9374E-B42D-0083-7D2C-AFFA7626EB34}"/>
              </a:ext>
            </a:extLst>
          </p:cNvPr>
          <p:cNvSpPr>
            <a:spLocks noGrp="1"/>
          </p:cNvSpPr>
          <p:nvPr>
            <p:ph type="title"/>
          </p:nvPr>
        </p:nvSpPr>
        <p:spPr>
          <a:xfrm>
            <a:off x="-2628" y="-2736"/>
            <a:ext cx="10515600" cy="735724"/>
          </a:xfrm>
        </p:spPr>
        <p:txBody>
          <a:bodyPr>
            <a:normAutofit/>
          </a:bodyPr>
          <a:lstStyle/>
          <a:p>
            <a:r>
              <a:rPr lang="en-GB" sz="3600" dirty="0"/>
              <a:t>FAQ</a:t>
            </a:r>
          </a:p>
        </p:txBody>
      </p:sp>
      <p:graphicFrame>
        <p:nvGraphicFramePr>
          <p:cNvPr id="8" name="Table 7">
            <a:extLst>
              <a:ext uri="{FF2B5EF4-FFF2-40B4-BE49-F238E27FC236}">
                <a16:creationId xmlns:a16="http://schemas.microsoft.com/office/drawing/2014/main" id="{D00D5ACE-55D5-91BF-E61D-A18E5E7F6FA2}"/>
              </a:ext>
            </a:extLst>
          </p:cNvPr>
          <p:cNvGraphicFramePr>
            <a:graphicFrameLocks noGrp="1"/>
          </p:cNvGraphicFramePr>
          <p:nvPr>
            <p:extLst>
              <p:ext uri="{D42A27DB-BD31-4B8C-83A1-F6EECF244321}">
                <p14:modId xmlns:p14="http://schemas.microsoft.com/office/powerpoint/2010/main" val="3686592070"/>
              </p:ext>
            </p:extLst>
          </p:nvPr>
        </p:nvGraphicFramePr>
        <p:xfrm>
          <a:off x="185906" y="621316"/>
          <a:ext cx="11820188" cy="5765800"/>
        </p:xfrm>
        <a:graphic>
          <a:graphicData uri="http://schemas.openxmlformats.org/drawingml/2006/table">
            <a:tbl>
              <a:tblPr firstRow="1" bandRow="1"/>
              <a:tblGrid>
                <a:gridCol w="2930920">
                  <a:extLst>
                    <a:ext uri="{9D8B030D-6E8A-4147-A177-3AD203B41FA5}">
                      <a16:colId xmlns:a16="http://schemas.microsoft.com/office/drawing/2014/main" val="2477180020"/>
                    </a:ext>
                  </a:extLst>
                </a:gridCol>
                <a:gridCol w="8889268">
                  <a:extLst>
                    <a:ext uri="{9D8B030D-6E8A-4147-A177-3AD203B41FA5}">
                      <a16:colId xmlns:a16="http://schemas.microsoft.com/office/drawing/2014/main" val="1212173802"/>
                    </a:ext>
                  </a:extLst>
                </a:gridCol>
              </a:tblGrid>
              <a:tr h="370840">
                <a:tc>
                  <a:txBody>
                    <a:bodyPr/>
                    <a:lstStyle/>
                    <a:p>
                      <a:r>
                        <a:rPr lang="en-GB" dirty="0">
                          <a:solidFill>
                            <a:schemeClr val="bg1"/>
                          </a:solidFill>
                        </a:rPr>
                        <a:t>Question </a:t>
                      </a:r>
                    </a:p>
                  </a:txBody>
                  <a:tcPr>
                    <a:solidFill>
                      <a:srgbClr val="0070C0"/>
                    </a:solidFill>
                  </a:tcPr>
                </a:tc>
                <a:tc>
                  <a:txBody>
                    <a:bodyPr/>
                    <a:lstStyle/>
                    <a:p>
                      <a:r>
                        <a:rPr lang="en-GB" dirty="0">
                          <a:solidFill>
                            <a:schemeClr val="bg1"/>
                          </a:solidFill>
                        </a:rPr>
                        <a:t>Headline</a:t>
                      </a:r>
                    </a:p>
                  </a:txBody>
                  <a:tcPr>
                    <a:solidFill>
                      <a:srgbClr val="0070C0"/>
                    </a:solidFill>
                  </a:tcPr>
                </a:tc>
                <a:extLst>
                  <a:ext uri="{0D108BD9-81ED-4DB2-BD59-A6C34878D82A}">
                    <a16:rowId xmlns:a16="http://schemas.microsoft.com/office/drawing/2014/main" val="2183311875"/>
                  </a:ext>
                </a:extLst>
              </a:tr>
              <a:tr h="457200">
                <a:tc>
                  <a:txBody>
                    <a:bodyPr/>
                    <a:lstStyle/>
                    <a:p>
                      <a:r>
                        <a:rPr lang="en-GB" dirty="0">
                          <a:latin typeface="+mn-lt"/>
                        </a:rPr>
                        <a:t>Is it a Portal?</a:t>
                      </a:r>
                    </a:p>
                  </a:txBody>
                  <a:tcPr/>
                </a:tc>
                <a:tc>
                  <a:txBody>
                    <a:bodyPr/>
                    <a:lstStyle/>
                    <a:p>
                      <a:r>
                        <a:rPr kumimoji="0" lang="en-US" altLang="en-US" sz="1800" b="0" i="0" u="none" strike="noStrike" cap="none" normalizeH="0" baseline="0" dirty="0">
                          <a:ln>
                            <a:noFill/>
                          </a:ln>
                          <a:solidFill>
                            <a:schemeClr val="tx1"/>
                          </a:solidFill>
                          <a:effectLst/>
                          <a:latin typeface="+mn-lt"/>
                        </a:rPr>
                        <a:t>The PHR is not just a portal — it’s a single, trusted front door via the NHS App where patients can view, manage, and contribute to their care</a:t>
                      </a:r>
                    </a:p>
                  </a:txBody>
                  <a:tcPr/>
                </a:tc>
                <a:extLst>
                  <a:ext uri="{0D108BD9-81ED-4DB2-BD59-A6C34878D82A}">
                    <a16:rowId xmlns:a16="http://schemas.microsoft.com/office/drawing/2014/main" val="1957422272"/>
                  </a:ext>
                </a:extLst>
              </a:tr>
              <a:tr h="457200">
                <a:tc>
                  <a:txBody>
                    <a:bodyPr/>
                    <a:lstStyle/>
                    <a:p>
                      <a:r>
                        <a:rPr lang="en-GB" dirty="0"/>
                        <a:t>What does “switching on PKB within the ICS” mean for our local practices and patients?</a:t>
                      </a:r>
                      <a:endParaRPr lang="en-GB" dirty="0">
                        <a:latin typeface="+mn-lt"/>
                      </a:endParaRPr>
                    </a:p>
                  </a:txBody>
                  <a:tcPr/>
                </a:tc>
                <a:tc>
                  <a:txBody>
                    <a:bodyPr/>
                    <a:lstStyle/>
                    <a:p>
                      <a:r>
                        <a:rPr lang="en-GB" dirty="0"/>
                        <a:t>Via PKB, every adult registered with a GP in England can — with their consent — bring a copy of their GP record into their personal health record and view it via the NHS App.  </a:t>
                      </a:r>
                      <a:endParaRPr lang="en-GB" dirty="0">
                        <a:latin typeface="+mn-lt"/>
                      </a:endParaRPr>
                    </a:p>
                  </a:txBody>
                  <a:tcPr/>
                </a:tc>
                <a:extLst>
                  <a:ext uri="{0D108BD9-81ED-4DB2-BD59-A6C34878D82A}">
                    <a16:rowId xmlns:a16="http://schemas.microsoft.com/office/drawing/2014/main" val="1903676092"/>
                  </a:ext>
                </a:extLst>
              </a:tr>
              <a:tr h="182880">
                <a:tc>
                  <a:txBody>
                    <a:bodyPr/>
                    <a:lstStyle/>
                    <a:p>
                      <a:r>
                        <a:rPr lang="en-GB" dirty="0">
                          <a:latin typeface="+mn-lt"/>
                        </a:rPr>
                        <a:t>Do Practices need to do anything?</a:t>
                      </a:r>
                    </a:p>
                  </a:txBody>
                  <a:tcPr/>
                </a:tc>
                <a:tc>
                  <a:txBody>
                    <a:bodyPr/>
                    <a:lstStyle/>
                    <a:p>
                      <a:r>
                        <a:rPr lang="en-GB" dirty="0">
                          <a:latin typeface="+mn-lt"/>
                        </a:rPr>
                        <a:t>No. P</a:t>
                      </a:r>
                      <a:r>
                        <a:rPr lang="en-GB" dirty="0"/>
                        <a:t>atients can self-activate via NHS Login, and GP data flows automatically without additional GP workload. “switch-on” means PKB becomes available across the ICS footprint.</a:t>
                      </a:r>
                    </a:p>
                    <a:p>
                      <a:endParaRPr lang="en-GB" dirty="0">
                        <a:latin typeface="+mn-lt"/>
                      </a:endParaRPr>
                    </a:p>
                    <a:p>
                      <a:r>
                        <a:rPr lang="en-GB" dirty="0"/>
                        <a:t>Practices </a:t>
                      </a:r>
                      <a:r>
                        <a:rPr lang="en-GB" b="1" dirty="0"/>
                        <a:t>do not</a:t>
                      </a:r>
                      <a:r>
                        <a:rPr lang="en-GB" dirty="0"/>
                        <a:t> need to enable, configure, or manage PKB locally.</a:t>
                      </a:r>
                      <a:endParaRPr lang="en-GB" dirty="0">
                        <a:latin typeface="+mn-lt"/>
                      </a:endParaRPr>
                    </a:p>
                  </a:txBody>
                  <a:tcPr/>
                </a:tc>
                <a:extLst>
                  <a:ext uri="{0D108BD9-81ED-4DB2-BD59-A6C34878D82A}">
                    <a16:rowId xmlns:a16="http://schemas.microsoft.com/office/drawing/2014/main" val="3502153453"/>
                  </a:ext>
                </a:extLst>
              </a:tr>
              <a:tr h="320040">
                <a:tc>
                  <a:txBody>
                    <a:bodyPr/>
                    <a:lstStyle/>
                    <a:p>
                      <a:r>
                        <a:rPr lang="en-GB" dirty="0">
                          <a:latin typeface="+mn-lt"/>
                        </a:rPr>
                        <a:t>How does the integration work?</a:t>
                      </a:r>
                    </a:p>
                  </a:txBody>
                  <a:tcPr/>
                </a:tc>
                <a:tc>
                  <a:txBody>
                    <a:bodyPr/>
                    <a:lstStyle/>
                    <a:p>
                      <a:r>
                        <a:rPr lang="en-GB" dirty="0"/>
                        <a:t>The integration uses the national “GP Data for Any Adult in England” service and does </a:t>
                      </a:r>
                      <a:r>
                        <a:rPr lang="en-GB" b="1" dirty="0"/>
                        <a:t>not</a:t>
                      </a:r>
                      <a:r>
                        <a:rPr lang="en-GB" dirty="0"/>
                        <a:t> require practice-level onboarding.</a:t>
                      </a:r>
                      <a:endParaRPr lang="en-GB" dirty="0">
                        <a:latin typeface="+mn-lt"/>
                      </a:endParaRPr>
                    </a:p>
                  </a:txBody>
                  <a:tcPr/>
                </a:tc>
                <a:extLst>
                  <a:ext uri="{0D108BD9-81ED-4DB2-BD59-A6C34878D82A}">
                    <a16:rowId xmlns:a16="http://schemas.microsoft.com/office/drawing/2014/main" val="1439214848"/>
                  </a:ext>
                </a:extLst>
              </a:tr>
              <a:tr h="320040">
                <a:tc>
                  <a:txBody>
                    <a:bodyPr/>
                    <a:lstStyle/>
                    <a:p>
                      <a:r>
                        <a:rPr lang="en-GB" dirty="0"/>
                        <a:t>Does this create extra work for GP practices?</a:t>
                      </a:r>
                      <a:endParaRPr lang="en-GB" dirty="0">
                        <a:latin typeface="+mn-lt"/>
                      </a:endParaRPr>
                    </a:p>
                  </a:txBody>
                  <a:tcPr/>
                </a:tc>
                <a:tc>
                  <a:txBody>
                    <a:bodyPr/>
                    <a:lstStyle/>
                    <a:p>
                      <a:r>
                        <a:rPr lang="en-GB" dirty="0"/>
                        <a:t>No.  PKB uses </a:t>
                      </a:r>
                      <a:r>
                        <a:rPr lang="en-GB" b="1" dirty="0"/>
                        <a:t>read-only national GP data feeds</a:t>
                      </a:r>
                      <a:r>
                        <a:rPr lang="en-GB" dirty="0"/>
                        <a:t>, and the patient activates their own account via NHS App → PKB. There is:</a:t>
                      </a:r>
                    </a:p>
                    <a:p>
                      <a:pPr marL="285750" indent="-285750">
                        <a:buFont typeface="Arial" panose="020B0604020202020204" pitchFamily="34" charset="0"/>
                        <a:buChar char="•"/>
                      </a:pPr>
                      <a:r>
                        <a:rPr lang="en-GB" b="0" dirty="0"/>
                        <a:t>No practice configuration</a:t>
                      </a:r>
                    </a:p>
                    <a:p>
                      <a:pPr marL="285750" indent="-285750">
                        <a:buFont typeface="Arial" panose="020B0604020202020204" pitchFamily="34" charset="0"/>
                        <a:buChar char="•"/>
                      </a:pPr>
                      <a:r>
                        <a:rPr lang="en-GB" b="0" dirty="0"/>
                        <a:t>No new workflows to maintain</a:t>
                      </a:r>
                    </a:p>
                    <a:p>
                      <a:pPr marL="285750" indent="-285750">
                        <a:buFont typeface="Arial" panose="020B0604020202020204" pitchFamily="34" charset="0"/>
                        <a:buChar char="•"/>
                      </a:pPr>
                      <a:r>
                        <a:rPr lang="en-GB" b="0" dirty="0"/>
                        <a:t>No additional data entry</a:t>
                      </a:r>
                    </a:p>
                    <a:p>
                      <a:pPr marL="285750" indent="-285750">
                        <a:buFont typeface="Arial" panose="020B0604020202020204" pitchFamily="34" charset="0"/>
                        <a:buChar char="•"/>
                      </a:pPr>
                      <a:r>
                        <a:rPr lang="en-GB" b="0" dirty="0"/>
                        <a:t>No tickets or onboarding meetings with suppliers</a:t>
                      </a:r>
                    </a:p>
                    <a:p>
                      <a:endParaRPr lang="en-GB" dirty="0">
                        <a:latin typeface="+mn-lt"/>
                      </a:endParaRPr>
                    </a:p>
                  </a:txBody>
                  <a:tcPr/>
                </a:tc>
                <a:extLst>
                  <a:ext uri="{0D108BD9-81ED-4DB2-BD59-A6C34878D82A}">
                    <a16:rowId xmlns:a16="http://schemas.microsoft.com/office/drawing/2014/main" val="3598133287"/>
                  </a:ext>
                </a:extLst>
              </a:tr>
            </a:tbl>
          </a:graphicData>
        </a:graphic>
      </p:graphicFrame>
    </p:spTree>
    <p:extLst>
      <p:ext uri="{BB962C8B-B14F-4D97-AF65-F5344CB8AC3E}">
        <p14:creationId xmlns:p14="http://schemas.microsoft.com/office/powerpoint/2010/main" val="3301026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2C902-EA87-310C-69C0-3377365602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38A0EA-A1C1-FCEF-35D0-0DDC8D638A23}"/>
              </a:ext>
            </a:extLst>
          </p:cNvPr>
          <p:cNvSpPr>
            <a:spLocks noGrp="1"/>
          </p:cNvSpPr>
          <p:nvPr>
            <p:ph type="title"/>
          </p:nvPr>
        </p:nvSpPr>
        <p:spPr>
          <a:xfrm>
            <a:off x="-2628" y="-2736"/>
            <a:ext cx="10515600" cy="735724"/>
          </a:xfrm>
        </p:spPr>
        <p:txBody>
          <a:bodyPr>
            <a:normAutofit/>
          </a:bodyPr>
          <a:lstStyle/>
          <a:p>
            <a:r>
              <a:rPr lang="en-GB" sz="3600" dirty="0"/>
              <a:t>FAQ</a:t>
            </a:r>
          </a:p>
        </p:txBody>
      </p:sp>
      <p:graphicFrame>
        <p:nvGraphicFramePr>
          <p:cNvPr id="8" name="Table 7">
            <a:extLst>
              <a:ext uri="{FF2B5EF4-FFF2-40B4-BE49-F238E27FC236}">
                <a16:creationId xmlns:a16="http://schemas.microsoft.com/office/drawing/2014/main" id="{6E6FF6F8-E84F-FA54-EC4D-A7F5E41D9B8B}"/>
              </a:ext>
            </a:extLst>
          </p:cNvPr>
          <p:cNvGraphicFramePr>
            <a:graphicFrameLocks noGrp="1"/>
          </p:cNvGraphicFramePr>
          <p:nvPr>
            <p:extLst>
              <p:ext uri="{D42A27DB-BD31-4B8C-83A1-F6EECF244321}">
                <p14:modId xmlns:p14="http://schemas.microsoft.com/office/powerpoint/2010/main" val="1491609503"/>
              </p:ext>
            </p:extLst>
          </p:nvPr>
        </p:nvGraphicFramePr>
        <p:xfrm>
          <a:off x="185906" y="621316"/>
          <a:ext cx="11820188" cy="5400040"/>
        </p:xfrm>
        <a:graphic>
          <a:graphicData uri="http://schemas.openxmlformats.org/drawingml/2006/table">
            <a:tbl>
              <a:tblPr firstRow="1" bandRow="1"/>
              <a:tblGrid>
                <a:gridCol w="2930920">
                  <a:extLst>
                    <a:ext uri="{9D8B030D-6E8A-4147-A177-3AD203B41FA5}">
                      <a16:colId xmlns:a16="http://schemas.microsoft.com/office/drawing/2014/main" val="2477180020"/>
                    </a:ext>
                  </a:extLst>
                </a:gridCol>
                <a:gridCol w="8889268">
                  <a:extLst>
                    <a:ext uri="{9D8B030D-6E8A-4147-A177-3AD203B41FA5}">
                      <a16:colId xmlns:a16="http://schemas.microsoft.com/office/drawing/2014/main" val="1212173802"/>
                    </a:ext>
                  </a:extLst>
                </a:gridCol>
              </a:tblGrid>
              <a:tr h="370840">
                <a:tc>
                  <a:txBody>
                    <a:bodyPr/>
                    <a:lstStyle/>
                    <a:p>
                      <a:r>
                        <a:rPr lang="en-GB" dirty="0">
                          <a:solidFill>
                            <a:schemeClr val="bg1"/>
                          </a:solidFill>
                        </a:rPr>
                        <a:t>Question </a:t>
                      </a:r>
                    </a:p>
                  </a:txBody>
                  <a:tcPr>
                    <a:solidFill>
                      <a:srgbClr val="0070C0"/>
                    </a:solidFill>
                  </a:tcPr>
                </a:tc>
                <a:tc>
                  <a:txBody>
                    <a:bodyPr/>
                    <a:lstStyle/>
                    <a:p>
                      <a:r>
                        <a:rPr lang="en-GB" dirty="0">
                          <a:solidFill>
                            <a:schemeClr val="bg1"/>
                          </a:solidFill>
                        </a:rPr>
                        <a:t>Headline</a:t>
                      </a:r>
                    </a:p>
                  </a:txBody>
                  <a:tcPr>
                    <a:solidFill>
                      <a:srgbClr val="0070C0"/>
                    </a:solidFill>
                  </a:tcPr>
                </a:tc>
                <a:extLst>
                  <a:ext uri="{0D108BD9-81ED-4DB2-BD59-A6C34878D82A}">
                    <a16:rowId xmlns:a16="http://schemas.microsoft.com/office/drawing/2014/main" val="2183311875"/>
                  </a:ext>
                </a:extLst>
              </a:tr>
              <a:tr h="457200">
                <a:tc>
                  <a:txBody>
                    <a:bodyPr/>
                    <a:lstStyle/>
                    <a:p>
                      <a:r>
                        <a:rPr lang="en-GB" dirty="0">
                          <a:latin typeface="+mn-lt"/>
                        </a:rPr>
                        <a:t>Will there be an impact on Practices?</a:t>
                      </a:r>
                    </a:p>
                  </a:txBody>
                  <a:tcPr/>
                </a:tc>
                <a:tc>
                  <a:txBody>
                    <a:bodyPr/>
                    <a:lstStyle/>
                    <a:p>
                      <a:r>
                        <a:rPr lang="en-GB" dirty="0"/>
                        <a:t>Most practices notice a </a:t>
                      </a:r>
                      <a:r>
                        <a:rPr lang="en-GB" b="1" dirty="0"/>
                        <a:t>reduction</a:t>
                      </a:r>
                      <a:r>
                        <a:rPr lang="en-GB" dirty="0"/>
                        <a:t> in routine administrative queries (results, summaries, medication lists)</a:t>
                      </a:r>
                    </a:p>
                  </a:txBody>
                  <a:tcPr/>
                </a:tc>
                <a:extLst>
                  <a:ext uri="{0D108BD9-81ED-4DB2-BD59-A6C34878D82A}">
                    <a16:rowId xmlns:a16="http://schemas.microsoft.com/office/drawing/2014/main" val="918994577"/>
                  </a:ext>
                </a:extLst>
              </a:tr>
              <a:tr h="457200">
                <a:tc>
                  <a:txBody>
                    <a:bodyPr/>
                    <a:lstStyle/>
                    <a:p>
                      <a:r>
                        <a:rPr lang="en-GB" dirty="0">
                          <a:latin typeface="+mn-lt"/>
                        </a:rPr>
                        <a:t>How will the patient initially access their PHR</a:t>
                      </a:r>
                    </a:p>
                  </a:txBody>
                  <a:tcPr/>
                </a:tc>
                <a:tc>
                  <a:txBody>
                    <a:bodyPr/>
                    <a:lstStyle/>
                    <a:p>
                      <a:r>
                        <a:rPr lang="en-GB" sz="1800" b="0" i="0" kern="1200" dirty="0">
                          <a:solidFill>
                            <a:schemeClr val="tx1"/>
                          </a:solidFill>
                          <a:effectLst/>
                          <a:latin typeface="+mn-lt"/>
                          <a:ea typeface="+mn-ea"/>
                          <a:cs typeface="+mn-cs"/>
                        </a:rPr>
                        <a:t>Patients add their GP data to their PKB record by logging in with their NHS login and selecting ‘Get my GP data’. </a:t>
                      </a:r>
                      <a:endParaRPr lang="en-GB" dirty="0">
                        <a:latin typeface="+mn-lt"/>
                      </a:endParaRPr>
                    </a:p>
                  </a:txBody>
                  <a:tcPr/>
                </a:tc>
                <a:extLst>
                  <a:ext uri="{0D108BD9-81ED-4DB2-BD59-A6C34878D82A}">
                    <a16:rowId xmlns:a16="http://schemas.microsoft.com/office/drawing/2014/main" val="2812374720"/>
                  </a:ext>
                </a:extLst>
              </a:tr>
              <a:tr h="320040">
                <a:tc>
                  <a:txBody>
                    <a:bodyPr/>
                    <a:lstStyle/>
                    <a:p>
                      <a:r>
                        <a:rPr lang="en-GB" dirty="0">
                          <a:latin typeface="+mn-lt"/>
                        </a:rPr>
                        <a:t>What GP data will patients see in PKB?</a:t>
                      </a:r>
                    </a:p>
                  </a:txBody>
                  <a:tcPr/>
                </a:tc>
                <a:tc>
                  <a:txBody>
                    <a:bodyPr/>
                    <a:lstStyle/>
                    <a:p>
                      <a:r>
                        <a:rPr lang="en-GB" dirty="0"/>
                        <a:t>When a patient links PKB through NHS Login, they can see a </a:t>
                      </a:r>
                      <a:r>
                        <a:rPr lang="en-GB" b="1" dirty="0"/>
                        <a:t>copy</a:t>
                      </a:r>
                      <a:r>
                        <a:rPr lang="en-GB" dirty="0"/>
                        <a:t> of their GP record, including:</a:t>
                      </a:r>
                    </a:p>
                    <a:p>
                      <a:pPr marL="285750" indent="-285750">
                        <a:buFont typeface="Arial" panose="020B0604020202020204" pitchFamily="34" charset="0"/>
                        <a:buChar char="•"/>
                      </a:pPr>
                      <a:r>
                        <a:rPr lang="en-GB" dirty="0"/>
                        <a:t>Demographics</a:t>
                      </a:r>
                    </a:p>
                    <a:p>
                      <a:pPr marL="285750" indent="-285750">
                        <a:buFont typeface="Arial" panose="020B0604020202020204" pitchFamily="34" charset="0"/>
                        <a:buChar char="•"/>
                      </a:pPr>
                      <a:r>
                        <a:rPr lang="en-GB" dirty="0"/>
                        <a:t>Medications</a:t>
                      </a:r>
                    </a:p>
                    <a:p>
                      <a:pPr marL="285750" indent="-285750">
                        <a:buFont typeface="Arial" panose="020B0604020202020204" pitchFamily="34" charset="0"/>
                        <a:buChar char="•"/>
                      </a:pPr>
                      <a:r>
                        <a:rPr lang="en-GB" dirty="0"/>
                        <a:t>Allergies</a:t>
                      </a:r>
                    </a:p>
                    <a:p>
                      <a:pPr marL="285750" indent="-285750">
                        <a:buFont typeface="Arial" panose="020B0604020202020204" pitchFamily="34" charset="0"/>
                        <a:buChar char="•"/>
                      </a:pPr>
                      <a:r>
                        <a:rPr lang="en-GB" dirty="0"/>
                        <a:t>Problems</a:t>
                      </a:r>
                    </a:p>
                    <a:p>
                      <a:pPr marL="285750" indent="-285750">
                        <a:buFont typeface="Arial" panose="020B0604020202020204" pitchFamily="34" charset="0"/>
                        <a:buChar char="•"/>
                      </a:pPr>
                      <a:r>
                        <a:rPr lang="en-GB" dirty="0"/>
                        <a:t>Appointments</a:t>
                      </a:r>
                    </a:p>
                    <a:p>
                      <a:r>
                        <a:rPr lang="en-GB" dirty="0"/>
                        <a:t>This mirrors what they can see in NHS App however assembled within a unified personal health record.</a:t>
                      </a:r>
                      <a:endParaRPr lang="en-GB" dirty="0">
                        <a:latin typeface="+mn-lt"/>
                      </a:endParaRPr>
                    </a:p>
                  </a:txBody>
                  <a:tcPr/>
                </a:tc>
                <a:extLst>
                  <a:ext uri="{0D108BD9-81ED-4DB2-BD59-A6C34878D82A}">
                    <a16:rowId xmlns:a16="http://schemas.microsoft.com/office/drawing/2014/main" val="1516287459"/>
                  </a:ext>
                </a:extLst>
              </a:tr>
              <a:tr h="370840">
                <a:tc>
                  <a:txBody>
                    <a:bodyPr/>
                    <a:lstStyle/>
                    <a:p>
                      <a:r>
                        <a:rPr lang="en-GB" dirty="0"/>
                        <a:t>Does PKB change or access the GP clinical system?</a:t>
                      </a:r>
                      <a:endParaRPr lang="en-GB" dirty="0">
                        <a:latin typeface="+mn-lt"/>
                      </a:endParaRPr>
                    </a:p>
                  </a:txBody>
                  <a:tcPr/>
                </a:tc>
                <a:tc>
                  <a:txBody>
                    <a:bodyPr/>
                    <a:lstStyle/>
                    <a:p>
                      <a:r>
                        <a:rPr lang="en-GB" dirty="0"/>
                        <a:t>No.</a:t>
                      </a:r>
                      <a:br>
                        <a:rPr lang="en-GB" dirty="0"/>
                      </a:br>
                      <a:r>
                        <a:rPr lang="en-GB" dirty="0"/>
                        <a:t>PKB </a:t>
                      </a:r>
                      <a:r>
                        <a:rPr lang="en-GB" b="1" dirty="0"/>
                        <a:t>does not write to</a:t>
                      </a:r>
                      <a:r>
                        <a:rPr lang="en-GB" dirty="0"/>
                        <a:t>, alter, or connect directly into EMIS, TPP, or Vision systems.</a:t>
                      </a:r>
                      <a:br>
                        <a:rPr lang="en-GB" dirty="0"/>
                      </a:br>
                      <a:r>
                        <a:rPr lang="en-GB" dirty="0"/>
                        <a:t>It only receives </a:t>
                      </a:r>
                      <a:r>
                        <a:rPr lang="en-GB" b="1" dirty="0"/>
                        <a:t>read-only national GP data extracts</a:t>
                      </a:r>
                      <a:r>
                        <a:rPr lang="en-GB" dirty="0"/>
                        <a:t> already approved for patient access.</a:t>
                      </a:r>
                      <a:br>
                        <a:rPr lang="en-GB" dirty="0"/>
                      </a:br>
                      <a:r>
                        <a:rPr lang="en-GB" dirty="0"/>
                        <a:t>There is no impact on GP system performance.</a:t>
                      </a:r>
                      <a:endParaRPr kumimoji="0" lang="en-US" altLang="en-US" sz="1800" b="0" i="0" u="none" strike="noStrike" cap="none" normalizeH="0" baseline="0" dirty="0">
                        <a:ln>
                          <a:noFill/>
                        </a:ln>
                        <a:solidFill>
                          <a:schemeClr val="tx1"/>
                        </a:solidFill>
                        <a:effectLst/>
                        <a:latin typeface="+mn-lt"/>
                      </a:endParaRPr>
                    </a:p>
                  </a:txBody>
                  <a:tcPr/>
                </a:tc>
                <a:extLst>
                  <a:ext uri="{0D108BD9-81ED-4DB2-BD59-A6C34878D82A}">
                    <a16:rowId xmlns:a16="http://schemas.microsoft.com/office/drawing/2014/main" val="461473315"/>
                  </a:ext>
                </a:extLst>
              </a:tr>
            </a:tbl>
          </a:graphicData>
        </a:graphic>
      </p:graphicFrame>
    </p:spTree>
    <p:extLst>
      <p:ext uri="{BB962C8B-B14F-4D97-AF65-F5344CB8AC3E}">
        <p14:creationId xmlns:p14="http://schemas.microsoft.com/office/powerpoint/2010/main" val="3889339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22571-5F0B-ECA9-0442-DA1344DE77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DAE679-94CD-0B35-126A-C8A074F5B47F}"/>
              </a:ext>
            </a:extLst>
          </p:cNvPr>
          <p:cNvSpPr>
            <a:spLocks noGrp="1"/>
          </p:cNvSpPr>
          <p:nvPr>
            <p:ph type="title"/>
          </p:nvPr>
        </p:nvSpPr>
        <p:spPr>
          <a:xfrm>
            <a:off x="-2628" y="-2736"/>
            <a:ext cx="10515600" cy="735724"/>
          </a:xfrm>
        </p:spPr>
        <p:txBody>
          <a:bodyPr>
            <a:normAutofit/>
          </a:bodyPr>
          <a:lstStyle/>
          <a:p>
            <a:r>
              <a:rPr lang="en-GB" sz="3600" dirty="0"/>
              <a:t>FAQ</a:t>
            </a:r>
          </a:p>
        </p:txBody>
      </p:sp>
      <p:graphicFrame>
        <p:nvGraphicFramePr>
          <p:cNvPr id="8" name="Table 7">
            <a:extLst>
              <a:ext uri="{FF2B5EF4-FFF2-40B4-BE49-F238E27FC236}">
                <a16:creationId xmlns:a16="http://schemas.microsoft.com/office/drawing/2014/main" id="{29542B72-211B-3E49-D7F0-4B8691D9BEAA}"/>
              </a:ext>
            </a:extLst>
          </p:cNvPr>
          <p:cNvGraphicFramePr>
            <a:graphicFrameLocks noGrp="1"/>
          </p:cNvGraphicFramePr>
          <p:nvPr>
            <p:extLst>
              <p:ext uri="{D42A27DB-BD31-4B8C-83A1-F6EECF244321}">
                <p14:modId xmlns:p14="http://schemas.microsoft.com/office/powerpoint/2010/main" val="2150058766"/>
              </p:ext>
            </p:extLst>
          </p:nvPr>
        </p:nvGraphicFramePr>
        <p:xfrm>
          <a:off x="185906" y="621316"/>
          <a:ext cx="11820188" cy="4302760"/>
        </p:xfrm>
        <a:graphic>
          <a:graphicData uri="http://schemas.openxmlformats.org/drawingml/2006/table">
            <a:tbl>
              <a:tblPr firstRow="1" bandRow="1"/>
              <a:tblGrid>
                <a:gridCol w="2930920">
                  <a:extLst>
                    <a:ext uri="{9D8B030D-6E8A-4147-A177-3AD203B41FA5}">
                      <a16:colId xmlns:a16="http://schemas.microsoft.com/office/drawing/2014/main" val="2477180020"/>
                    </a:ext>
                  </a:extLst>
                </a:gridCol>
                <a:gridCol w="8889268">
                  <a:extLst>
                    <a:ext uri="{9D8B030D-6E8A-4147-A177-3AD203B41FA5}">
                      <a16:colId xmlns:a16="http://schemas.microsoft.com/office/drawing/2014/main" val="1212173802"/>
                    </a:ext>
                  </a:extLst>
                </a:gridCol>
              </a:tblGrid>
              <a:tr h="370840">
                <a:tc>
                  <a:txBody>
                    <a:bodyPr/>
                    <a:lstStyle/>
                    <a:p>
                      <a:r>
                        <a:rPr lang="en-GB" dirty="0">
                          <a:solidFill>
                            <a:schemeClr val="bg1"/>
                          </a:solidFill>
                        </a:rPr>
                        <a:t>Question </a:t>
                      </a:r>
                    </a:p>
                  </a:txBody>
                  <a:tcPr>
                    <a:solidFill>
                      <a:srgbClr val="0070C0"/>
                    </a:solidFill>
                  </a:tcPr>
                </a:tc>
                <a:tc>
                  <a:txBody>
                    <a:bodyPr/>
                    <a:lstStyle/>
                    <a:p>
                      <a:r>
                        <a:rPr lang="en-GB" dirty="0">
                          <a:solidFill>
                            <a:schemeClr val="bg1"/>
                          </a:solidFill>
                        </a:rPr>
                        <a:t>Headline</a:t>
                      </a:r>
                    </a:p>
                  </a:txBody>
                  <a:tcPr>
                    <a:solidFill>
                      <a:srgbClr val="0070C0"/>
                    </a:solidFill>
                  </a:tcPr>
                </a:tc>
                <a:extLst>
                  <a:ext uri="{0D108BD9-81ED-4DB2-BD59-A6C34878D82A}">
                    <a16:rowId xmlns:a16="http://schemas.microsoft.com/office/drawing/2014/main" val="2183311875"/>
                  </a:ext>
                </a:extLst>
              </a:tr>
              <a:tr h="457200">
                <a:tc>
                  <a:txBody>
                    <a:bodyPr/>
                    <a:lstStyle/>
                    <a:p>
                      <a:r>
                        <a:rPr lang="en-GB" dirty="0">
                          <a:latin typeface="+mn-lt"/>
                        </a:rPr>
                        <a:t>What other functionality will PKB provide to the patient / citizen / carer?</a:t>
                      </a:r>
                    </a:p>
                  </a:txBody>
                  <a:tcPr/>
                </a:tc>
                <a:tc>
                  <a:txBody>
                    <a:bodyPr/>
                    <a:lstStyle/>
                    <a:p>
                      <a:pPr lvl="0"/>
                      <a:r>
                        <a:rPr lang="en-GB" sz="1800" kern="1200" dirty="0">
                          <a:solidFill>
                            <a:schemeClr val="tx1"/>
                          </a:solidFill>
                          <a:effectLst/>
                          <a:latin typeface="+mn-lt"/>
                          <a:ea typeface="+mn-ea"/>
                          <a:cs typeface="+mn-cs"/>
                        </a:rPr>
                        <a:t>The NHS App integration displays the PKB user interface inside the NHS App. This gives the NHS App user full PKB functionality, much deeper than the standard NHS App functionality limited to just the GP.  This can include:</a:t>
                      </a:r>
                    </a:p>
                    <a:p>
                      <a:pPr marL="742950" lvl="1" indent="-285750">
                        <a:buFont typeface="Arial" panose="020B0604020202020204" pitchFamily="34" charset="0"/>
                        <a:buChar char="•"/>
                      </a:pPr>
                      <a:r>
                        <a:rPr lang="en-GB" sz="1800" kern="1200" dirty="0">
                          <a:solidFill>
                            <a:schemeClr val="tx1"/>
                          </a:solidFill>
                          <a:effectLst/>
                          <a:latin typeface="+mn-lt"/>
                          <a:ea typeface="+mn-ea"/>
                          <a:cs typeface="+mn-cs"/>
                        </a:rPr>
                        <a:t>hospital data including medications, appointments, test results, radiology reports, appointment letters, clinic letters, discharge letters</a:t>
                      </a:r>
                    </a:p>
                    <a:p>
                      <a:pPr marL="742950" lvl="1" indent="-285750">
                        <a:buFont typeface="Arial" panose="020B0604020202020204" pitchFamily="34" charset="0"/>
                        <a:buChar char="•"/>
                      </a:pPr>
                      <a:r>
                        <a:rPr lang="en-GB" sz="1800" kern="1200" dirty="0">
                          <a:solidFill>
                            <a:schemeClr val="tx1"/>
                          </a:solidFill>
                          <a:effectLst/>
                          <a:latin typeface="+mn-lt"/>
                          <a:ea typeface="+mn-ea"/>
                          <a:cs typeface="+mn-cs"/>
                        </a:rPr>
                        <a:t>online consultations with free text and structured questionnaires</a:t>
                      </a:r>
                    </a:p>
                    <a:p>
                      <a:pPr marL="742950" lvl="1" indent="-285750">
                        <a:buFont typeface="Arial" panose="020B0604020202020204" pitchFamily="34" charset="0"/>
                        <a:buChar char="•"/>
                      </a:pPr>
                      <a:r>
                        <a:rPr lang="en-GB" sz="1800" kern="1200" dirty="0">
                          <a:solidFill>
                            <a:schemeClr val="tx1"/>
                          </a:solidFill>
                          <a:effectLst/>
                          <a:latin typeface="+mn-lt"/>
                          <a:ea typeface="+mn-ea"/>
                          <a:cs typeface="+mn-cs"/>
                        </a:rPr>
                        <a:t>secure messaging including attachments (pictures/videos)</a:t>
                      </a:r>
                    </a:p>
                    <a:p>
                      <a:pPr marL="742950" lvl="1" indent="-285750">
                        <a:buFont typeface="Arial" panose="020B0604020202020204" pitchFamily="34" charset="0"/>
                        <a:buChar char="•"/>
                      </a:pPr>
                      <a:r>
                        <a:rPr lang="en-GB" sz="1800" kern="1200" dirty="0">
                          <a:solidFill>
                            <a:schemeClr val="tx1"/>
                          </a:solidFill>
                          <a:effectLst/>
                          <a:latin typeface="+mn-lt"/>
                          <a:ea typeface="+mn-ea"/>
                          <a:cs typeface="+mn-cs"/>
                        </a:rPr>
                        <a:t>symptom tracking</a:t>
                      </a:r>
                    </a:p>
                    <a:p>
                      <a:pPr marL="742950" lvl="1" indent="-285750">
                        <a:buFont typeface="Arial" panose="020B0604020202020204" pitchFamily="34" charset="0"/>
                        <a:buChar char="•"/>
                      </a:pPr>
                      <a:r>
                        <a:rPr lang="en-GB" sz="1800" kern="1200" dirty="0">
                          <a:solidFill>
                            <a:schemeClr val="tx1"/>
                          </a:solidFill>
                          <a:effectLst/>
                          <a:latin typeface="+mn-lt"/>
                          <a:ea typeface="+mn-ea"/>
                          <a:cs typeface="+mn-cs"/>
                        </a:rPr>
                        <a:t>educational digital library of resources</a:t>
                      </a:r>
                    </a:p>
                    <a:p>
                      <a:pPr marL="742950" lvl="1" indent="-285750">
                        <a:buFont typeface="Arial" panose="020B0604020202020204" pitchFamily="34" charset="0"/>
                        <a:buChar char="•"/>
                      </a:pPr>
                      <a:r>
                        <a:rPr lang="en-GB" sz="1800" kern="1200" dirty="0">
                          <a:solidFill>
                            <a:schemeClr val="tx1"/>
                          </a:solidFill>
                          <a:effectLst/>
                          <a:latin typeface="+mn-lt"/>
                          <a:ea typeface="+mn-ea"/>
                          <a:cs typeface="+mn-cs"/>
                        </a:rPr>
                        <a:t>measurements including device integration including over 100 wearables for tracking activity, blood pressure, weight and glucose</a:t>
                      </a:r>
                    </a:p>
                    <a:p>
                      <a:pPr marL="742950" lvl="1" indent="-285750">
                        <a:buFont typeface="Arial" panose="020B0604020202020204" pitchFamily="34" charset="0"/>
                        <a:buChar char="•"/>
                      </a:pPr>
                      <a:r>
                        <a:rPr lang="en-GB" sz="1800" kern="1200" dirty="0">
                          <a:solidFill>
                            <a:schemeClr val="tx1"/>
                          </a:solidFill>
                          <a:effectLst/>
                          <a:latin typeface="+mn-lt"/>
                          <a:ea typeface="+mn-ea"/>
                          <a:cs typeface="+mn-cs"/>
                        </a:rPr>
                        <a:t>shared care planning</a:t>
                      </a:r>
                    </a:p>
                    <a:p>
                      <a:pPr marL="742950" lvl="1" indent="-285750">
                        <a:buFont typeface="Arial" panose="020B0604020202020204" pitchFamily="34" charset="0"/>
                        <a:buChar char="•"/>
                      </a:pPr>
                      <a:r>
                        <a:rPr lang="en-GB" sz="1800" kern="1200" dirty="0">
                          <a:solidFill>
                            <a:schemeClr val="tx1"/>
                          </a:solidFill>
                          <a:effectLst/>
                          <a:latin typeface="+mn-lt"/>
                          <a:ea typeface="+mn-ea"/>
                          <a:cs typeface="+mn-cs"/>
                        </a:rPr>
                        <a:t>record sharing / consent management</a:t>
                      </a:r>
                    </a:p>
                    <a:p>
                      <a:endParaRPr lang="en-GB" dirty="0"/>
                    </a:p>
                  </a:txBody>
                  <a:tcPr/>
                </a:tc>
                <a:extLst>
                  <a:ext uri="{0D108BD9-81ED-4DB2-BD59-A6C34878D82A}">
                    <a16:rowId xmlns:a16="http://schemas.microsoft.com/office/drawing/2014/main" val="918994577"/>
                  </a:ext>
                </a:extLst>
              </a:tr>
            </a:tbl>
          </a:graphicData>
        </a:graphic>
      </p:graphicFrame>
    </p:spTree>
    <p:extLst>
      <p:ext uri="{BB962C8B-B14F-4D97-AF65-F5344CB8AC3E}">
        <p14:creationId xmlns:p14="http://schemas.microsoft.com/office/powerpoint/2010/main" val="2322785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25082-7C7F-0041-6ABF-A9E5B96805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F4B650-442E-0A14-D5D3-35CD9FF49C64}"/>
              </a:ext>
            </a:extLst>
          </p:cNvPr>
          <p:cNvSpPr>
            <a:spLocks noGrp="1"/>
          </p:cNvSpPr>
          <p:nvPr>
            <p:ph type="title"/>
          </p:nvPr>
        </p:nvSpPr>
        <p:spPr>
          <a:xfrm>
            <a:off x="-2628" y="-2736"/>
            <a:ext cx="10515600" cy="735724"/>
          </a:xfrm>
        </p:spPr>
        <p:txBody>
          <a:bodyPr>
            <a:normAutofit/>
          </a:bodyPr>
          <a:lstStyle/>
          <a:p>
            <a:r>
              <a:rPr lang="en-GB" sz="3600" dirty="0"/>
              <a:t>FAQ</a:t>
            </a:r>
          </a:p>
        </p:txBody>
      </p:sp>
      <p:graphicFrame>
        <p:nvGraphicFramePr>
          <p:cNvPr id="8" name="Table 7">
            <a:extLst>
              <a:ext uri="{FF2B5EF4-FFF2-40B4-BE49-F238E27FC236}">
                <a16:creationId xmlns:a16="http://schemas.microsoft.com/office/drawing/2014/main" id="{B7AFFF8F-C651-E2FB-10CB-1EBD05B7E59A}"/>
              </a:ext>
            </a:extLst>
          </p:cNvPr>
          <p:cNvGraphicFramePr>
            <a:graphicFrameLocks noGrp="1"/>
          </p:cNvGraphicFramePr>
          <p:nvPr>
            <p:extLst>
              <p:ext uri="{D42A27DB-BD31-4B8C-83A1-F6EECF244321}">
                <p14:modId xmlns:p14="http://schemas.microsoft.com/office/powerpoint/2010/main" val="2899477570"/>
              </p:ext>
            </p:extLst>
          </p:nvPr>
        </p:nvGraphicFramePr>
        <p:xfrm>
          <a:off x="185906" y="621316"/>
          <a:ext cx="11820188" cy="5308600"/>
        </p:xfrm>
        <a:graphic>
          <a:graphicData uri="http://schemas.openxmlformats.org/drawingml/2006/table">
            <a:tbl>
              <a:tblPr firstRow="1" bandRow="1"/>
              <a:tblGrid>
                <a:gridCol w="2930920">
                  <a:extLst>
                    <a:ext uri="{9D8B030D-6E8A-4147-A177-3AD203B41FA5}">
                      <a16:colId xmlns:a16="http://schemas.microsoft.com/office/drawing/2014/main" val="2477180020"/>
                    </a:ext>
                  </a:extLst>
                </a:gridCol>
                <a:gridCol w="8889268">
                  <a:extLst>
                    <a:ext uri="{9D8B030D-6E8A-4147-A177-3AD203B41FA5}">
                      <a16:colId xmlns:a16="http://schemas.microsoft.com/office/drawing/2014/main" val="1212173802"/>
                    </a:ext>
                  </a:extLst>
                </a:gridCol>
              </a:tblGrid>
              <a:tr h="370840">
                <a:tc>
                  <a:txBody>
                    <a:bodyPr/>
                    <a:lstStyle/>
                    <a:p>
                      <a:r>
                        <a:rPr lang="en-GB" dirty="0">
                          <a:solidFill>
                            <a:schemeClr val="bg1"/>
                          </a:solidFill>
                        </a:rPr>
                        <a:t>Question </a:t>
                      </a:r>
                    </a:p>
                  </a:txBody>
                  <a:tcPr>
                    <a:solidFill>
                      <a:srgbClr val="0070C0"/>
                    </a:solidFill>
                  </a:tcPr>
                </a:tc>
                <a:tc>
                  <a:txBody>
                    <a:bodyPr/>
                    <a:lstStyle/>
                    <a:p>
                      <a:r>
                        <a:rPr lang="en-GB" dirty="0">
                          <a:solidFill>
                            <a:schemeClr val="bg1"/>
                          </a:solidFill>
                        </a:rPr>
                        <a:t>Headline</a:t>
                      </a:r>
                    </a:p>
                  </a:txBody>
                  <a:tcPr>
                    <a:solidFill>
                      <a:srgbClr val="0070C0"/>
                    </a:solidFill>
                  </a:tcPr>
                </a:tc>
                <a:extLst>
                  <a:ext uri="{0D108BD9-81ED-4DB2-BD59-A6C34878D82A}">
                    <a16:rowId xmlns:a16="http://schemas.microsoft.com/office/drawing/2014/main" val="2183311875"/>
                  </a:ext>
                </a:extLst>
              </a:tr>
              <a:tr h="457200">
                <a:tc>
                  <a:txBody>
                    <a:bodyPr/>
                    <a:lstStyle/>
                    <a:p>
                      <a:r>
                        <a:rPr lang="en-GB" dirty="0"/>
                        <a:t>Do practices need to approve or verify patients?</a:t>
                      </a:r>
                      <a:endParaRPr lang="en-GB" dirty="0">
                        <a:latin typeface="+mn-lt"/>
                      </a:endParaRPr>
                    </a:p>
                  </a:txBody>
                  <a:tcPr/>
                </a:tc>
                <a:tc>
                  <a:txBody>
                    <a:bodyPr/>
                    <a:lstStyle/>
                    <a:p>
                      <a:r>
                        <a:rPr lang="en-GB" dirty="0"/>
                        <a:t>No.</a:t>
                      </a:r>
                      <a:br>
                        <a:rPr lang="en-GB" dirty="0"/>
                      </a:br>
                      <a:r>
                        <a:rPr lang="en-GB" dirty="0"/>
                        <a:t>Identity verification is handled by </a:t>
                      </a:r>
                      <a:r>
                        <a:rPr lang="en-GB" b="1" dirty="0"/>
                        <a:t>NHS Login</a:t>
                      </a:r>
                      <a:r>
                        <a:rPr lang="en-GB" dirty="0"/>
                        <a:t>, not by the practice.</a:t>
                      </a:r>
                      <a:br>
                        <a:rPr lang="en-GB" dirty="0"/>
                      </a:br>
                      <a:r>
                        <a:rPr lang="en-GB" dirty="0"/>
                        <a:t>Patients self-activate their PHR in PKB without staff involvement.</a:t>
                      </a:r>
                    </a:p>
                    <a:p>
                      <a:r>
                        <a:rPr lang="en-GB" dirty="0"/>
                        <a:t>PKB have a service desk if patients have any queries.</a:t>
                      </a:r>
                    </a:p>
                    <a:p>
                      <a:r>
                        <a:rPr lang="en-GB" sz="1800" kern="1200" dirty="0">
                          <a:solidFill>
                            <a:schemeClr val="tx1"/>
                          </a:solidFill>
                          <a:effectLst/>
                          <a:latin typeface="+mn-lt"/>
                          <a:ea typeface="+mn-ea"/>
                          <a:cs typeface="+mn-cs"/>
                        </a:rPr>
                        <a:t>PKB handles all different scenarios with the patient without requiring any support from local health care providers. PKB's software walks the patient through their options. If a patient is stuck, they contact the PKB support desk on </a:t>
                      </a:r>
                      <a:r>
                        <a:rPr lang="en-GB" sz="1800" u="sng" kern="1200" dirty="0">
                          <a:solidFill>
                            <a:schemeClr val="tx1"/>
                          </a:solidFill>
                          <a:effectLst/>
                          <a:latin typeface="+mn-lt"/>
                          <a:ea typeface="+mn-ea"/>
                          <a:cs typeface="+mn-cs"/>
                          <a:hlinkClick r:id="rId3" tooltip="mailto:help@patientsknowbest.com"/>
                        </a:rPr>
                        <a:t>help@patientsknowbest.com</a:t>
                      </a:r>
                      <a:r>
                        <a:rPr lang="en-GB" sz="1800" kern="1200" dirty="0">
                          <a:solidFill>
                            <a:schemeClr val="tx1"/>
                          </a:solidFill>
                          <a:effectLst/>
                          <a:latin typeface="+mn-lt"/>
                          <a:ea typeface="+mn-ea"/>
                          <a:cs typeface="+mn-cs"/>
                        </a:rPr>
                        <a:t> and PKB employees handle the questions. None of the ICSs using PKB in the NHS App have reported queries to staff from patients</a:t>
                      </a:r>
                      <a:endParaRPr lang="en-GB" dirty="0"/>
                    </a:p>
                  </a:txBody>
                  <a:tcPr/>
                </a:tc>
                <a:extLst>
                  <a:ext uri="{0D108BD9-81ED-4DB2-BD59-A6C34878D82A}">
                    <a16:rowId xmlns:a16="http://schemas.microsoft.com/office/drawing/2014/main" val="918994577"/>
                  </a:ext>
                </a:extLst>
              </a:tr>
              <a:tr h="457200">
                <a:tc>
                  <a:txBody>
                    <a:bodyPr/>
                    <a:lstStyle/>
                    <a:p>
                      <a:r>
                        <a:rPr lang="en-GB" dirty="0"/>
                        <a:t>Will this replace other local digital tools?</a:t>
                      </a:r>
                      <a:endParaRPr lang="en-GB" dirty="0">
                        <a:latin typeface="+mn-lt"/>
                      </a:endParaRPr>
                    </a:p>
                  </a:txBody>
                  <a:tcPr/>
                </a:tc>
                <a:tc>
                  <a:txBody>
                    <a:bodyPr/>
                    <a:lstStyle/>
                    <a:p>
                      <a:r>
                        <a:rPr lang="en-GB" dirty="0"/>
                        <a:t>No immediate replacement.</a:t>
                      </a:r>
                      <a:br>
                        <a:rPr lang="en-GB" dirty="0"/>
                      </a:br>
                      <a:r>
                        <a:rPr lang="en-GB" dirty="0"/>
                        <a:t>PKB provides a </a:t>
                      </a:r>
                      <a:r>
                        <a:rPr lang="en-GB" b="1" dirty="0"/>
                        <a:t>platform for multi-provider shared records, messaging, care plans, and remote monitoring</a:t>
                      </a:r>
                      <a:r>
                        <a:rPr lang="en-GB" dirty="0"/>
                        <a:t>.</a:t>
                      </a:r>
                      <a:br>
                        <a:rPr lang="en-GB" dirty="0"/>
                      </a:br>
                      <a:r>
                        <a:rPr lang="en-GB" dirty="0"/>
                        <a:t>It complements existing systems and can integrate with future ICS digital pathways.</a:t>
                      </a:r>
                      <a:endParaRPr lang="en-GB" dirty="0">
                        <a:latin typeface="+mn-lt"/>
                      </a:endParaRPr>
                    </a:p>
                  </a:txBody>
                  <a:tcPr/>
                </a:tc>
                <a:extLst>
                  <a:ext uri="{0D108BD9-81ED-4DB2-BD59-A6C34878D82A}">
                    <a16:rowId xmlns:a16="http://schemas.microsoft.com/office/drawing/2014/main" val="2812374720"/>
                  </a:ext>
                </a:extLst>
              </a:tr>
              <a:tr h="320040">
                <a:tc>
                  <a:txBody>
                    <a:bodyPr/>
                    <a:lstStyle/>
                    <a:p>
                      <a:r>
                        <a:rPr lang="en-GB" dirty="0"/>
                        <a:t>Can practices opt out?</a:t>
                      </a:r>
                      <a:endParaRPr lang="en-GB" dirty="0">
                        <a:latin typeface="+mn-lt"/>
                      </a:endParaRPr>
                    </a:p>
                  </a:txBody>
                  <a:tcPr/>
                </a:tc>
                <a:tc>
                  <a:txBody>
                    <a:bodyPr/>
                    <a:lstStyle/>
                    <a:p>
                      <a:r>
                        <a:rPr lang="en-GB" dirty="0"/>
                        <a:t>No, because PKB’s data access is based on </a:t>
                      </a:r>
                      <a:r>
                        <a:rPr lang="en-GB" b="1" dirty="0"/>
                        <a:t>national patient rights to view GP data</a:t>
                      </a:r>
                      <a:r>
                        <a:rPr lang="en-GB" dirty="0"/>
                        <a:t> and does not require practice-level deployment.</a:t>
                      </a:r>
                      <a:br>
                        <a:rPr lang="en-GB" dirty="0"/>
                      </a:br>
                      <a:r>
                        <a:rPr lang="en-GB" dirty="0"/>
                        <a:t>However, practices can choose whether they want to adopt additional PKB features (e.g., messaging, questionnaires) in the future.</a:t>
                      </a:r>
                      <a:endParaRPr lang="en-GB" dirty="0">
                        <a:latin typeface="+mn-lt"/>
                      </a:endParaRPr>
                    </a:p>
                  </a:txBody>
                  <a:tcPr/>
                </a:tc>
                <a:extLst>
                  <a:ext uri="{0D108BD9-81ED-4DB2-BD59-A6C34878D82A}">
                    <a16:rowId xmlns:a16="http://schemas.microsoft.com/office/drawing/2014/main" val="1516287459"/>
                  </a:ext>
                </a:extLst>
              </a:tr>
            </a:tbl>
          </a:graphicData>
        </a:graphic>
      </p:graphicFrame>
    </p:spTree>
    <p:extLst>
      <p:ext uri="{BB962C8B-B14F-4D97-AF65-F5344CB8AC3E}">
        <p14:creationId xmlns:p14="http://schemas.microsoft.com/office/powerpoint/2010/main" val="3289264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3BD2F-9C21-D0FC-810D-65D6C933E3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CE7FD5-D903-0B5B-5640-C2999BD7A851}"/>
              </a:ext>
            </a:extLst>
          </p:cNvPr>
          <p:cNvSpPr>
            <a:spLocks noGrp="1"/>
          </p:cNvSpPr>
          <p:nvPr>
            <p:ph type="title"/>
          </p:nvPr>
        </p:nvSpPr>
        <p:spPr>
          <a:xfrm>
            <a:off x="-2628" y="-2736"/>
            <a:ext cx="10515600" cy="735724"/>
          </a:xfrm>
        </p:spPr>
        <p:txBody>
          <a:bodyPr>
            <a:normAutofit/>
          </a:bodyPr>
          <a:lstStyle/>
          <a:p>
            <a:r>
              <a:rPr lang="en-GB" sz="3600" dirty="0"/>
              <a:t>FAQ</a:t>
            </a:r>
          </a:p>
        </p:txBody>
      </p:sp>
      <p:graphicFrame>
        <p:nvGraphicFramePr>
          <p:cNvPr id="8" name="Table 7">
            <a:extLst>
              <a:ext uri="{FF2B5EF4-FFF2-40B4-BE49-F238E27FC236}">
                <a16:creationId xmlns:a16="http://schemas.microsoft.com/office/drawing/2014/main" id="{10D083A5-AE84-3CAB-3C26-7299A8A784B3}"/>
              </a:ext>
            </a:extLst>
          </p:cNvPr>
          <p:cNvGraphicFramePr>
            <a:graphicFrameLocks noGrp="1"/>
          </p:cNvGraphicFramePr>
          <p:nvPr>
            <p:extLst>
              <p:ext uri="{D42A27DB-BD31-4B8C-83A1-F6EECF244321}">
                <p14:modId xmlns:p14="http://schemas.microsoft.com/office/powerpoint/2010/main" val="1744175215"/>
              </p:ext>
            </p:extLst>
          </p:nvPr>
        </p:nvGraphicFramePr>
        <p:xfrm>
          <a:off x="185906" y="621316"/>
          <a:ext cx="11820188" cy="5582920"/>
        </p:xfrm>
        <a:graphic>
          <a:graphicData uri="http://schemas.openxmlformats.org/drawingml/2006/table">
            <a:tbl>
              <a:tblPr firstRow="1" bandRow="1"/>
              <a:tblGrid>
                <a:gridCol w="2930920">
                  <a:extLst>
                    <a:ext uri="{9D8B030D-6E8A-4147-A177-3AD203B41FA5}">
                      <a16:colId xmlns:a16="http://schemas.microsoft.com/office/drawing/2014/main" val="2477180020"/>
                    </a:ext>
                  </a:extLst>
                </a:gridCol>
                <a:gridCol w="8889268">
                  <a:extLst>
                    <a:ext uri="{9D8B030D-6E8A-4147-A177-3AD203B41FA5}">
                      <a16:colId xmlns:a16="http://schemas.microsoft.com/office/drawing/2014/main" val="1212173802"/>
                    </a:ext>
                  </a:extLst>
                </a:gridCol>
              </a:tblGrid>
              <a:tr h="370840">
                <a:tc>
                  <a:txBody>
                    <a:bodyPr/>
                    <a:lstStyle/>
                    <a:p>
                      <a:r>
                        <a:rPr lang="en-GB" dirty="0">
                          <a:solidFill>
                            <a:schemeClr val="bg1"/>
                          </a:solidFill>
                        </a:rPr>
                        <a:t>Question </a:t>
                      </a:r>
                    </a:p>
                  </a:txBody>
                  <a:tcPr>
                    <a:solidFill>
                      <a:srgbClr val="0070C0"/>
                    </a:solidFill>
                  </a:tcPr>
                </a:tc>
                <a:tc>
                  <a:txBody>
                    <a:bodyPr/>
                    <a:lstStyle/>
                    <a:p>
                      <a:r>
                        <a:rPr lang="en-GB" dirty="0">
                          <a:solidFill>
                            <a:schemeClr val="bg1"/>
                          </a:solidFill>
                        </a:rPr>
                        <a:t>Headline</a:t>
                      </a:r>
                    </a:p>
                  </a:txBody>
                  <a:tcPr>
                    <a:solidFill>
                      <a:srgbClr val="0070C0"/>
                    </a:solidFill>
                  </a:tcPr>
                </a:tc>
                <a:extLst>
                  <a:ext uri="{0D108BD9-81ED-4DB2-BD59-A6C34878D82A}">
                    <a16:rowId xmlns:a16="http://schemas.microsoft.com/office/drawing/2014/main" val="2183311875"/>
                  </a:ext>
                </a:extLst>
              </a:tr>
              <a:tr h="457200">
                <a:tc>
                  <a:txBody>
                    <a:bodyPr/>
                    <a:lstStyle/>
                    <a:p>
                      <a:r>
                        <a:rPr lang="en-GB" dirty="0"/>
                        <a:t>What should practices do next?</a:t>
                      </a:r>
                      <a:endParaRPr lang="en-GB" dirty="0">
                        <a:latin typeface="+mn-lt"/>
                      </a:endParaRPr>
                    </a:p>
                  </a:txBody>
                  <a:tcPr/>
                </a:tc>
                <a:tc>
                  <a:txBody>
                    <a:bodyPr/>
                    <a:lstStyle/>
                    <a:p>
                      <a:r>
                        <a:rPr lang="en-GB" dirty="0"/>
                        <a:t>Nothing technically.</a:t>
                      </a:r>
                      <a:br>
                        <a:rPr lang="en-GB" dirty="0"/>
                      </a:br>
                      <a:r>
                        <a:rPr lang="en-GB" dirty="0"/>
                        <a:t>Practices may choose to:</a:t>
                      </a:r>
                    </a:p>
                    <a:p>
                      <a:pPr marL="285750" indent="-285750">
                        <a:buFont typeface="Arial" panose="020B0604020202020204" pitchFamily="34" charset="0"/>
                        <a:buChar char="•"/>
                      </a:pPr>
                      <a:r>
                        <a:rPr lang="en-GB" dirty="0"/>
                        <a:t>Brief staff so they can signpost patients confidently</a:t>
                      </a:r>
                    </a:p>
                    <a:p>
                      <a:pPr marL="285750" indent="-285750">
                        <a:buFont typeface="Arial" panose="020B0604020202020204" pitchFamily="34" charset="0"/>
                        <a:buChar char="•"/>
                      </a:pPr>
                      <a:r>
                        <a:rPr lang="en-GB" dirty="0"/>
                        <a:t>Share ICS communications material</a:t>
                      </a:r>
                    </a:p>
                    <a:p>
                      <a:pPr marL="285750" indent="-285750">
                        <a:buFont typeface="Arial" panose="020B0604020202020204" pitchFamily="34" charset="0"/>
                        <a:buChar char="•"/>
                      </a:pPr>
                      <a:r>
                        <a:rPr lang="en-GB" dirty="0"/>
                        <a:t>Encourage patients already using NHS App to activate PKB</a:t>
                      </a:r>
                    </a:p>
                    <a:p>
                      <a:pPr marL="0" indent="0">
                        <a:buFont typeface="Arial" panose="020B0604020202020204" pitchFamily="34" charset="0"/>
                        <a:buNone/>
                      </a:pPr>
                      <a:r>
                        <a:rPr lang="en-GB" dirty="0"/>
                        <a:t>The DGFT / ICS digital team manages rollout, technical configuration, and pathway work.</a:t>
                      </a:r>
                    </a:p>
                  </a:txBody>
                  <a:tcPr/>
                </a:tc>
                <a:extLst>
                  <a:ext uri="{0D108BD9-81ED-4DB2-BD59-A6C34878D82A}">
                    <a16:rowId xmlns:a16="http://schemas.microsoft.com/office/drawing/2014/main" val="918994577"/>
                  </a:ext>
                </a:extLst>
              </a:tr>
              <a:tr h="457200">
                <a:tc>
                  <a:txBody>
                    <a:bodyPr/>
                    <a:lstStyle/>
                    <a:p>
                      <a:r>
                        <a:rPr lang="en-GB" dirty="0">
                          <a:latin typeface="+mn-lt"/>
                        </a:rPr>
                        <a:t>Are there any legal / technical requirements?</a:t>
                      </a:r>
                    </a:p>
                  </a:txBody>
                  <a:tcPr/>
                </a:tc>
                <a:tc>
                  <a:txBody>
                    <a:bodyPr/>
                    <a:lstStyle/>
                    <a:p>
                      <a:r>
                        <a:rPr lang="en-GB" sz="1800" kern="1200" dirty="0">
                          <a:solidFill>
                            <a:schemeClr val="tx1"/>
                          </a:solidFill>
                          <a:effectLst/>
                          <a:latin typeface="+mn-lt"/>
                          <a:ea typeface="+mn-ea"/>
                          <a:cs typeface="+mn-cs"/>
                        </a:rPr>
                        <a:t>PKB’s IM1 (</a:t>
                      </a:r>
                      <a:r>
                        <a:rPr lang="en-GB" sz="1800" b="0" kern="1200" dirty="0">
                          <a:solidFill>
                            <a:schemeClr val="tx1"/>
                          </a:solidFill>
                          <a:effectLst/>
                          <a:latin typeface="+mn-lt"/>
                          <a:ea typeface="+mn-ea"/>
                          <a:cs typeface="+mn-cs"/>
                        </a:rPr>
                        <a:t>I</a:t>
                      </a:r>
                      <a:r>
                        <a:rPr lang="en-GB" b="0" dirty="0"/>
                        <a:t>nterface Mechanism 1) </a:t>
                      </a:r>
                      <a:r>
                        <a:rPr lang="en-GB" sz="1800" kern="1200" dirty="0">
                          <a:solidFill>
                            <a:schemeClr val="tx1"/>
                          </a:solidFill>
                          <a:effectLst/>
                          <a:latin typeface="+mn-lt"/>
                          <a:ea typeface="+mn-ea"/>
                          <a:cs typeface="+mn-cs"/>
                        </a:rPr>
                        <a:t>integration and NHS App connection are centrally approved APIs and certified by NHS England. Access is </a:t>
                      </a:r>
                      <a:r>
                        <a:rPr lang="en-GB" sz="1800" b="1" kern="1200" dirty="0">
                          <a:solidFill>
                            <a:schemeClr val="tx1"/>
                          </a:solidFill>
                          <a:effectLst/>
                          <a:latin typeface="+mn-lt"/>
                          <a:ea typeface="+mn-ea"/>
                          <a:cs typeface="+mn-cs"/>
                        </a:rPr>
                        <a:t>patient-mediated</a:t>
                      </a:r>
                      <a:r>
                        <a:rPr lang="en-GB" sz="1800" kern="1200" dirty="0">
                          <a:solidFill>
                            <a:schemeClr val="tx1"/>
                          </a:solidFill>
                          <a:effectLst/>
                          <a:latin typeface="+mn-lt"/>
                          <a:ea typeface="+mn-ea"/>
                          <a:cs typeface="+mn-cs"/>
                        </a:rPr>
                        <a:t> – the patient authorises PKB via NHS Login to receive a copy of their GP data.</a:t>
                      </a:r>
                    </a:p>
                    <a:p>
                      <a:endParaRPr lang="en-GB" sz="1800" kern="1200" dirty="0">
                        <a:solidFill>
                          <a:schemeClr val="tx1"/>
                        </a:solidFill>
                        <a:effectLst/>
                        <a:latin typeface="+mn-lt"/>
                        <a:ea typeface="+mn-ea"/>
                        <a:cs typeface="+mn-cs"/>
                      </a:endParaRPr>
                    </a:p>
                    <a:p>
                      <a:r>
                        <a:rPr lang="en-GB" dirty="0"/>
                        <a:t>IM1 ensures integrations are secure, audited, and compliant with NHS Digital standards.</a:t>
                      </a:r>
                    </a:p>
                    <a:p>
                      <a:endParaRPr lang="en-GB" sz="1800" kern="1200" dirty="0">
                        <a:solidFill>
                          <a:schemeClr val="tx1"/>
                        </a:solidFill>
                        <a:effectLst/>
                        <a:latin typeface="+mn-lt"/>
                        <a:ea typeface="+mn-ea"/>
                        <a:cs typeface="+mn-cs"/>
                      </a:endParaRPr>
                    </a:p>
                    <a:p>
                      <a:r>
                        <a:rPr lang="en-GB" sz="1800" kern="1200" dirty="0">
                          <a:solidFill>
                            <a:schemeClr val="tx1"/>
                          </a:solidFill>
                          <a:effectLst/>
                          <a:latin typeface="+mn-lt"/>
                          <a:ea typeface="+mn-ea"/>
                          <a:cs typeface="+mn-cs"/>
                        </a:rPr>
                        <a:t>The integration works side by side with any other integrations GPs are using in the area so there is no downside or effort in switching on this functionality</a:t>
                      </a:r>
                    </a:p>
                    <a:p>
                      <a:endParaRPr lang="en-GB" sz="1800" kern="1200" dirty="0">
                        <a:solidFill>
                          <a:schemeClr val="tx1"/>
                        </a:solidFill>
                        <a:effectLst/>
                        <a:latin typeface="+mn-lt"/>
                        <a:ea typeface="+mn-ea"/>
                        <a:cs typeface="+mn-cs"/>
                      </a:endParaRPr>
                    </a:p>
                    <a:p>
                      <a:r>
                        <a:rPr lang="en-GB" sz="1800" kern="1200" dirty="0">
                          <a:solidFill>
                            <a:schemeClr val="tx1"/>
                          </a:solidFill>
                          <a:effectLst/>
                          <a:latin typeface="+mn-lt"/>
                          <a:ea typeface="+mn-ea"/>
                          <a:cs typeface="+mn-cs"/>
                        </a:rPr>
                        <a:t>Legally, the ICS or Trust does </a:t>
                      </a:r>
                      <a:r>
                        <a:rPr lang="en-GB" sz="1800" b="1" kern="1200" dirty="0">
                          <a:solidFill>
                            <a:schemeClr val="tx1"/>
                          </a:solidFill>
                          <a:effectLst/>
                          <a:latin typeface="+mn-lt"/>
                          <a:ea typeface="+mn-ea"/>
                          <a:cs typeface="+mn-cs"/>
                        </a:rPr>
                        <a:t>not</a:t>
                      </a:r>
                      <a:r>
                        <a:rPr lang="en-GB" sz="1800" kern="1200" dirty="0">
                          <a:solidFill>
                            <a:schemeClr val="tx1"/>
                          </a:solidFill>
                          <a:effectLst/>
                          <a:latin typeface="+mn-lt"/>
                          <a:ea typeface="+mn-ea"/>
                          <a:cs typeface="+mn-cs"/>
                        </a:rPr>
                        <a:t> need GP permission to proceed</a:t>
                      </a:r>
                      <a:endParaRPr lang="en-GB" dirty="0">
                        <a:latin typeface="+mn-lt"/>
                      </a:endParaRPr>
                    </a:p>
                  </a:txBody>
                  <a:tcPr/>
                </a:tc>
                <a:extLst>
                  <a:ext uri="{0D108BD9-81ED-4DB2-BD59-A6C34878D82A}">
                    <a16:rowId xmlns:a16="http://schemas.microsoft.com/office/drawing/2014/main" val="2812374720"/>
                  </a:ext>
                </a:extLst>
              </a:tr>
              <a:tr h="457200">
                <a:tc>
                  <a:txBody>
                    <a:bodyPr/>
                    <a:lstStyle/>
                    <a:p>
                      <a:r>
                        <a:rPr lang="en-GB" dirty="0">
                          <a:latin typeface="+mn-lt"/>
                        </a:rPr>
                        <a:t>Is this approach tried and tested?</a:t>
                      </a:r>
                    </a:p>
                  </a:txBody>
                  <a:tcPr/>
                </a:tc>
                <a:tc>
                  <a:txBody>
                    <a:bodyPr/>
                    <a:lstStyle/>
                    <a:p>
                      <a:r>
                        <a:rPr lang="en-GB" dirty="0">
                          <a:latin typeface="+mn-lt"/>
                        </a:rPr>
                        <a:t>Yes, 22 of the 42 ICSs have already completed for their region</a:t>
                      </a:r>
                    </a:p>
                  </a:txBody>
                  <a:tcPr/>
                </a:tc>
                <a:extLst>
                  <a:ext uri="{0D108BD9-81ED-4DB2-BD59-A6C34878D82A}">
                    <a16:rowId xmlns:a16="http://schemas.microsoft.com/office/drawing/2014/main" val="3983932617"/>
                  </a:ext>
                </a:extLst>
              </a:tr>
            </a:tbl>
          </a:graphicData>
        </a:graphic>
      </p:graphicFrame>
    </p:spTree>
    <p:extLst>
      <p:ext uri="{BB962C8B-B14F-4D97-AF65-F5344CB8AC3E}">
        <p14:creationId xmlns:p14="http://schemas.microsoft.com/office/powerpoint/2010/main" val="1480542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79B97-F51C-92AF-1E51-ACF32ED26A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D285E3-8236-0790-FD4E-9C1267DE2775}"/>
              </a:ext>
            </a:extLst>
          </p:cNvPr>
          <p:cNvSpPr>
            <a:spLocks noGrp="1"/>
          </p:cNvSpPr>
          <p:nvPr>
            <p:ph type="title"/>
          </p:nvPr>
        </p:nvSpPr>
        <p:spPr>
          <a:xfrm>
            <a:off x="-2628" y="-2736"/>
            <a:ext cx="10515600" cy="735724"/>
          </a:xfrm>
        </p:spPr>
        <p:txBody>
          <a:bodyPr>
            <a:normAutofit/>
          </a:bodyPr>
          <a:lstStyle/>
          <a:p>
            <a:r>
              <a:rPr lang="en-GB" sz="3600" dirty="0"/>
              <a:t>FAQ</a:t>
            </a:r>
          </a:p>
        </p:txBody>
      </p:sp>
      <p:graphicFrame>
        <p:nvGraphicFramePr>
          <p:cNvPr id="8" name="Table 7">
            <a:extLst>
              <a:ext uri="{FF2B5EF4-FFF2-40B4-BE49-F238E27FC236}">
                <a16:creationId xmlns:a16="http://schemas.microsoft.com/office/drawing/2014/main" id="{844D32E3-062D-B6E4-3145-D70366A1CA4B}"/>
              </a:ext>
            </a:extLst>
          </p:cNvPr>
          <p:cNvGraphicFramePr>
            <a:graphicFrameLocks noGrp="1"/>
          </p:cNvGraphicFramePr>
          <p:nvPr>
            <p:extLst>
              <p:ext uri="{D42A27DB-BD31-4B8C-83A1-F6EECF244321}">
                <p14:modId xmlns:p14="http://schemas.microsoft.com/office/powerpoint/2010/main" val="521416262"/>
              </p:ext>
            </p:extLst>
          </p:nvPr>
        </p:nvGraphicFramePr>
        <p:xfrm>
          <a:off x="185906" y="621316"/>
          <a:ext cx="11820188" cy="5582920"/>
        </p:xfrm>
        <a:graphic>
          <a:graphicData uri="http://schemas.openxmlformats.org/drawingml/2006/table">
            <a:tbl>
              <a:tblPr firstRow="1" bandRow="1"/>
              <a:tblGrid>
                <a:gridCol w="2930920">
                  <a:extLst>
                    <a:ext uri="{9D8B030D-6E8A-4147-A177-3AD203B41FA5}">
                      <a16:colId xmlns:a16="http://schemas.microsoft.com/office/drawing/2014/main" val="2477180020"/>
                    </a:ext>
                  </a:extLst>
                </a:gridCol>
                <a:gridCol w="8889268">
                  <a:extLst>
                    <a:ext uri="{9D8B030D-6E8A-4147-A177-3AD203B41FA5}">
                      <a16:colId xmlns:a16="http://schemas.microsoft.com/office/drawing/2014/main" val="1212173802"/>
                    </a:ext>
                  </a:extLst>
                </a:gridCol>
              </a:tblGrid>
              <a:tr h="370840">
                <a:tc>
                  <a:txBody>
                    <a:bodyPr/>
                    <a:lstStyle/>
                    <a:p>
                      <a:r>
                        <a:rPr lang="en-GB" dirty="0">
                          <a:solidFill>
                            <a:schemeClr val="bg1"/>
                          </a:solidFill>
                        </a:rPr>
                        <a:t>Question </a:t>
                      </a:r>
                    </a:p>
                  </a:txBody>
                  <a:tcPr>
                    <a:solidFill>
                      <a:srgbClr val="0070C0"/>
                    </a:solidFill>
                  </a:tcPr>
                </a:tc>
                <a:tc>
                  <a:txBody>
                    <a:bodyPr/>
                    <a:lstStyle/>
                    <a:p>
                      <a:r>
                        <a:rPr lang="en-GB" dirty="0">
                          <a:solidFill>
                            <a:schemeClr val="bg1"/>
                          </a:solidFill>
                        </a:rPr>
                        <a:t>Headline</a:t>
                      </a:r>
                    </a:p>
                  </a:txBody>
                  <a:tcPr>
                    <a:solidFill>
                      <a:srgbClr val="0070C0"/>
                    </a:solidFill>
                  </a:tcPr>
                </a:tc>
                <a:extLst>
                  <a:ext uri="{0D108BD9-81ED-4DB2-BD59-A6C34878D82A}">
                    <a16:rowId xmlns:a16="http://schemas.microsoft.com/office/drawing/2014/main" val="2183311875"/>
                  </a:ext>
                </a:extLst>
              </a:tr>
              <a:tr h="370840">
                <a:tc>
                  <a:txBody>
                    <a:bodyPr/>
                    <a:lstStyle/>
                    <a:p>
                      <a:r>
                        <a:rPr lang="en-GB" dirty="0">
                          <a:latin typeface="+mn-lt"/>
                        </a:rPr>
                        <a:t>Will it add additional cost to primary care?</a:t>
                      </a:r>
                    </a:p>
                  </a:txBody>
                  <a:tcPr/>
                </a:tc>
                <a:tc>
                  <a:txBody>
                    <a:bodyPr/>
                    <a:lstStyle/>
                    <a:p>
                      <a:r>
                        <a:rPr lang="en-GB" dirty="0">
                          <a:latin typeface="+mn-lt"/>
                        </a:rPr>
                        <a:t>No, nationally funded for the first 3 years and sustainable business case for year 4 onwards</a:t>
                      </a:r>
                    </a:p>
                  </a:txBody>
                  <a:tcPr/>
                </a:tc>
                <a:extLst>
                  <a:ext uri="{0D108BD9-81ED-4DB2-BD59-A6C34878D82A}">
                    <a16:rowId xmlns:a16="http://schemas.microsoft.com/office/drawing/2014/main" val="4614733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Is the PHR linked to</a:t>
                      </a:r>
                      <a:r>
                        <a:rPr lang="en-GB" dirty="0"/>
                        <a:t> </a:t>
                      </a:r>
                      <a:r>
                        <a:rPr lang="en-GB" dirty="0" err="1"/>
                        <a:t>to</a:t>
                      </a:r>
                      <a:r>
                        <a:rPr lang="en-GB" dirty="0"/>
                        <a:t> one Trust and their systems (e.g., DGFT and Altera EPR)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No it can provide c</a:t>
                      </a:r>
                      <a:r>
                        <a:rPr lang="en-GB" dirty="0"/>
                        <a:t>onverged record spanning multiple providers and their systems so patient has one unified record across the NHS and other organisations - managed by the patient, with NHS App login</a:t>
                      </a:r>
                    </a:p>
                  </a:txBody>
                  <a:tcPr/>
                </a:tc>
                <a:extLst>
                  <a:ext uri="{0D108BD9-81ED-4DB2-BD59-A6C34878D82A}">
                    <a16:rowId xmlns:a16="http://schemas.microsoft.com/office/drawing/2014/main" val="365837725"/>
                  </a:ext>
                </a:extLst>
              </a:tr>
              <a:tr h="370840">
                <a:tc>
                  <a:txBody>
                    <a:bodyPr/>
                    <a:lstStyle/>
                    <a:p>
                      <a:r>
                        <a:rPr lang="en-GB" dirty="0">
                          <a:latin typeface="+mn-lt"/>
                        </a:rPr>
                        <a:t>When will we deliver?</a:t>
                      </a:r>
                    </a:p>
                  </a:txBody>
                  <a:tcPr/>
                </a:tc>
                <a:tc>
                  <a:txBody>
                    <a:bodyPr/>
                    <a:lstStyle/>
                    <a:p>
                      <a:r>
                        <a:rPr lang="en-GB" dirty="0">
                          <a:latin typeface="+mn-lt"/>
                        </a:rPr>
                        <a:t>PKB Switch on between Feb and March 2026.  NHS App integration will be delivered by March 2026 so we can implement to services thereafter.</a:t>
                      </a:r>
                    </a:p>
                  </a:txBody>
                  <a:tcPr/>
                </a:tc>
                <a:extLst>
                  <a:ext uri="{0D108BD9-81ED-4DB2-BD59-A6C34878D82A}">
                    <a16:rowId xmlns:a16="http://schemas.microsoft.com/office/drawing/2014/main" val="3818575025"/>
                  </a:ext>
                </a:extLst>
              </a:tr>
              <a:tr h="370840">
                <a:tc>
                  <a:txBody>
                    <a:bodyPr/>
                    <a:lstStyle/>
                    <a:p>
                      <a:r>
                        <a:rPr lang="en-GB" dirty="0">
                          <a:latin typeface="+mn-lt"/>
                        </a:rPr>
                        <a:t>Will it give us opportunity to support our PCNs?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Yes, it will </a:t>
                      </a:r>
                      <a:r>
                        <a:rPr kumimoji="0" lang="en-US" altLang="en-US" sz="1800" b="0" i="0" u="none" strike="noStrike" cap="none" normalizeH="0" baseline="0" dirty="0">
                          <a:ln>
                            <a:noFill/>
                          </a:ln>
                          <a:solidFill>
                            <a:schemeClr val="tx1"/>
                          </a:solidFill>
                          <a:effectLst/>
                          <a:latin typeface="+mn-lt"/>
                        </a:rPr>
                        <a:t>transform how patients can receive </a:t>
                      </a:r>
                      <a:r>
                        <a:rPr kumimoji="0" lang="en-US" altLang="en-US" sz="1800" b="0" i="0" u="none" strike="noStrike" cap="none" normalizeH="0" baseline="0" dirty="0" err="1">
                          <a:ln>
                            <a:noFill/>
                          </a:ln>
                          <a:solidFill>
                            <a:schemeClr val="tx1"/>
                          </a:solidFill>
                          <a:effectLst/>
                          <a:latin typeface="+mn-lt"/>
                        </a:rPr>
                        <a:t>personalised</a:t>
                      </a:r>
                      <a:r>
                        <a:rPr kumimoji="0" lang="en-US" altLang="en-US" sz="1800" b="0" i="0" u="none" strike="noStrike" cap="none" normalizeH="0" baseline="0" dirty="0">
                          <a:ln>
                            <a:noFill/>
                          </a:ln>
                          <a:solidFill>
                            <a:schemeClr val="tx1"/>
                          </a:solidFill>
                          <a:effectLst/>
                          <a:latin typeface="+mn-lt"/>
                        </a:rPr>
                        <a:t> care and enhance care coordination. </a:t>
                      </a:r>
                      <a:r>
                        <a:rPr lang="en-GB" sz="1800" b="0" i="0" kern="1200" dirty="0">
                          <a:solidFill>
                            <a:schemeClr val="tx1"/>
                          </a:solidFill>
                          <a:effectLst/>
                          <a:latin typeface="+mn-lt"/>
                          <a:ea typeface="+mn-ea"/>
                          <a:cs typeface="+mn-cs"/>
                        </a:rPr>
                        <a:t>Patients can share their complete health record with family members, carers, and any healthcare professional globally.</a:t>
                      </a:r>
                      <a:endParaRPr lang="en-GB" dirty="0">
                        <a:latin typeface="+mn-lt"/>
                      </a:endParaRPr>
                    </a:p>
                  </a:txBody>
                  <a:tcPr/>
                </a:tc>
                <a:extLst>
                  <a:ext uri="{0D108BD9-81ED-4DB2-BD59-A6C34878D82A}">
                    <a16:rowId xmlns:a16="http://schemas.microsoft.com/office/drawing/2014/main" val="1829520411"/>
                  </a:ext>
                </a:extLst>
              </a:tr>
              <a:tr h="370840">
                <a:tc>
                  <a:txBody>
                    <a:bodyPr/>
                    <a:lstStyle/>
                    <a:p>
                      <a:r>
                        <a:rPr lang="en-GB" dirty="0">
                          <a:latin typeface="+mn-lt"/>
                        </a:rPr>
                        <a:t>Is this approach scalable?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Yes, there are examples of ICSs who have deployed </a:t>
                      </a:r>
                      <a:r>
                        <a:rPr lang="en-GB" sz="1800" kern="1200" dirty="0">
                          <a:solidFill>
                            <a:schemeClr val="tx1"/>
                          </a:solidFill>
                          <a:latin typeface="+mn-lt"/>
                          <a:ea typeface="+mn-ea"/>
                          <a:cs typeface="+mn-cs"/>
                        </a:rPr>
                        <a:t>across </a:t>
                      </a:r>
                      <a:r>
                        <a:rPr lang="en-GB" sz="1800" kern="1200" dirty="0">
                          <a:solidFill>
                            <a:schemeClr val="tx1"/>
                          </a:solidFill>
                          <a:latin typeface="+mn-lt"/>
                          <a:ea typeface="+mn-ea"/>
                          <a:cs typeface="+mn-cs"/>
                          <a:sym typeface="Calibri"/>
                        </a:rPr>
                        <a:t>primary, secondary, social care, mental health, community and voluntary care organisations </a:t>
                      </a:r>
                      <a:endParaRPr lang="en-GB" sz="1800" kern="1200" dirty="0">
                        <a:solidFill>
                          <a:schemeClr val="tx1"/>
                        </a:solidFill>
                        <a:latin typeface="+mn-lt"/>
                        <a:ea typeface="+mn-ea"/>
                        <a:cs typeface="+mn-cs"/>
                      </a:endParaRPr>
                    </a:p>
                  </a:txBody>
                  <a:tcPr/>
                </a:tc>
                <a:extLst>
                  <a:ext uri="{0D108BD9-81ED-4DB2-BD59-A6C34878D82A}">
                    <a16:rowId xmlns:a16="http://schemas.microsoft.com/office/drawing/2014/main" val="4234782546"/>
                  </a:ext>
                </a:extLst>
              </a:tr>
              <a:tr h="370840">
                <a:tc>
                  <a:txBody>
                    <a:bodyPr/>
                    <a:lstStyle/>
                    <a:p>
                      <a:r>
                        <a:rPr lang="en-GB" dirty="0">
                          <a:latin typeface="+mn-lt"/>
                        </a:rPr>
                        <a:t>What happens at ‘switch 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no GP Data will flow through to PKB.  Patients who use PKB can choose to store a copy of the GP record the GP has already released to the patient into the NHS App. It does not cause any data release, the GP remains in control of all GP data release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In the NHS App, a pop-up in PKB will directly ask the patient if they consent to allowing PKB to store a copy of their GP Data. </a:t>
                      </a:r>
                      <a:endParaRPr lang="en-GB" sz="1800" kern="1200" dirty="0">
                        <a:solidFill>
                          <a:schemeClr val="tx1"/>
                        </a:solidFill>
                        <a:latin typeface="+mn-lt"/>
                        <a:ea typeface="+mn-ea"/>
                        <a:cs typeface="+mn-cs"/>
                      </a:endParaRPr>
                    </a:p>
                  </a:txBody>
                  <a:tcPr/>
                </a:tc>
                <a:extLst>
                  <a:ext uri="{0D108BD9-81ED-4DB2-BD59-A6C34878D82A}">
                    <a16:rowId xmlns:a16="http://schemas.microsoft.com/office/drawing/2014/main" val="1177690141"/>
                  </a:ext>
                </a:extLst>
              </a:tr>
            </a:tbl>
          </a:graphicData>
        </a:graphic>
      </p:graphicFrame>
    </p:spTree>
    <p:extLst>
      <p:ext uri="{BB962C8B-B14F-4D97-AF65-F5344CB8AC3E}">
        <p14:creationId xmlns:p14="http://schemas.microsoft.com/office/powerpoint/2010/main" val="29904233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roupSlideTemplate" id="{9C36709F-6A43-40FC-9C2C-39F258BCFA70}" vid="{412BE5B3-575B-466E-B645-73B3B393FD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GroupSlideTemplate</Template>
  <TotalTime>1589</TotalTime>
  <Words>2854</Words>
  <Application>Microsoft Office PowerPoint</Application>
  <PresentationFormat>Widescreen</PresentationFormat>
  <Paragraphs>250</Paragraphs>
  <Slides>15</Slides>
  <Notes>10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Personal Health Records (PHR)  Primary Care Collaborative:  PKB Switch On</vt:lpstr>
      <vt:lpstr>What is a Personalised Health Record (PHR)?</vt:lpstr>
      <vt:lpstr>PKB integrated with NHS App and NHS login</vt:lpstr>
      <vt:lpstr>FAQ</vt:lpstr>
      <vt:lpstr>FAQ</vt:lpstr>
      <vt:lpstr>FAQ</vt:lpstr>
      <vt:lpstr>FAQ</vt:lpstr>
      <vt:lpstr>FAQ</vt:lpstr>
      <vt:lpstr>FAQ</vt:lpstr>
      <vt:lpstr>FAQ</vt:lpstr>
      <vt:lpstr>Switch on Approach</vt:lpstr>
      <vt:lpstr>Appendices</vt:lpstr>
      <vt:lpstr>Example GP Communications (Manchester Example) </vt:lpstr>
      <vt:lpstr>PHR Core Capabilities </vt:lpstr>
      <vt:lpstr>PHR Functionality and Benefits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PERRINS, Mike (THE DUDLEY GROUP NHS FOUNDATION TRUST)</dc:creator>
  <cp:lastModifiedBy>CRUMP, Neill (THE DUDLEY GROUP NHS FOUNDATION TRUST)</cp:lastModifiedBy>
  <cp:revision>8</cp:revision>
  <dcterms:created xsi:type="dcterms:W3CDTF">2025-10-30T13:09:28Z</dcterms:created>
  <dcterms:modified xsi:type="dcterms:W3CDTF">2025-12-10T14:12:59Z</dcterms:modified>
</cp:coreProperties>
</file>