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4"/>
  </p:sldMasterIdLst>
  <p:notesMasterIdLst>
    <p:notesMasterId r:id="rId9"/>
  </p:notesMasterIdLst>
  <p:handoutMasterIdLst>
    <p:handoutMasterId r:id="rId10"/>
  </p:handoutMasterIdLst>
  <p:sldIdLst>
    <p:sldId id="256" r:id="rId5"/>
    <p:sldId id="257" r:id="rId6"/>
    <p:sldId id="258" r:id="rId7"/>
    <p:sldId id="25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74" autoAdjust="0"/>
  </p:normalViewPr>
  <p:slideViewPr>
    <p:cSldViewPr snapToGrid="0" snapToObjects="1">
      <p:cViewPr varScale="1">
        <p:scale>
          <a:sx n="36" d="100"/>
          <a:sy n="36" d="100"/>
        </p:scale>
        <p:origin x="960" y="5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t>26/06/2023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AE991-F138-4FD8-982E-957F3CA6A0F6}" type="datetimeFigureOut">
              <a:rPr lang="en-GB" smtClean="0"/>
              <a:t>26/06/2023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8E90-F652-4B40-BD0B-1F8BC7EBCD06}"/>
              </a:ext>
            </a:extLst>
          </p:cNvPr>
          <p:cNvSpPr>
            <a:spLocks noGrp="1"/>
          </p:cNvSpPr>
          <p:nvPr>
            <p:ph type="ctrTitle"/>
          </p:nvPr>
        </p:nvSpPr>
        <p:spPr>
          <a:xfrm>
            <a:off x="854765" y="4209426"/>
            <a:ext cx="9144000" cy="601111"/>
          </a:xfrm>
        </p:spPr>
        <p:txBody>
          <a:bodyPr anchor="b">
            <a:normAutofit/>
          </a:bodyPr>
          <a:lstStyle>
            <a:lvl1pPr algn="l">
              <a:defRPr sz="3600">
                <a:solidFill>
                  <a:srgbClr val="005EB8"/>
                </a:solidFill>
                <a:latin typeface="Arial" panose="020B0604020202020204" pitchFamily="34" charset="0"/>
                <a:cs typeface="Arial" panose="020B0604020202020204" pitchFamily="34" charset="0"/>
              </a:defRPr>
            </a:lvl1pPr>
          </a:lstStyle>
          <a:p>
            <a:r>
              <a:rPr lang="en-GB"/>
              <a:t>Click to edit Master title style</a:t>
            </a:r>
            <a:endParaRPr lang="en-GB" dirty="0"/>
          </a:p>
        </p:txBody>
      </p:sp>
      <p:sp>
        <p:nvSpPr>
          <p:cNvPr id="3" name="Subtitle 2">
            <a:extLst>
              <a:ext uri="{FF2B5EF4-FFF2-40B4-BE49-F238E27FC236}">
                <a16:creationId xmlns:a16="http://schemas.microsoft.com/office/drawing/2014/main" id="{61F7CE30-6632-4A18-9007-59691A06EF81}"/>
              </a:ext>
            </a:extLst>
          </p:cNvPr>
          <p:cNvSpPr>
            <a:spLocks noGrp="1"/>
          </p:cNvSpPr>
          <p:nvPr>
            <p:ph type="subTitle" idx="1"/>
          </p:nvPr>
        </p:nvSpPr>
        <p:spPr>
          <a:xfrm>
            <a:off x="854765" y="4843667"/>
            <a:ext cx="9144000" cy="466379"/>
          </a:xfrm>
        </p:spPr>
        <p:txBody>
          <a:bodyPr>
            <a:normAutofit/>
          </a:bodyPr>
          <a:lstStyle>
            <a:lvl1pPr marL="0" indent="0" algn="l">
              <a:buNone/>
              <a:defRPr sz="1800">
                <a:solidFill>
                  <a:srgbClr val="005EB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pic>
        <p:nvPicPr>
          <p:cNvPr id="6" name="Picture 5">
            <a:extLst>
              <a:ext uri="{FF2B5EF4-FFF2-40B4-BE49-F238E27FC236}">
                <a16:creationId xmlns:a16="http://schemas.microsoft.com/office/drawing/2014/main" id="{3CFCDE03-0EEA-4F49-A6B9-58B291621EE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90000" y="360000"/>
            <a:ext cx="953272" cy="720000"/>
          </a:xfrm>
          <a:prstGeom prst="rect">
            <a:avLst/>
          </a:prstGeom>
          <a:noFill/>
          <a:ln>
            <a:noFill/>
          </a:ln>
        </p:spPr>
      </p:pic>
    </p:spTree>
    <p:extLst>
      <p:ext uri="{BB962C8B-B14F-4D97-AF65-F5344CB8AC3E}">
        <p14:creationId xmlns:p14="http://schemas.microsoft.com/office/powerpoint/2010/main" val="3506723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4109" y="1210682"/>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GB"/>
              <a:t>Click to edit Master title style</a:t>
            </a:r>
            <a:endParaRPr lang="en-US" sz="2800" dirty="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4109" y="2141151"/>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pic>
        <p:nvPicPr>
          <p:cNvPr id="7" name="Picture 6">
            <a:extLst>
              <a:ext uri="{FF2B5EF4-FFF2-40B4-BE49-F238E27FC236}">
                <a16:creationId xmlns:a16="http://schemas.microsoft.com/office/drawing/2014/main" id="{3D9F83AB-04F8-4C53-93F7-BAAABEF4269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90000" y="360000"/>
            <a:ext cx="953272" cy="720000"/>
          </a:xfrm>
          <a:prstGeom prst="rect">
            <a:avLst/>
          </a:prstGeom>
          <a:noFill/>
          <a:ln>
            <a:noFill/>
          </a:ln>
        </p:spPr>
      </p:pic>
    </p:spTree>
    <p:extLst>
      <p:ext uri="{BB962C8B-B14F-4D97-AF65-F5344CB8AC3E}">
        <p14:creationId xmlns:p14="http://schemas.microsoft.com/office/powerpoint/2010/main" val="370131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C963A1-AC6C-45E8-9A5E-5724DC43F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a:extLst>
              <a:ext uri="{FF2B5EF4-FFF2-40B4-BE49-F238E27FC236}">
                <a16:creationId xmlns:a16="http://schemas.microsoft.com/office/drawing/2014/main" id="{FE06ACFE-E4D6-411B-9ADC-FFC9D7DBBD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a:extLst>
              <a:ext uri="{FF2B5EF4-FFF2-40B4-BE49-F238E27FC236}">
                <a16:creationId xmlns:a16="http://schemas.microsoft.com/office/drawing/2014/main" id="{88DBF1BF-AB6C-4EA7-A16A-0C6C9EFA13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D3CFA-4DDC-43FC-968A-540737FDA836}" type="datetimeFigureOut">
              <a:rPr lang="en-GB" smtClean="0"/>
              <a:t>26/06/2023</a:t>
            </a:fld>
            <a:endParaRPr lang="en-GB" dirty="0"/>
          </a:p>
        </p:txBody>
      </p:sp>
      <p:sp>
        <p:nvSpPr>
          <p:cNvPr id="5" name="Footer Placeholder 4">
            <a:extLst>
              <a:ext uri="{FF2B5EF4-FFF2-40B4-BE49-F238E27FC236}">
                <a16:creationId xmlns:a16="http://schemas.microsoft.com/office/drawing/2014/main" id="{6F1E0E1F-777F-42FA-A4A2-320208497D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1CC28B-BDF3-45C3-92FF-6562C624CA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FC886-343C-4B72-AFE6-F0497CBE7873}" type="slidenum">
              <a:rPr lang="en-GB" smtClean="0"/>
              <a:t>‹#›</a:t>
            </a:fld>
            <a:endParaRPr lang="en-GB"/>
          </a:p>
        </p:txBody>
      </p:sp>
    </p:spTree>
    <p:extLst>
      <p:ext uri="{BB962C8B-B14F-4D97-AF65-F5344CB8AC3E}">
        <p14:creationId xmlns:p14="http://schemas.microsoft.com/office/powerpoint/2010/main" val="2834789573"/>
      </p:ext>
    </p:extLst>
  </p:cSld>
  <p:clrMap bg1="lt1" tx1="dk1" bg2="lt2" tx2="dk2" accent1="accent1" accent2="accent2" accent3="accent3" accent4="accent4" accent5="accent5" accent6="accent6" hlink="hlink" folHlink="folHlink"/>
  <p:sldLayoutIdLst>
    <p:sldLayoutId id="2147483667" r:id="rId1"/>
    <p:sldLayoutId id="21474836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AC201-90BE-92BF-CA5F-D07CC5F802CE}"/>
              </a:ext>
            </a:extLst>
          </p:cNvPr>
          <p:cNvSpPr>
            <a:spLocks noGrp="1"/>
          </p:cNvSpPr>
          <p:nvPr>
            <p:ph type="ctrTitle"/>
          </p:nvPr>
        </p:nvSpPr>
        <p:spPr/>
        <p:txBody>
          <a:bodyPr>
            <a:normAutofit/>
          </a:bodyPr>
          <a:lstStyle/>
          <a:p>
            <a:r>
              <a:rPr lang="en-GB" dirty="0"/>
              <a:t>National Primary Care Support Offers	</a:t>
            </a:r>
          </a:p>
        </p:txBody>
      </p:sp>
      <p:sp>
        <p:nvSpPr>
          <p:cNvPr id="3" name="Subtitle 2">
            <a:extLst>
              <a:ext uri="{FF2B5EF4-FFF2-40B4-BE49-F238E27FC236}">
                <a16:creationId xmlns:a16="http://schemas.microsoft.com/office/drawing/2014/main" id="{B67A0C9E-EAB6-1B0B-BB0E-E6130366772D}"/>
              </a:ext>
            </a:extLst>
          </p:cNvPr>
          <p:cNvSpPr>
            <a:spLocks noGrp="1"/>
          </p:cNvSpPr>
          <p:nvPr>
            <p:ph type="subTitle" idx="1"/>
          </p:nvPr>
        </p:nvSpPr>
        <p:spPr/>
        <p:txBody>
          <a:bodyPr/>
          <a:lstStyle/>
          <a:p>
            <a:r>
              <a:rPr lang="en-GB" dirty="0"/>
              <a:t>LMC meeting  - 14</a:t>
            </a:r>
            <a:r>
              <a:rPr lang="en-GB" baseline="30000" dirty="0"/>
              <a:t>th</a:t>
            </a:r>
            <a:r>
              <a:rPr lang="en-GB" dirty="0"/>
              <a:t> June</a:t>
            </a:r>
          </a:p>
        </p:txBody>
      </p:sp>
    </p:spTree>
    <p:extLst>
      <p:ext uri="{BB962C8B-B14F-4D97-AF65-F5344CB8AC3E}">
        <p14:creationId xmlns:p14="http://schemas.microsoft.com/office/powerpoint/2010/main" val="4204194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A9163-C8A1-F424-F56A-34EC638765E3}"/>
              </a:ext>
            </a:extLst>
          </p:cNvPr>
          <p:cNvSpPr>
            <a:spLocks noGrp="1"/>
          </p:cNvSpPr>
          <p:nvPr>
            <p:ph type="title"/>
          </p:nvPr>
        </p:nvSpPr>
        <p:spPr>
          <a:xfrm>
            <a:off x="668699" y="1042006"/>
            <a:ext cx="10641498" cy="611649"/>
          </a:xfrm>
        </p:spPr>
        <p:txBody>
          <a:bodyPr/>
          <a:lstStyle/>
          <a:p>
            <a:r>
              <a:rPr lang="en-GB" dirty="0"/>
              <a:t>National Support Offers</a:t>
            </a:r>
          </a:p>
        </p:txBody>
      </p:sp>
      <p:sp>
        <p:nvSpPr>
          <p:cNvPr id="3" name="Content Placeholder 2">
            <a:extLst>
              <a:ext uri="{FF2B5EF4-FFF2-40B4-BE49-F238E27FC236}">
                <a16:creationId xmlns:a16="http://schemas.microsoft.com/office/drawing/2014/main" id="{31FC926E-6ADE-A824-76DA-48C00A33C9D2}"/>
              </a:ext>
            </a:extLst>
          </p:cNvPr>
          <p:cNvSpPr>
            <a:spLocks noGrp="1"/>
          </p:cNvSpPr>
          <p:nvPr>
            <p:ph sz="quarter" idx="10"/>
          </p:nvPr>
        </p:nvSpPr>
        <p:spPr>
          <a:xfrm>
            <a:off x="775251" y="2043179"/>
            <a:ext cx="10641498" cy="4535174"/>
          </a:xfrm>
        </p:spPr>
        <p:txBody>
          <a:bodyPr>
            <a:normAutofit/>
          </a:bodyPr>
          <a:lstStyle/>
          <a:p>
            <a:r>
              <a:rPr lang="en-GB" sz="1800" dirty="0"/>
              <a:t>There are 4 national support offers currently available to practices/PCNs.  These have been introduced to support the delivery of the national delivery plan for recovering access to primary care and the programme focuses on five key areas:</a:t>
            </a:r>
          </a:p>
          <a:p>
            <a:pPr marL="0" indent="0">
              <a:buNone/>
            </a:pPr>
            <a:endParaRPr lang="en-GB" sz="1800" dirty="0"/>
          </a:p>
          <a:p>
            <a:r>
              <a:rPr lang="en-GB" sz="1800" dirty="0"/>
              <a:t>Understanding demand and capacity</a:t>
            </a:r>
          </a:p>
          <a:p>
            <a:r>
              <a:rPr lang="en-GB" sz="1800" dirty="0"/>
              <a:t>Enhancing care navigation and training</a:t>
            </a:r>
          </a:p>
          <a:p>
            <a:r>
              <a:rPr lang="en-GB" sz="1800" dirty="0"/>
              <a:t>Implementing high quality telephony journeys</a:t>
            </a:r>
          </a:p>
          <a:p>
            <a:r>
              <a:rPr lang="en-GB" sz="1800" dirty="0"/>
              <a:t>Implementing high quality online access journeys</a:t>
            </a:r>
          </a:p>
          <a:p>
            <a:r>
              <a:rPr lang="en-GB" sz="1800" dirty="0"/>
              <a:t>Workload management</a:t>
            </a:r>
          </a:p>
          <a:p>
            <a:pPr marL="0" indent="0">
              <a:buNone/>
            </a:pPr>
            <a:endParaRPr lang="en-GB" dirty="0"/>
          </a:p>
          <a:p>
            <a:pPr marL="0" indent="0">
              <a:buNone/>
            </a:pPr>
            <a:r>
              <a:rPr lang="en-GB" sz="1800" dirty="0"/>
              <a:t>The offers build upon the previously offered Accelerate programme.</a:t>
            </a:r>
          </a:p>
        </p:txBody>
      </p:sp>
    </p:spTree>
    <p:extLst>
      <p:ext uri="{BB962C8B-B14F-4D97-AF65-F5344CB8AC3E}">
        <p14:creationId xmlns:p14="http://schemas.microsoft.com/office/powerpoint/2010/main" val="3729800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9BFD3-2178-3639-DFD3-8ADBD8E87AF2}"/>
              </a:ext>
            </a:extLst>
          </p:cNvPr>
          <p:cNvSpPr>
            <a:spLocks noGrp="1"/>
          </p:cNvSpPr>
          <p:nvPr>
            <p:ph type="title"/>
          </p:nvPr>
        </p:nvSpPr>
        <p:spPr>
          <a:xfrm>
            <a:off x="686455" y="686900"/>
            <a:ext cx="10641498" cy="611649"/>
          </a:xfrm>
        </p:spPr>
        <p:txBody>
          <a:bodyPr/>
          <a:lstStyle/>
          <a:p>
            <a:r>
              <a:rPr lang="en-GB" dirty="0"/>
              <a:t>National Support Offers</a:t>
            </a:r>
          </a:p>
        </p:txBody>
      </p:sp>
      <p:sp>
        <p:nvSpPr>
          <p:cNvPr id="3" name="Content Placeholder 2">
            <a:extLst>
              <a:ext uri="{FF2B5EF4-FFF2-40B4-BE49-F238E27FC236}">
                <a16:creationId xmlns:a16="http://schemas.microsoft.com/office/drawing/2014/main" id="{39CD2BB5-D941-563B-99B9-DF9ED66CE36E}"/>
              </a:ext>
            </a:extLst>
          </p:cNvPr>
          <p:cNvSpPr>
            <a:spLocks noGrp="1"/>
          </p:cNvSpPr>
          <p:nvPr>
            <p:ph sz="quarter" idx="10"/>
          </p:nvPr>
        </p:nvSpPr>
        <p:spPr>
          <a:xfrm>
            <a:off x="686455" y="1528591"/>
            <a:ext cx="10641498" cy="4375059"/>
          </a:xfrm>
        </p:spPr>
        <p:txBody>
          <a:bodyPr>
            <a:normAutofit/>
          </a:bodyPr>
          <a:lstStyle/>
          <a:p>
            <a:pPr marL="0" indent="0">
              <a:buNone/>
            </a:pPr>
            <a:r>
              <a:rPr lang="en-GB" sz="1800" b="1" u="sng" dirty="0"/>
              <a:t>Universal Offer</a:t>
            </a:r>
          </a:p>
          <a:p>
            <a:pPr marL="0" indent="0">
              <a:buNone/>
            </a:pPr>
            <a:r>
              <a:rPr lang="en-GB" sz="1800" dirty="0"/>
              <a:t>Open to all practices.  A number of different elements including demand and capacity webinars, Quality Improvement programmes, online resources and webinar series. National communities of practice to be established to share learning.</a:t>
            </a:r>
          </a:p>
          <a:p>
            <a:pPr marL="0" indent="0">
              <a:buNone/>
            </a:pPr>
            <a:r>
              <a:rPr lang="en-GB" sz="1800" dirty="0"/>
              <a:t>Demand and Capacity Webinars – series of 4 webinars.  Dates throughout 2023/24 have been shared with ICBs.</a:t>
            </a:r>
          </a:p>
          <a:p>
            <a:pPr marL="0" indent="0">
              <a:buNone/>
            </a:pPr>
            <a:r>
              <a:rPr lang="en-GB" sz="1800" b="1" u="sng" dirty="0"/>
              <a:t>Intermediate Offer  </a:t>
            </a:r>
          </a:p>
          <a:p>
            <a:pPr marL="0" indent="0">
              <a:buNone/>
            </a:pPr>
            <a:r>
              <a:rPr lang="en-GB" sz="1800" dirty="0"/>
              <a:t>Open to 400 practices nationally per annum. Phase A started in May and was only open to Phase IV Accelerate participants.  Phase B commences in July – engagement webinars have been held early June.</a:t>
            </a:r>
          </a:p>
          <a:p>
            <a:pPr marL="0" indent="0">
              <a:buNone/>
            </a:pPr>
            <a:r>
              <a:rPr lang="en-GB" sz="1800" dirty="0"/>
              <a:t>Phase C webinars to be held in July with delivery to start in September.  Phase D webinars are to be held in October with delivery starting in December.</a:t>
            </a:r>
          </a:p>
          <a:p>
            <a:pPr marL="0" indent="0">
              <a:buNone/>
            </a:pPr>
            <a:r>
              <a:rPr lang="en-GB" sz="1800" dirty="0"/>
              <a:t>13 week programme including onsite visits and virtual group based learning. Aimed at practices who have a few challenges and areas that they would like to work on to improve their access model</a:t>
            </a:r>
          </a:p>
          <a:p>
            <a:endParaRPr lang="en-GB" dirty="0"/>
          </a:p>
        </p:txBody>
      </p:sp>
    </p:spTree>
    <p:extLst>
      <p:ext uri="{BB962C8B-B14F-4D97-AF65-F5344CB8AC3E}">
        <p14:creationId xmlns:p14="http://schemas.microsoft.com/office/powerpoint/2010/main" val="4002637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9A819-33FD-57B1-5456-975576CDB9D5}"/>
              </a:ext>
            </a:extLst>
          </p:cNvPr>
          <p:cNvSpPr>
            <a:spLocks noGrp="1"/>
          </p:cNvSpPr>
          <p:nvPr>
            <p:ph type="title"/>
          </p:nvPr>
        </p:nvSpPr>
        <p:spPr>
          <a:xfrm>
            <a:off x="784109" y="904857"/>
            <a:ext cx="10641498" cy="611649"/>
          </a:xfrm>
        </p:spPr>
        <p:txBody>
          <a:bodyPr/>
          <a:lstStyle/>
          <a:p>
            <a:r>
              <a:rPr lang="en-GB" dirty="0"/>
              <a:t>National Support Offers </a:t>
            </a:r>
            <a:r>
              <a:rPr lang="en-GB" dirty="0" err="1"/>
              <a:t>Cont</a:t>
            </a:r>
            <a:r>
              <a:rPr lang="en-GB" dirty="0"/>
              <a:t>….</a:t>
            </a:r>
          </a:p>
        </p:txBody>
      </p:sp>
      <p:sp>
        <p:nvSpPr>
          <p:cNvPr id="3" name="Content Placeholder 2">
            <a:extLst>
              <a:ext uri="{FF2B5EF4-FFF2-40B4-BE49-F238E27FC236}">
                <a16:creationId xmlns:a16="http://schemas.microsoft.com/office/drawing/2014/main" id="{85BC0C3E-0CEE-2B90-DD4E-3CE160D8A06C}"/>
              </a:ext>
            </a:extLst>
          </p:cNvPr>
          <p:cNvSpPr>
            <a:spLocks noGrp="1"/>
          </p:cNvSpPr>
          <p:nvPr>
            <p:ph sz="quarter" idx="10"/>
          </p:nvPr>
        </p:nvSpPr>
        <p:spPr>
          <a:xfrm>
            <a:off x="775251" y="1768289"/>
            <a:ext cx="10641498" cy="4716849"/>
          </a:xfrm>
        </p:spPr>
        <p:txBody>
          <a:bodyPr>
            <a:normAutofit lnSpcReduction="10000"/>
          </a:bodyPr>
          <a:lstStyle/>
          <a:p>
            <a:pPr marL="0" indent="0">
              <a:buNone/>
            </a:pPr>
            <a:r>
              <a:rPr lang="en-GB" sz="1800" b="1" u="sng" dirty="0"/>
              <a:t>Intensive Offer </a:t>
            </a:r>
          </a:p>
          <a:p>
            <a:pPr marL="0" indent="0">
              <a:buNone/>
            </a:pPr>
            <a:r>
              <a:rPr lang="en-GB" sz="1800" dirty="0"/>
              <a:t>O</a:t>
            </a:r>
            <a:r>
              <a:rPr lang="en-GB" sz="1800"/>
              <a:t>pen </a:t>
            </a:r>
            <a:r>
              <a:rPr lang="en-GB" sz="1800" dirty="0"/>
              <a:t>to 750 practices nationally per annum. Phase A started in June.  Engagement webinars were held in May.  Phase B commences in July – engagement webinars have been held early June.</a:t>
            </a:r>
          </a:p>
          <a:p>
            <a:pPr marL="0" indent="0">
              <a:buNone/>
            </a:pPr>
            <a:r>
              <a:rPr lang="en-GB" sz="1800" dirty="0"/>
              <a:t>Phase C webinars to be held in July/August/September with delivery to start in October.</a:t>
            </a:r>
          </a:p>
          <a:p>
            <a:pPr marL="0" indent="0">
              <a:buNone/>
            </a:pPr>
            <a:r>
              <a:rPr lang="en-GB" sz="1800" dirty="0"/>
              <a:t>26 week programme including onsite visits and virtual group based learning.  Aimed at challenged practices with some complex areas of change and transformation that require support to deliver the Modern General Practice Access approach.  Time is built into the delivery to accommodate annual leave, sickness and pressure points on practices.</a:t>
            </a:r>
          </a:p>
          <a:p>
            <a:pPr marL="0" indent="0">
              <a:buNone/>
            </a:pPr>
            <a:r>
              <a:rPr lang="en-GB" sz="1800" dirty="0"/>
              <a:t>To participate in the Intermediate and Intensive programme, practices need to have ICB agreement, Cloud based telephony system, online consultation tool, a GP/PM to actively participate in the programme and a commitment to generating data for improvement and programme monitoring.</a:t>
            </a:r>
          </a:p>
          <a:p>
            <a:pPr marL="0" indent="0">
              <a:buNone/>
            </a:pPr>
            <a:r>
              <a:rPr lang="en-GB" sz="1800" dirty="0"/>
              <a:t> </a:t>
            </a:r>
          </a:p>
          <a:p>
            <a:pPr marL="0" indent="0">
              <a:buNone/>
            </a:pPr>
            <a:r>
              <a:rPr lang="en-GB" sz="1800" b="1" u="sng" dirty="0"/>
              <a:t>PCN Intermediate Offer </a:t>
            </a:r>
          </a:p>
          <a:p>
            <a:pPr marL="0" indent="0">
              <a:buNone/>
            </a:pPr>
            <a:r>
              <a:rPr lang="en-GB" sz="1800" dirty="0"/>
              <a:t>Open to 80 PCNs per annum. First cohort starts in July.  Introductory webinar was held early June. Will be two further cohorts in October 23 and January 2024. Max of 27 PCNs on each cohort. 12 sessions over a 6 month period.</a:t>
            </a:r>
          </a:p>
          <a:p>
            <a:endParaRPr lang="en-GB" dirty="0"/>
          </a:p>
        </p:txBody>
      </p:sp>
    </p:spTree>
    <p:extLst>
      <p:ext uri="{BB962C8B-B14F-4D97-AF65-F5344CB8AC3E}">
        <p14:creationId xmlns:p14="http://schemas.microsoft.com/office/powerpoint/2010/main" val="2313797408"/>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template - April 2023  -  Read-Only" id="{DAB3585F-6C62-4F75-8372-49A62A563F3C}" vid="{BE4610E7-6535-4B0B-A692-ED7A7D05E7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F061E124F59DD4DB408B0653284B357" ma:contentTypeVersion="13" ma:contentTypeDescription="Create a new document." ma:contentTypeScope="" ma:versionID="3a62c668f9c872354b817cf1af8bbc55">
  <xsd:schema xmlns:xsd="http://www.w3.org/2001/XMLSchema" xmlns:xs="http://www.w3.org/2001/XMLSchema" xmlns:p="http://schemas.microsoft.com/office/2006/metadata/properties" xmlns:ns3="75493182-3798-4cee-aeb5-67dab4a875ab" xmlns:ns4="2b02a162-480d-4cd1-ba2f-98c5e1a4a98b" targetNamespace="http://schemas.microsoft.com/office/2006/metadata/properties" ma:root="true" ma:fieldsID="16c8f4d57166fd533afda7dd446eb33d" ns3:_="" ns4:_="">
    <xsd:import namespace="75493182-3798-4cee-aeb5-67dab4a875ab"/>
    <xsd:import namespace="2b02a162-480d-4cd1-ba2f-98c5e1a4a98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493182-3798-4cee-aeb5-67dab4a875a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b02a162-480d-4cd1-ba2f-98c5e1a4a98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09EB7E-0A44-4048-9ED2-BCE22BA30A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493182-3798-4cee-aeb5-67dab4a875ab"/>
    <ds:schemaRef ds:uri="2b02a162-480d-4cd1-ba2f-98c5e1a4a9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D9FD49-C1C5-400A-B04D-90A236984D1F}">
  <ds:schemaRefs>
    <ds:schemaRef ds:uri="2b02a162-480d-4cd1-ba2f-98c5e1a4a98b"/>
    <ds:schemaRef ds:uri="75493182-3798-4cee-aeb5-67dab4a875ab"/>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A6333066-D95F-4DC9-8F45-8431A5C3C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 template - April 2023</Template>
  <TotalTime>167</TotalTime>
  <Words>465</Words>
  <Application>Microsoft Office PowerPoint</Application>
  <PresentationFormat>Widescreen</PresentationFormat>
  <Paragraphs>29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Custom Design</vt:lpstr>
      <vt:lpstr>National Primary Care Support Offers </vt:lpstr>
      <vt:lpstr>National Support Offers</vt:lpstr>
      <vt:lpstr>National Support Offers</vt:lpstr>
      <vt:lpstr>National Support Offers Cont….</vt:lpstr>
    </vt:vector>
  </TitlesOfParts>
  <Company>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Primary Care Improvement Offers</dc:title>
  <dc:creator>THORNTON, Heather (NHS ENGLAND - X24)</dc:creator>
  <cp:lastModifiedBy>tim horsburgh</cp:lastModifiedBy>
  <cp:revision>2</cp:revision>
  <dcterms:created xsi:type="dcterms:W3CDTF">2023-06-12T08:51:03Z</dcterms:created>
  <dcterms:modified xsi:type="dcterms:W3CDTF">2023-06-26T09:12:48Z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0x0101001F061E124F59DD4DB408B0653284B357</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y fmtid="{D5CDD505-2E9C-101B-9397-08002B2CF9AE}" pid="12" name="MediaServiceImageTags">
    <vt:lpwstr/>
  </property>
</Properties>
</file>