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3559" r:id="rId5"/>
    <p:sldId id="3561" r:id="rId6"/>
    <p:sldId id="3554" r:id="rId7"/>
    <p:sldId id="3562" r:id="rId8"/>
    <p:sldId id="3563" r:id="rId9"/>
    <p:sldId id="35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CD4ABA8-6995-46F8-A41C-7B1065957A07}">
          <p14:sldIdLst>
            <p14:sldId id="3559"/>
            <p14:sldId id="3561"/>
            <p14:sldId id="3554"/>
          </p14:sldIdLst>
        </p14:section>
        <p14:section name="End" id="{28A690DB-11BC-4ACA-B10C-DCE0BC9945CF}">
          <p14:sldIdLst>
            <p14:sldId id="3562"/>
            <p14:sldId id="3563"/>
            <p14:sldId id="35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781B3F-B9BF-6C8C-E267-4EF88DF4AC15}" name="Guest User" initials="GU" userId="S::urn:spo:anon#0fd1ad48fdae7e568255ba178b2d6a8b04a3d618e0615532621012d931f3953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atalie Henshall" initials="NH" lastIdx="18" clrIdx="0">
    <p:extLst>
      <p:ext uri="{19B8F6BF-5375-455C-9EA6-DF929625EA0E}">
        <p15:presenceInfo xmlns:p15="http://schemas.microsoft.com/office/powerpoint/2012/main" userId="S::natalie.henshall1@england.nhs.uk::b9ebb5f5-5505-4916-b334-e74423cd7025" providerId="AD"/>
      </p:ext>
    </p:extLst>
  </p:cmAuthor>
  <p:cmAuthor id="2" name="WASTELL, Paul (NHS ENGLAND – X24)" initials="WP(E–X" lastIdx="12" clrIdx="1">
    <p:extLst>
      <p:ext uri="{19B8F6BF-5375-455C-9EA6-DF929625EA0E}">
        <p15:presenceInfo xmlns:p15="http://schemas.microsoft.com/office/powerpoint/2012/main" userId="S::paul.wastell@nhs.net::3dadc135-daad-4fed-9ed9-86929564cf1b" providerId="AD"/>
      </p:ext>
    </p:extLst>
  </p:cmAuthor>
  <p:cmAuthor id="3" name="Paul" initials="P" lastIdx="6" clrIdx="2">
    <p:extLst>
      <p:ext uri="{19B8F6BF-5375-455C-9EA6-DF929625EA0E}">
        <p15:presenceInfo xmlns:p15="http://schemas.microsoft.com/office/powerpoint/2012/main" userId="Pau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0072CE"/>
    <a:srgbClr val="003087"/>
    <a:srgbClr val="275DB2"/>
    <a:srgbClr val="F1F4F5"/>
    <a:srgbClr val="00A9CE"/>
    <a:srgbClr val="00A499"/>
    <a:srgbClr val="00A4A3"/>
    <a:srgbClr val="FF6600"/>
    <a:srgbClr val="8A15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45" autoAdjust="0"/>
    <p:restoredTop sz="86385" autoAdjust="0"/>
  </p:normalViewPr>
  <p:slideViewPr>
    <p:cSldViewPr snapToGrid="0">
      <p:cViewPr varScale="1">
        <p:scale>
          <a:sx n="31" d="100"/>
          <a:sy n="31" d="100"/>
        </p:scale>
        <p:origin x="1308" y="4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0B4655-7524-447E-8BD9-C64EF25562A5}" type="datetimeFigureOut">
              <a:rPr lang="en-GB" smtClean="0"/>
              <a:t>26/06/2023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8D42B-8ABB-4BAD-8C20-A1383B421E59}" type="slidenum">
              <a:rPr lang="en-GB" smtClean="0"/>
              <a:t>‹#›</a:t>
            </a:fld>
            <a:endParaRPr lang="en-GB"/>
          </a:p>
        </p:txBody>
      </p:sp>
    </p:spTree>
    <p:extLst>
      <p:ext uri="{BB962C8B-B14F-4D97-AF65-F5344CB8AC3E}">
        <p14:creationId xmlns:p14="http://schemas.microsoft.com/office/powerpoint/2010/main" val="274043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endParaRPr lang="en-US" dirty="0"/>
          </a:p>
        </p:txBody>
      </p:sp>
      <p:sp>
        <p:nvSpPr>
          <p:cNvPr id="4" name="Slide Number Placeholder 3"/>
          <p:cNvSpPr>
            <a:spLocks noGrp="1"/>
          </p:cNvSpPr>
          <p:nvPr>
            <p:ph type="sldNum" sz="quarter" idx="5"/>
          </p:nvPr>
        </p:nvSpPr>
        <p:spPr/>
        <p:txBody>
          <a:bodyPr/>
          <a:lstStyle/>
          <a:p>
            <a:fld id="{3984D7C7-76B9-4C7B-8AFE-1B433FEE6EA6}" type="slidenum">
              <a:rPr lang="en-US" smtClean="0"/>
              <a:pPr/>
              <a:t>2</a:t>
            </a:fld>
            <a:endParaRPr lang="en-US"/>
          </a:p>
        </p:txBody>
      </p:sp>
    </p:spTree>
    <p:extLst>
      <p:ext uri="{BB962C8B-B14F-4D97-AF65-F5344CB8AC3E}">
        <p14:creationId xmlns:p14="http://schemas.microsoft.com/office/powerpoint/2010/main" val="4260107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endParaRPr lang="en-US" dirty="0"/>
          </a:p>
        </p:txBody>
      </p:sp>
      <p:sp>
        <p:nvSpPr>
          <p:cNvPr id="4" name="Slide Number Placeholder 3"/>
          <p:cNvSpPr>
            <a:spLocks noGrp="1"/>
          </p:cNvSpPr>
          <p:nvPr>
            <p:ph type="sldNum" sz="quarter" idx="5"/>
          </p:nvPr>
        </p:nvSpPr>
        <p:spPr/>
        <p:txBody>
          <a:bodyPr/>
          <a:lstStyle/>
          <a:p>
            <a:fld id="{3984D7C7-76B9-4C7B-8AFE-1B433FEE6EA6}" type="slidenum">
              <a:rPr lang="en-US" smtClean="0"/>
              <a:pPr/>
              <a:t>3</a:t>
            </a:fld>
            <a:endParaRPr lang="en-US"/>
          </a:p>
        </p:txBody>
      </p:sp>
    </p:spTree>
    <p:extLst>
      <p:ext uri="{BB962C8B-B14F-4D97-AF65-F5344CB8AC3E}">
        <p14:creationId xmlns:p14="http://schemas.microsoft.com/office/powerpoint/2010/main" val="4119499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endParaRPr lang="en-US" dirty="0"/>
          </a:p>
        </p:txBody>
      </p:sp>
      <p:sp>
        <p:nvSpPr>
          <p:cNvPr id="4" name="Slide Number Placeholder 3"/>
          <p:cNvSpPr>
            <a:spLocks noGrp="1"/>
          </p:cNvSpPr>
          <p:nvPr>
            <p:ph type="sldNum" sz="quarter" idx="5"/>
          </p:nvPr>
        </p:nvSpPr>
        <p:spPr/>
        <p:txBody>
          <a:bodyPr/>
          <a:lstStyle/>
          <a:p>
            <a:fld id="{3984D7C7-76B9-4C7B-8AFE-1B433FEE6EA6}" type="slidenum">
              <a:rPr lang="en-US" smtClean="0"/>
              <a:pPr/>
              <a:t>4</a:t>
            </a:fld>
            <a:endParaRPr lang="en-US"/>
          </a:p>
        </p:txBody>
      </p:sp>
    </p:spTree>
    <p:extLst>
      <p:ext uri="{BB962C8B-B14F-4D97-AF65-F5344CB8AC3E}">
        <p14:creationId xmlns:p14="http://schemas.microsoft.com/office/powerpoint/2010/main" val="1313542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endParaRPr lang="en-US" dirty="0"/>
          </a:p>
        </p:txBody>
      </p:sp>
      <p:sp>
        <p:nvSpPr>
          <p:cNvPr id="4" name="Slide Number Placeholder 3"/>
          <p:cNvSpPr>
            <a:spLocks noGrp="1"/>
          </p:cNvSpPr>
          <p:nvPr>
            <p:ph type="sldNum" sz="quarter" idx="5"/>
          </p:nvPr>
        </p:nvSpPr>
        <p:spPr/>
        <p:txBody>
          <a:bodyPr/>
          <a:lstStyle/>
          <a:p>
            <a:fld id="{3984D7C7-76B9-4C7B-8AFE-1B433FEE6EA6}" type="slidenum">
              <a:rPr lang="en-US" smtClean="0"/>
              <a:pPr/>
              <a:t>5</a:t>
            </a:fld>
            <a:endParaRPr lang="en-US"/>
          </a:p>
        </p:txBody>
      </p:sp>
    </p:spTree>
    <p:extLst>
      <p:ext uri="{BB962C8B-B14F-4D97-AF65-F5344CB8AC3E}">
        <p14:creationId xmlns:p14="http://schemas.microsoft.com/office/powerpoint/2010/main" val="535733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endParaRPr lang="en-US" dirty="0"/>
          </a:p>
        </p:txBody>
      </p:sp>
      <p:sp>
        <p:nvSpPr>
          <p:cNvPr id="4" name="Slide Number Placeholder 3"/>
          <p:cNvSpPr>
            <a:spLocks noGrp="1"/>
          </p:cNvSpPr>
          <p:nvPr>
            <p:ph type="sldNum" sz="quarter" idx="5"/>
          </p:nvPr>
        </p:nvSpPr>
        <p:spPr/>
        <p:txBody>
          <a:bodyPr/>
          <a:lstStyle/>
          <a:p>
            <a:fld id="{3984D7C7-76B9-4C7B-8AFE-1B433FEE6EA6}" type="slidenum">
              <a:rPr lang="en-US" smtClean="0"/>
              <a:pPr/>
              <a:t>6</a:t>
            </a:fld>
            <a:endParaRPr lang="en-US"/>
          </a:p>
        </p:txBody>
      </p:sp>
    </p:spTree>
    <p:extLst>
      <p:ext uri="{BB962C8B-B14F-4D97-AF65-F5344CB8AC3E}">
        <p14:creationId xmlns:p14="http://schemas.microsoft.com/office/powerpoint/2010/main" val="2559746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FCDE03-0EEA-4F49-A6B9-58B291621E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
        <p:nvSpPr>
          <p:cNvPr id="7" name="Rectangle 6">
            <a:extLst>
              <a:ext uri="{FF2B5EF4-FFF2-40B4-BE49-F238E27FC236}">
                <a16:creationId xmlns:a16="http://schemas.microsoft.com/office/drawing/2014/main" id="{1542E9F6-7A87-48A7-B521-D999A14B55D7}"/>
              </a:ext>
            </a:extLst>
          </p:cNvPr>
          <p:cNvSpPr/>
          <p:nvPr userDrawn="1"/>
        </p:nvSpPr>
        <p:spPr>
          <a:xfrm>
            <a:off x="0" y="0"/>
            <a:ext cx="4891596" cy="6858000"/>
          </a:xfrm>
          <a:prstGeom prst="rect">
            <a:avLst/>
          </a:prstGeom>
          <a:solidFill>
            <a:srgbClr val="0030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8898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a:extLst>
              <a:ext uri="{FF2B5EF4-FFF2-40B4-BE49-F238E27FC236}">
                <a16:creationId xmlns:a16="http://schemas.microsoft.com/office/drawing/2014/main" id="{3CFCDE03-0EEA-4F49-A6B9-58B291621E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40879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8" y="399235"/>
            <a:ext cx="9676017"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620079"/>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7" name="Picture 6">
            <a:extLst>
              <a:ext uri="{FF2B5EF4-FFF2-40B4-BE49-F238E27FC236}">
                <a16:creationId xmlns:a16="http://schemas.microsoft.com/office/drawing/2014/main" id="{4094D8C0-5BBD-441C-ACC9-E048570346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208721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94D8C0-5BBD-441C-ACC9-E048570346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grpSp>
        <p:nvGrpSpPr>
          <p:cNvPr id="9" name="Group 8">
            <a:extLst>
              <a:ext uri="{FF2B5EF4-FFF2-40B4-BE49-F238E27FC236}">
                <a16:creationId xmlns:a16="http://schemas.microsoft.com/office/drawing/2014/main" id="{69E86A6D-BCF3-4A2C-B593-4C4A05BE4BFF}"/>
              </a:ext>
            </a:extLst>
          </p:cNvPr>
          <p:cNvGrpSpPr/>
          <p:nvPr userDrawn="1"/>
        </p:nvGrpSpPr>
        <p:grpSpPr>
          <a:xfrm>
            <a:off x="-260289" y="-189068"/>
            <a:ext cx="8173121" cy="6852626"/>
            <a:chOff x="-260289" y="-189068"/>
            <a:chExt cx="8173121" cy="6852626"/>
          </a:xfrm>
        </p:grpSpPr>
        <p:sp>
          <p:nvSpPr>
            <p:cNvPr id="10" name="Isosceles Triangle 14">
              <a:extLst>
                <a:ext uri="{FF2B5EF4-FFF2-40B4-BE49-F238E27FC236}">
                  <a16:creationId xmlns:a16="http://schemas.microsoft.com/office/drawing/2014/main" id="{19A29103-ABEB-42E0-8A20-6D0574D95F9D}"/>
                </a:ext>
              </a:extLst>
            </p:cNvPr>
            <p:cNvSpPr/>
            <p:nvPr/>
          </p:nvSpPr>
          <p:spPr>
            <a:xfrm rot="10800000">
              <a:off x="-260289" y="-189068"/>
              <a:ext cx="8173121" cy="6852626"/>
            </a:xfrm>
            <a:custGeom>
              <a:avLst/>
              <a:gdLst>
                <a:gd name="connsiteX0" fmla="*/ 0 w 9787095"/>
                <a:gd name="connsiteY0" fmla="*/ 6858000 h 6858000"/>
                <a:gd name="connsiteX1" fmla="*/ 4893548 w 9787095"/>
                <a:gd name="connsiteY1" fmla="*/ 0 h 6858000"/>
                <a:gd name="connsiteX2" fmla="*/ 9787095 w 9787095"/>
                <a:gd name="connsiteY2" fmla="*/ 6858000 h 6858000"/>
                <a:gd name="connsiteX3" fmla="*/ 0 w 9787095"/>
                <a:gd name="connsiteY3" fmla="*/ 6858000 h 6858000"/>
                <a:gd name="connsiteX0" fmla="*/ 0 w 9787095"/>
                <a:gd name="connsiteY0" fmla="*/ 6858000 h 6858000"/>
                <a:gd name="connsiteX1" fmla="*/ 4893548 w 9787095"/>
                <a:gd name="connsiteY1" fmla="*/ 0 h 6858000"/>
                <a:gd name="connsiteX2" fmla="*/ 8091947 w 9787095"/>
                <a:gd name="connsiteY2" fmla="*/ 4501157 h 6858000"/>
                <a:gd name="connsiteX3" fmla="*/ 9787095 w 9787095"/>
                <a:gd name="connsiteY3" fmla="*/ 6858000 h 6858000"/>
                <a:gd name="connsiteX4" fmla="*/ 0 w 9787095"/>
                <a:gd name="connsiteY4" fmla="*/ 6858000 h 6858000"/>
                <a:gd name="connsiteX0" fmla="*/ 0 w 8186895"/>
                <a:gd name="connsiteY0" fmla="*/ 6858000 h 6858000"/>
                <a:gd name="connsiteX1" fmla="*/ 4893548 w 8186895"/>
                <a:gd name="connsiteY1" fmla="*/ 0 h 6858000"/>
                <a:gd name="connsiteX2" fmla="*/ 8091947 w 8186895"/>
                <a:gd name="connsiteY2" fmla="*/ 4501157 h 6858000"/>
                <a:gd name="connsiteX3" fmla="*/ 8186895 w 8186895"/>
                <a:gd name="connsiteY3" fmla="*/ 6755130 h 6858000"/>
                <a:gd name="connsiteX4" fmla="*/ 0 w 8186895"/>
                <a:gd name="connsiteY4" fmla="*/ 6858000 h 6858000"/>
                <a:gd name="connsiteX0" fmla="*/ 0 w 8091947"/>
                <a:gd name="connsiteY0" fmla="*/ 6858000 h 6858000"/>
                <a:gd name="connsiteX1" fmla="*/ 4893548 w 8091947"/>
                <a:gd name="connsiteY1" fmla="*/ 0 h 6858000"/>
                <a:gd name="connsiteX2" fmla="*/ 8091947 w 8091947"/>
                <a:gd name="connsiteY2" fmla="*/ 4501157 h 6858000"/>
                <a:gd name="connsiteX3" fmla="*/ 8084025 w 8091947"/>
                <a:gd name="connsiteY3" fmla="*/ 6675120 h 6858000"/>
                <a:gd name="connsiteX4" fmla="*/ 0 w 8091947"/>
                <a:gd name="connsiteY4" fmla="*/ 6858000 h 6858000"/>
                <a:gd name="connsiteX0" fmla="*/ 0 w 8091947"/>
                <a:gd name="connsiteY0" fmla="*/ 6858000 h 6858000"/>
                <a:gd name="connsiteX1" fmla="*/ 4893548 w 8091947"/>
                <a:gd name="connsiteY1" fmla="*/ 0 h 6858000"/>
                <a:gd name="connsiteX2" fmla="*/ 8091947 w 8091947"/>
                <a:gd name="connsiteY2" fmla="*/ 4501157 h 6858000"/>
                <a:gd name="connsiteX3" fmla="*/ 8004015 w 8091947"/>
                <a:gd name="connsiteY3" fmla="*/ 6583680 h 6858000"/>
                <a:gd name="connsiteX4" fmla="*/ 0 w 8091947"/>
                <a:gd name="connsiteY4" fmla="*/ 6858000 h 6858000"/>
                <a:gd name="connsiteX0" fmla="*/ 0 w 8107123"/>
                <a:gd name="connsiteY0" fmla="*/ 6858000 h 6858000"/>
                <a:gd name="connsiteX1" fmla="*/ 4893548 w 8107123"/>
                <a:gd name="connsiteY1" fmla="*/ 0 h 6858000"/>
                <a:gd name="connsiteX2" fmla="*/ 8091947 w 8107123"/>
                <a:gd name="connsiteY2" fmla="*/ 4501157 h 6858000"/>
                <a:gd name="connsiteX3" fmla="*/ 8106885 w 8107123"/>
                <a:gd name="connsiteY3" fmla="*/ 6526530 h 6858000"/>
                <a:gd name="connsiteX4" fmla="*/ 0 w 8107123"/>
                <a:gd name="connsiteY4" fmla="*/ 6858000 h 6858000"/>
                <a:gd name="connsiteX0" fmla="*/ 0 w 8107123"/>
                <a:gd name="connsiteY0" fmla="*/ 6858000 h 6858000"/>
                <a:gd name="connsiteX1" fmla="*/ 4893548 w 8107123"/>
                <a:gd name="connsiteY1" fmla="*/ 0 h 6858000"/>
                <a:gd name="connsiteX2" fmla="*/ 8091947 w 8107123"/>
                <a:gd name="connsiteY2" fmla="*/ 4501157 h 6858000"/>
                <a:gd name="connsiteX3" fmla="*/ 8106885 w 8107123"/>
                <a:gd name="connsiteY3" fmla="*/ 6549390 h 6858000"/>
                <a:gd name="connsiteX4" fmla="*/ 0 w 8107123"/>
                <a:gd name="connsiteY4" fmla="*/ 6858000 h 6858000"/>
                <a:gd name="connsiteX0" fmla="*/ 0 w 7821373"/>
                <a:gd name="connsiteY0" fmla="*/ 6549390 h 6549390"/>
                <a:gd name="connsiteX1" fmla="*/ 4607798 w 7821373"/>
                <a:gd name="connsiteY1" fmla="*/ 0 h 6549390"/>
                <a:gd name="connsiteX2" fmla="*/ 7806197 w 7821373"/>
                <a:gd name="connsiteY2" fmla="*/ 4501157 h 6549390"/>
                <a:gd name="connsiteX3" fmla="*/ 7821135 w 7821373"/>
                <a:gd name="connsiteY3" fmla="*/ 6549390 h 6549390"/>
                <a:gd name="connsiteX4" fmla="*/ 0 w 7821373"/>
                <a:gd name="connsiteY4" fmla="*/ 6549390 h 6549390"/>
                <a:gd name="connsiteX0" fmla="*/ 0 w 7821635"/>
                <a:gd name="connsiteY0" fmla="*/ 6549390 h 6549390"/>
                <a:gd name="connsiteX1" fmla="*/ 4607798 w 7821635"/>
                <a:gd name="connsiteY1" fmla="*/ 0 h 6549390"/>
                <a:gd name="connsiteX2" fmla="*/ 7817627 w 7821635"/>
                <a:gd name="connsiteY2" fmla="*/ 4512552 h 6549390"/>
                <a:gd name="connsiteX3" fmla="*/ 7821135 w 7821635"/>
                <a:gd name="connsiteY3" fmla="*/ 6549390 h 6549390"/>
                <a:gd name="connsiteX4" fmla="*/ 0 w 7821635"/>
                <a:gd name="connsiteY4" fmla="*/ 6549390 h 6549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1635" h="6549390">
                  <a:moveTo>
                    <a:pt x="0" y="6549390"/>
                  </a:moveTo>
                  <a:lnTo>
                    <a:pt x="4607798" y="0"/>
                  </a:lnTo>
                  <a:lnTo>
                    <a:pt x="7817627" y="4512552"/>
                  </a:lnTo>
                  <a:cubicBezTo>
                    <a:pt x="7814986" y="5237206"/>
                    <a:pt x="7823776" y="5824736"/>
                    <a:pt x="7821135" y="6549390"/>
                  </a:cubicBezTo>
                  <a:lnTo>
                    <a:pt x="0" y="6549390"/>
                  </a:lnTo>
                  <a:close/>
                </a:path>
              </a:pathLst>
            </a:cu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Box 10">
              <a:extLst>
                <a:ext uri="{FF2B5EF4-FFF2-40B4-BE49-F238E27FC236}">
                  <a16:creationId xmlns:a16="http://schemas.microsoft.com/office/drawing/2014/main" id="{9E5C0A8D-5393-4675-B2E8-CF2D93F8C3F1}"/>
                </a:ext>
              </a:extLst>
            </p:cNvPr>
            <p:cNvSpPr txBox="1"/>
            <p:nvPr/>
          </p:nvSpPr>
          <p:spPr>
            <a:xfrm>
              <a:off x="298654" y="117490"/>
              <a:ext cx="5518060" cy="1323439"/>
            </a:xfrm>
            <a:prstGeom prst="rect">
              <a:avLst/>
            </a:prstGeom>
            <a:noFill/>
          </p:spPr>
          <p:txBody>
            <a:bodyPr wrap="square" rtlCol="0">
              <a:spAutoFit/>
            </a:bodyPr>
            <a:lstStyle/>
            <a:p>
              <a:r>
                <a:rPr lang="en-GB" sz="3600" b="1">
                  <a:solidFill>
                    <a:schemeClr val="bg1"/>
                  </a:solidFill>
                  <a:latin typeface="Arial" panose="020B0604020202020204" pitchFamily="34" charset="0"/>
                  <a:cs typeface="Arial" panose="020B0604020202020204" pitchFamily="34" charset="0"/>
                </a:rPr>
                <a:t>Contact us </a:t>
              </a:r>
            </a:p>
            <a:p>
              <a:br>
                <a:rPr lang="en-GB" sz="2400" b="1">
                  <a:solidFill>
                    <a:schemeClr val="bg1"/>
                  </a:solidFill>
                  <a:latin typeface="Arial" panose="020B0604020202020204" pitchFamily="34" charset="0"/>
                  <a:cs typeface="Arial" panose="020B0604020202020204" pitchFamily="34" charset="0"/>
                </a:rPr>
              </a:br>
              <a:endParaRPr lang="en-GB" sz="2000" b="1">
                <a:solidFill>
                  <a:schemeClr val="bg1"/>
                </a:solidFill>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AC46033D-218D-4674-80B5-5C3624826154}"/>
                </a:ext>
              </a:extLst>
            </p:cNvPr>
            <p:cNvSpPr/>
            <p:nvPr/>
          </p:nvSpPr>
          <p:spPr>
            <a:xfrm>
              <a:off x="3198400" y="4739512"/>
              <a:ext cx="1354667" cy="1354667"/>
            </a:xfrm>
            <a:prstGeom prst="ellipse">
              <a:avLst/>
            </a:prstGeom>
            <a:ln w="19050">
              <a:solidFill>
                <a:schemeClr val="accent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Oval 16">
              <a:extLst>
                <a:ext uri="{FF2B5EF4-FFF2-40B4-BE49-F238E27FC236}">
                  <a16:creationId xmlns:a16="http://schemas.microsoft.com/office/drawing/2014/main" id="{803CFF0F-F7A7-4BEE-B754-25FC07EDF8D8}"/>
                </a:ext>
              </a:extLst>
            </p:cNvPr>
            <p:cNvSpPr/>
            <p:nvPr/>
          </p:nvSpPr>
          <p:spPr>
            <a:xfrm>
              <a:off x="4548704" y="2931896"/>
              <a:ext cx="1354667" cy="1354667"/>
            </a:xfrm>
            <a:prstGeom prst="ellipse">
              <a:avLst/>
            </a:prstGeom>
            <a:ln w="19050">
              <a:solidFill>
                <a:schemeClr val="accent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Oval 17">
              <a:extLst>
                <a:ext uri="{FF2B5EF4-FFF2-40B4-BE49-F238E27FC236}">
                  <a16:creationId xmlns:a16="http://schemas.microsoft.com/office/drawing/2014/main" id="{4B1E003A-D67E-4592-9D53-9AAA4BBAA36F}"/>
                </a:ext>
              </a:extLst>
            </p:cNvPr>
            <p:cNvSpPr/>
            <p:nvPr/>
          </p:nvSpPr>
          <p:spPr>
            <a:xfrm>
              <a:off x="5847872" y="1165209"/>
              <a:ext cx="1354667" cy="1354667"/>
            </a:xfrm>
            <a:prstGeom prst="ellipse">
              <a:avLst/>
            </a:prstGeom>
            <a:ln w="19050">
              <a:solidFill>
                <a:schemeClr val="accent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19" name="Graphic 18" descr="Email">
              <a:extLst>
                <a:ext uri="{FF2B5EF4-FFF2-40B4-BE49-F238E27FC236}">
                  <a16:creationId xmlns:a16="http://schemas.microsoft.com/office/drawing/2014/main" id="{6144F0BA-D1C6-4847-BE35-ECAA3AB359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68005" y="1336701"/>
              <a:ext cx="914400" cy="914400"/>
            </a:xfrm>
            <a:prstGeom prst="rect">
              <a:avLst/>
            </a:prstGeom>
          </p:spPr>
        </p:pic>
        <p:pic>
          <p:nvPicPr>
            <p:cNvPr id="20" name="Graphic 19" descr="Internet">
              <a:extLst>
                <a:ext uri="{FF2B5EF4-FFF2-40B4-BE49-F238E27FC236}">
                  <a16:creationId xmlns:a16="http://schemas.microsoft.com/office/drawing/2014/main" id="{DEC74B06-31D2-4393-8B79-70E9A03832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68837" y="3153723"/>
              <a:ext cx="914400" cy="914400"/>
            </a:xfrm>
            <a:prstGeom prst="rect">
              <a:avLst/>
            </a:prstGeom>
          </p:spPr>
        </p:pic>
        <p:pic>
          <p:nvPicPr>
            <p:cNvPr id="21" name="Graphic 20" descr="Customer review">
              <a:extLst>
                <a:ext uri="{FF2B5EF4-FFF2-40B4-BE49-F238E27FC236}">
                  <a16:creationId xmlns:a16="http://schemas.microsoft.com/office/drawing/2014/main" id="{8F0FE06E-A52C-4F43-A8ED-1DBD079C575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18533" y="4986547"/>
              <a:ext cx="914400" cy="914400"/>
            </a:xfrm>
            <a:prstGeom prst="rect">
              <a:avLst/>
            </a:prstGeom>
          </p:spPr>
        </p:pic>
      </p:grpSp>
    </p:spTree>
    <p:extLst>
      <p:ext uri="{BB962C8B-B14F-4D97-AF65-F5344CB8AC3E}">
        <p14:creationId xmlns:p14="http://schemas.microsoft.com/office/powerpoint/2010/main" val="1111369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act u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94D8C0-5BBD-441C-ACC9-E048570346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grpSp>
        <p:nvGrpSpPr>
          <p:cNvPr id="9" name="Group 8">
            <a:extLst>
              <a:ext uri="{FF2B5EF4-FFF2-40B4-BE49-F238E27FC236}">
                <a16:creationId xmlns:a16="http://schemas.microsoft.com/office/drawing/2014/main" id="{69E86A6D-BCF3-4A2C-B593-4C4A05BE4BFF}"/>
              </a:ext>
            </a:extLst>
          </p:cNvPr>
          <p:cNvGrpSpPr/>
          <p:nvPr userDrawn="1"/>
        </p:nvGrpSpPr>
        <p:grpSpPr>
          <a:xfrm>
            <a:off x="-260289" y="-189068"/>
            <a:ext cx="8173121" cy="6852626"/>
            <a:chOff x="-260289" y="-189068"/>
            <a:chExt cx="8173121" cy="6852626"/>
          </a:xfrm>
        </p:grpSpPr>
        <p:sp>
          <p:nvSpPr>
            <p:cNvPr id="10" name="Isosceles Triangle 14">
              <a:extLst>
                <a:ext uri="{FF2B5EF4-FFF2-40B4-BE49-F238E27FC236}">
                  <a16:creationId xmlns:a16="http://schemas.microsoft.com/office/drawing/2014/main" id="{19A29103-ABEB-42E0-8A20-6D0574D95F9D}"/>
                </a:ext>
              </a:extLst>
            </p:cNvPr>
            <p:cNvSpPr/>
            <p:nvPr/>
          </p:nvSpPr>
          <p:spPr>
            <a:xfrm rot="10800000">
              <a:off x="-260289" y="-189068"/>
              <a:ext cx="8173121" cy="6852626"/>
            </a:xfrm>
            <a:custGeom>
              <a:avLst/>
              <a:gdLst>
                <a:gd name="connsiteX0" fmla="*/ 0 w 9787095"/>
                <a:gd name="connsiteY0" fmla="*/ 6858000 h 6858000"/>
                <a:gd name="connsiteX1" fmla="*/ 4893548 w 9787095"/>
                <a:gd name="connsiteY1" fmla="*/ 0 h 6858000"/>
                <a:gd name="connsiteX2" fmla="*/ 9787095 w 9787095"/>
                <a:gd name="connsiteY2" fmla="*/ 6858000 h 6858000"/>
                <a:gd name="connsiteX3" fmla="*/ 0 w 9787095"/>
                <a:gd name="connsiteY3" fmla="*/ 6858000 h 6858000"/>
                <a:gd name="connsiteX0" fmla="*/ 0 w 9787095"/>
                <a:gd name="connsiteY0" fmla="*/ 6858000 h 6858000"/>
                <a:gd name="connsiteX1" fmla="*/ 4893548 w 9787095"/>
                <a:gd name="connsiteY1" fmla="*/ 0 h 6858000"/>
                <a:gd name="connsiteX2" fmla="*/ 8091947 w 9787095"/>
                <a:gd name="connsiteY2" fmla="*/ 4501157 h 6858000"/>
                <a:gd name="connsiteX3" fmla="*/ 9787095 w 9787095"/>
                <a:gd name="connsiteY3" fmla="*/ 6858000 h 6858000"/>
                <a:gd name="connsiteX4" fmla="*/ 0 w 9787095"/>
                <a:gd name="connsiteY4" fmla="*/ 6858000 h 6858000"/>
                <a:gd name="connsiteX0" fmla="*/ 0 w 8186895"/>
                <a:gd name="connsiteY0" fmla="*/ 6858000 h 6858000"/>
                <a:gd name="connsiteX1" fmla="*/ 4893548 w 8186895"/>
                <a:gd name="connsiteY1" fmla="*/ 0 h 6858000"/>
                <a:gd name="connsiteX2" fmla="*/ 8091947 w 8186895"/>
                <a:gd name="connsiteY2" fmla="*/ 4501157 h 6858000"/>
                <a:gd name="connsiteX3" fmla="*/ 8186895 w 8186895"/>
                <a:gd name="connsiteY3" fmla="*/ 6755130 h 6858000"/>
                <a:gd name="connsiteX4" fmla="*/ 0 w 8186895"/>
                <a:gd name="connsiteY4" fmla="*/ 6858000 h 6858000"/>
                <a:gd name="connsiteX0" fmla="*/ 0 w 8091947"/>
                <a:gd name="connsiteY0" fmla="*/ 6858000 h 6858000"/>
                <a:gd name="connsiteX1" fmla="*/ 4893548 w 8091947"/>
                <a:gd name="connsiteY1" fmla="*/ 0 h 6858000"/>
                <a:gd name="connsiteX2" fmla="*/ 8091947 w 8091947"/>
                <a:gd name="connsiteY2" fmla="*/ 4501157 h 6858000"/>
                <a:gd name="connsiteX3" fmla="*/ 8084025 w 8091947"/>
                <a:gd name="connsiteY3" fmla="*/ 6675120 h 6858000"/>
                <a:gd name="connsiteX4" fmla="*/ 0 w 8091947"/>
                <a:gd name="connsiteY4" fmla="*/ 6858000 h 6858000"/>
                <a:gd name="connsiteX0" fmla="*/ 0 w 8091947"/>
                <a:gd name="connsiteY0" fmla="*/ 6858000 h 6858000"/>
                <a:gd name="connsiteX1" fmla="*/ 4893548 w 8091947"/>
                <a:gd name="connsiteY1" fmla="*/ 0 h 6858000"/>
                <a:gd name="connsiteX2" fmla="*/ 8091947 w 8091947"/>
                <a:gd name="connsiteY2" fmla="*/ 4501157 h 6858000"/>
                <a:gd name="connsiteX3" fmla="*/ 8004015 w 8091947"/>
                <a:gd name="connsiteY3" fmla="*/ 6583680 h 6858000"/>
                <a:gd name="connsiteX4" fmla="*/ 0 w 8091947"/>
                <a:gd name="connsiteY4" fmla="*/ 6858000 h 6858000"/>
                <a:gd name="connsiteX0" fmla="*/ 0 w 8107123"/>
                <a:gd name="connsiteY0" fmla="*/ 6858000 h 6858000"/>
                <a:gd name="connsiteX1" fmla="*/ 4893548 w 8107123"/>
                <a:gd name="connsiteY1" fmla="*/ 0 h 6858000"/>
                <a:gd name="connsiteX2" fmla="*/ 8091947 w 8107123"/>
                <a:gd name="connsiteY2" fmla="*/ 4501157 h 6858000"/>
                <a:gd name="connsiteX3" fmla="*/ 8106885 w 8107123"/>
                <a:gd name="connsiteY3" fmla="*/ 6526530 h 6858000"/>
                <a:gd name="connsiteX4" fmla="*/ 0 w 8107123"/>
                <a:gd name="connsiteY4" fmla="*/ 6858000 h 6858000"/>
                <a:gd name="connsiteX0" fmla="*/ 0 w 8107123"/>
                <a:gd name="connsiteY0" fmla="*/ 6858000 h 6858000"/>
                <a:gd name="connsiteX1" fmla="*/ 4893548 w 8107123"/>
                <a:gd name="connsiteY1" fmla="*/ 0 h 6858000"/>
                <a:gd name="connsiteX2" fmla="*/ 8091947 w 8107123"/>
                <a:gd name="connsiteY2" fmla="*/ 4501157 h 6858000"/>
                <a:gd name="connsiteX3" fmla="*/ 8106885 w 8107123"/>
                <a:gd name="connsiteY3" fmla="*/ 6549390 h 6858000"/>
                <a:gd name="connsiteX4" fmla="*/ 0 w 8107123"/>
                <a:gd name="connsiteY4" fmla="*/ 6858000 h 6858000"/>
                <a:gd name="connsiteX0" fmla="*/ 0 w 7821373"/>
                <a:gd name="connsiteY0" fmla="*/ 6549390 h 6549390"/>
                <a:gd name="connsiteX1" fmla="*/ 4607798 w 7821373"/>
                <a:gd name="connsiteY1" fmla="*/ 0 h 6549390"/>
                <a:gd name="connsiteX2" fmla="*/ 7806197 w 7821373"/>
                <a:gd name="connsiteY2" fmla="*/ 4501157 h 6549390"/>
                <a:gd name="connsiteX3" fmla="*/ 7821135 w 7821373"/>
                <a:gd name="connsiteY3" fmla="*/ 6549390 h 6549390"/>
                <a:gd name="connsiteX4" fmla="*/ 0 w 7821373"/>
                <a:gd name="connsiteY4" fmla="*/ 6549390 h 6549390"/>
                <a:gd name="connsiteX0" fmla="*/ 0 w 7821635"/>
                <a:gd name="connsiteY0" fmla="*/ 6549390 h 6549390"/>
                <a:gd name="connsiteX1" fmla="*/ 4607798 w 7821635"/>
                <a:gd name="connsiteY1" fmla="*/ 0 h 6549390"/>
                <a:gd name="connsiteX2" fmla="*/ 7817627 w 7821635"/>
                <a:gd name="connsiteY2" fmla="*/ 4512552 h 6549390"/>
                <a:gd name="connsiteX3" fmla="*/ 7821135 w 7821635"/>
                <a:gd name="connsiteY3" fmla="*/ 6549390 h 6549390"/>
                <a:gd name="connsiteX4" fmla="*/ 0 w 7821635"/>
                <a:gd name="connsiteY4" fmla="*/ 6549390 h 6549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1635" h="6549390">
                  <a:moveTo>
                    <a:pt x="0" y="6549390"/>
                  </a:moveTo>
                  <a:lnTo>
                    <a:pt x="4607798" y="0"/>
                  </a:lnTo>
                  <a:lnTo>
                    <a:pt x="7817627" y="4512552"/>
                  </a:lnTo>
                  <a:cubicBezTo>
                    <a:pt x="7814986" y="5237206"/>
                    <a:pt x="7823776" y="5824736"/>
                    <a:pt x="7821135" y="6549390"/>
                  </a:cubicBezTo>
                  <a:lnTo>
                    <a:pt x="0" y="6549390"/>
                  </a:lnTo>
                  <a:close/>
                </a:path>
              </a:pathLst>
            </a:cu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Box 10">
              <a:extLst>
                <a:ext uri="{FF2B5EF4-FFF2-40B4-BE49-F238E27FC236}">
                  <a16:creationId xmlns:a16="http://schemas.microsoft.com/office/drawing/2014/main" id="{9E5C0A8D-5393-4675-B2E8-CF2D93F8C3F1}"/>
                </a:ext>
              </a:extLst>
            </p:cNvPr>
            <p:cNvSpPr txBox="1"/>
            <p:nvPr/>
          </p:nvSpPr>
          <p:spPr>
            <a:xfrm>
              <a:off x="298654" y="117490"/>
              <a:ext cx="5518060" cy="1323439"/>
            </a:xfrm>
            <a:prstGeom prst="rect">
              <a:avLst/>
            </a:prstGeom>
            <a:noFill/>
          </p:spPr>
          <p:txBody>
            <a:bodyPr wrap="square" rtlCol="0">
              <a:spAutoFit/>
            </a:bodyPr>
            <a:lstStyle/>
            <a:p>
              <a:r>
                <a:rPr lang="en-GB" sz="3600" b="1">
                  <a:solidFill>
                    <a:schemeClr val="bg1"/>
                  </a:solidFill>
                  <a:latin typeface="Arial" panose="020B0604020202020204" pitchFamily="34" charset="0"/>
                  <a:cs typeface="Arial" panose="020B0604020202020204" pitchFamily="34" charset="0"/>
                </a:rPr>
                <a:t>Contact us </a:t>
              </a:r>
            </a:p>
            <a:p>
              <a:br>
                <a:rPr lang="en-GB" sz="2400" b="1">
                  <a:solidFill>
                    <a:schemeClr val="bg1"/>
                  </a:solidFill>
                  <a:latin typeface="Arial" panose="020B0604020202020204" pitchFamily="34" charset="0"/>
                  <a:cs typeface="Arial" panose="020B0604020202020204" pitchFamily="34" charset="0"/>
                </a:rPr>
              </a:br>
              <a:endParaRPr lang="en-GB" sz="2000" b="1">
                <a:solidFill>
                  <a:schemeClr val="bg1"/>
                </a:solidFill>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AC46033D-218D-4674-80B5-5C3624826154}"/>
                </a:ext>
              </a:extLst>
            </p:cNvPr>
            <p:cNvSpPr/>
            <p:nvPr/>
          </p:nvSpPr>
          <p:spPr>
            <a:xfrm>
              <a:off x="3846470" y="3913889"/>
              <a:ext cx="1354667" cy="1354667"/>
            </a:xfrm>
            <a:prstGeom prst="ellipse">
              <a:avLst/>
            </a:prstGeom>
            <a:ln w="19050">
              <a:solidFill>
                <a:schemeClr val="accent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Oval 17">
              <a:extLst>
                <a:ext uri="{FF2B5EF4-FFF2-40B4-BE49-F238E27FC236}">
                  <a16:creationId xmlns:a16="http://schemas.microsoft.com/office/drawing/2014/main" id="{4B1E003A-D67E-4592-9D53-9AAA4BBAA36F}"/>
                </a:ext>
              </a:extLst>
            </p:cNvPr>
            <p:cNvSpPr/>
            <p:nvPr/>
          </p:nvSpPr>
          <p:spPr>
            <a:xfrm>
              <a:off x="5590419" y="1440929"/>
              <a:ext cx="1354667" cy="1354667"/>
            </a:xfrm>
            <a:prstGeom prst="ellipse">
              <a:avLst/>
            </a:prstGeom>
            <a:ln w="19050">
              <a:solidFill>
                <a:schemeClr val="accent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19" name="Graphic 18" descr="Email">
              <a:extLst>
                <a:ext uri="{FF2B5EF4-FFF2-40B4-BE49-F238E27FC236}">
                  <a16:creationId xmlns:a16="http://schemas.microsoft.com/office/drawing/2014/main" id="{6144F0BA-D1C6-4847-BE35-ECAA3AB359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10552" y="1612421"/>
              <a:ext cx="914400" cy="914400"/>
            </a:xfrm>
            <a:prstGeom prst="rect">
              <a:avLst/>
            </a:prstGeom>
          </p:spPr>
        </p:pic>
        <p:pic>
          <p:nvPicPr>
            <p:cNvPr id="21" name="Graphic 20" descr="Customer review">
              <a:extLst>
                <a:ext uri="{FF2B5EF4-FFF2-40B4-BE49-F238E27FC236}">
                  <a16:creationId xmlns:a16="http://schemas.microsoft.com/office/drawing/2014/main" id="{8F0FE06E-A52C-4F43-A8ED-1DBD079C57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66603" y="4160924"/>
              <a:ext cx="914400" cy="914400"/>
            </a:xfrm>
            <a:prstGeom prst="rect">
              <a:avLst/>
            </a:prstGeom>
          </p:spPr>
        </p:pic>
      </p:grpSp>
    </p:spTree>
    <p:extLst>
      <p:ext uri="{BB962C8B-B14F-4D97-AF65-F5344CB8AC3E}">
        <p14:creationId xmlns:p14="http://schemas.microsoft.com/office/powerpoint/2010/main" val="306570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2"/>
        <p:cNvGrpSpPr/>
        <p:nvPr/>
      </p:nvGrpSpPr>
      <p:grpSpPr>
        <a:xfrm>
          <a:off x="0" y="0"/>
          <a:ext cx="0" cy="0"/>
          <a:chOff x="0" y="0"/>
          <a:chExt cx="0" cy="0"/>
        </a:xfrm>
      </p:grpSpPr>
      <p:sp>
        <p:nvSpPr>
          <p:cNvPr id="63" name="Google Shape;63;p15"/>
          <p:cNvSpPr txBox="1"/>
          <p:nvPr/>
        </p:nvSpPr>
        <p:spPr>
          <a:xfrm>
            <a:off x="291313" y="6372537"/>
            <a:ext cx="647600" cy="276959"/>
          </a:xfrm>
          <a:prstGeom prst="rect">
            <a:avLst/>
          </a:prstGeom>
          <a:noFill/>
          <a:ln>
            <a:noFill/>
          </a:ln>
        </p:spPr>
        <p:txBody>
          <a:bodyPr spcFirstLastPara="1" wrap="square" lIns="91433" tIns="45700" rIns="91433" bIns="45700" anchor="t" anchorCtr="0">
            <a:spAutoFit/>
          </a:bodyPr>
          <a:lstStyle/>
          <a:p>
            <a:pPr marL="0" marR="0" lvl="0" indent="0" algn="l" rtl="0">
              <a:spcBef>
                <a:spcPts val="0"/>
              </a:spcBef>
              <a:spcAft>
                <a:spcPts val="0"/>
              </a:spcAft>
              <a:buNone/>
            </a:pPr>
            <a:fld id="{00000000-1234-1234-1234-123412341234}" type="slidenum">
              <a:rPr lang="en-GB" sz="1200" b="0" i="0" u="none" strike="noStrike" cap="none">
                <a:solidFill>
                  <a:srgbClr val="C9C9C9"/>
                </a:solidFill>
                <a:latin typeface="Arial"/>
                <a:ea typeface="Arial"/>
                <a:cs typeface="Arial"/>
                <a:sym typeface="Arial"/>
              </a:rPr>
              <a:pPr marL="0" marR="0" lvl="0" indent="0" algn="l" rtl="0">
                <a:spcBef>
                  <a:spcPts val="0"/>
                </a:spcBef>
                <a:spcAft>
                  <a:spcPts val="0"/>
                </a:spcAft>
                <a:buNone/>
              </a:pPr>
              <a:t>‹#›</a:t>
            </a:fld>
            <a:r>
              <a:rPr lang="en-GB" sz="1200" b="0" i="0" u="none" strike="noStrike" cap="none">
                <a:solidFill>
                  <a:srgbClr val="C9C9C9"/>
                </a:solidFill>
                <a:latin typeface="Arial"/>
                <a:ea typeface="Arial"/>
                <a:cs typeface="Arial"/>
                <a:sym typeface="Arial"/>
              </a:rPr>
              <a:t> </a:t>
            </a:r>
            <a:r>
              <a:rPr lang="en-GB" sz="1200" b="0" i="0" u="none" strike="noStrike" cap="none">
                <a:solidFill>
                  <a:schemeClr val="accent3"/>
                </a:solidFill>
                <a:latin typeface="Arial"/>
                <a:ea typeface="Arial"/>
                <a:cs typeface="Arial"/>
                <a:sym typeface="Arial"/>
              </a:rPr>
              <a:t>  </a:t>
            </a:r>
            <a:r>
              <a:rPr lang="en-GB" sz="1200" b="0" i="0" u="none" strike="noStrike" cap="none">
                <a:solidFill>
                  <a:srgbClr val="005EB8"/>
                </a:solidFill>
                <a:latin typeface="Arial"/>
                <a:ea typeface="Arial"/>
                <a:cs typeface="Arial"/>
                <a:sym typeface="Arial"/>
              </a:rPr>
              <a:t>|</a:t>
            </a:r>
            <a:endParaRPr sz="1200" b="0" i="0" u="none" strike="noStrike" cap="none">
              <a:solidFill>
                <a:schemeClr val="accent3"/>
              </a:solidFill>
              <a:latin typeface="Arial"/>
              <a:ea typeface="Arial"/>
              <a:cs typeface="Arial"/>
              <a:sym typeface="Arial"/>
            </a:endParaRPr>
          </a:p>
        </p:txBody>
      </p:sp>
      <p:sp>
        <p:nvSpPr>
          <p:cNvPr id="64" name="Google Shape;64;p15"/>
          <p:cNvSpPr txBox="1">
            <a:spLocks noGrp="1"/>
          </p:cNvSpPr>
          <p:nvPr>
            <p:ph type="title"/>
          </p:nvPr>
        </p:nvSpPr>
        <p:spPr>
          <a:xfrm>
            <a:off x="781877" y="1037979"/>
            <a:ext cx="10641600" cy="61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05EB8"/>
              </a:buClr>
              <a:buSzPts val="2700"/>
              <a:buFont typeface="Arial"/>
              <a:buNone/>
              <a:defRPr sz="3600" b="0">
                <a:solidFill>
                  <a:srgbClr val="005EB8"/>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5" name="Google Shape;65;p15"/>
          <p:cNvSpPr txBox="1">
            <a:spLocks noGrp="1"/>
          </p:cNvSpPr>
          <p:nvPr>
            <p:ph type="body" idx="1"/>
          </p:nvPr>
        </p:nvSpPr>
        <p:spPr>
          <a:xfrm>
            <a:off x="781877" y="1833143"/>
            <a:ext cx="10641600" cy="2244000"/>
          </a:xfrm>
          <a:prstGeom prst="rect">
            <a:avLst/>
          </a:prstGeom>
          <a:noFill/>
          <a:ln>
            <a:noFill/>
          </a:ln>
        </p:spPr>
        <p:txBody>
          <a:bodyPr spcFirstLastPara="1" wrap="square" lIns="68575" tIns="34275" rIns="68575" bIns="34275" anchor="t" anchorCtr="0">
            <a:normAutofit/>
          </a:bodyPr>
          <a:lstStyle>
            <a:lvl1pPr marL="609585" lvl="0" indent="-397923" algn="l" rtl="0">
              <a:lnSpc>
                <a:spcPct val="90000"/>
              </a:lnSpc>
              <a:spcBef>
                <a:spcPts val="1067"/>
              </a:spcBef>
              <a:spcAft>
                <a:spcPts val="0"/>
              </a:spcAft>
              <a:buClr>
                <a:schemeClr val="dk1"/>
              </a:buClr>
              <a:buSzPts val="1100"/>
              <a:buChar char="•"/>
              <a:defRPr sz="1467">
                <a:latin typeface="Arial"/>
                <a:ea typeface="Arial"/>
                <a:cs typeface="Arial"/>
                <a:sym typeface="Arial"/>
              </a:defRPr>
            </a:lvl1pPr>
            <a:lvl2pPr marL="1219170" lvl="1" indent="-397923" algn="l" rtl="0">
              <a:lnSpc>
                <a:spcPct val="90000"/>
              </a:lnSpc>
              <a:spcBef>
                <a:spcPts val="533"/>
              </a:spcBef>
              <a:spcAft>
                <a:spcPts val="0"/>
              </a:spcAft>
              <a:buClr>
                <a:schemeClr val="dk1"/>
              </a:buClr>
              <a:buSzPts val="1100"/>
              <a:buChar char="•"/>
              <a:defRPr sz="1467">
                <a:latin typeface="Arial"/>
                <a:ea typeface="Arial"/>
                <a:cs typeface="Arial"/>
                <a:sym typeface="Arial"/>
              </a:defRPr>
            </a:lvl2pPr>
            <a:lvl3pPr marL="1828754" lvl="2" indent="-397923" algn="l" rtl="0">
              <a:lnSpc>
                <a:spcPct val="90000"/>
              </a:lnSpc>
              <a:spcBef>
                <a:spcPts val="533"/>
              </a:spcBef>
              <a:spcAft>
                <a:spcPts val="0"/>
              </a:spcAft>
              <a:buClr>
                <a:schemeClr val="dk1"/>
              </a:buClr>
              <a:buSzPts val="1100"/>
              <a:buChar char="•"/>
              <a:defRPr sz="1467">
                <a:latin typeface="Arial"/>
                <a:ea typeface="Arial"/>
                <a:cs typeface="Arial"/>
                <a:sym typeface="Arial"/>
              </a:defRPr>
            </a:lvl3pPr>
            <a:lvl4pPr marL="2438339" lvl="3" indent="-397923" algn="l" rtl="0">
              <a:lnSpc>
                <a:spcPct val="90000"/>
              </a:lnSpc>
              <a:spcBef>
                <a:spcPts val="533"/>
              </a:spcBef>
              <a:spcAft>
                <a:spcPts val="0"/>
              </a:spcAft>
              <a:buClr>
                <a:schemeClr val="dk1"/>
              </a:buClr>
              <a:buSzPts val="1100"/>
              <a:buChar char="•"/>
              <a:defRPr sz="1467">
                <a:latin typeface="Arial"/>
                <a:ea typeface="Arial"/>
                <a:cs typeface="Arial"/>
                <a:sym typeface="Arial"/>
              </a:defRPr>
            </a:lvl4pPr>
            <a:lvl5pPr marL="3047924" lvl="4" indent="-397923" algn="l" rtl="0">
              <a:lnSpc>
                <a:spcPct val="90000"/>
              </a:lnSpc>
              <a:spcBef>
                <a:spcPts val="533"/>
              </a:spcBef>
              <a:spcAft>
                <a:spcPts val="0"/>
              </a:spcAft>
              <a:buClr>
                <a:schemeClr val="dk1"/>
              </a:buClr>
              <a:buSzPts val="1100"/>
              <a:buChar char="•"/>
              <a:defRPr sz="1467">
                <a:latin typeface="Arial"/>
                <a:ea typeface="Arial"/>
                <a:cs typeface="Arial"/>
                <a:sym typeface="Arial"/>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pic>
        <p:nvPicPr>
          <p:cNvPr id="66" name="Google Shape;66;p15" descr="A picture containing clipart&#10;&#10;Description generated with very high confidence"/>
          <p:cNvPicPr preferRelativeResize="0"/>
          <p:nvPr/>
        </p:nvPicPr>
        <p:blipFill rotWithShape="1">
          <a:blip r:embed="rId2">
            <a:alphaModFix/>
          </a:blip>
          <a:srcRect/>
          <a:stretch/>
        </p:blipFill>
        <p:spPr>
          <a:xfrm>
            <a:off x="10535750" y="365909"/>
            <a:ext cx="1308943" cy="528611"/>
          </a:xfrm>
          <a:prstGeom prst="rect">
            <a:avLst/>
          </a:prstGeom>
          <a:noFill/>
          <a:ln>
            <a:noFill/>
          </a:ln>
        </p:spPr>
      </p:pic>
      <p:sp>
        <p:nvSpPr>
          <p:cNvPr id="67" name="Google Shape;67;p15"/>
          <p:cNvSpPr txBox="1">
            <a:spLocks noGrp="1"/>
          </p:cNvSpPr>
          <p:nvPr>
            <p:ph type="ftr" idx="11"/>
          </p:nvPr>
        </p:nvSpPr>
        <p:spPr>
          <a:xfrm>
            <a:off x="690676" y="6333439"/>
            <a:ext cx="572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200" b="0">
                <a:solidFill>
                  <a:srgbClr val="C9C9C9"/>
                </a:solidFill>
                <a:latin typeface="Arial"/>
                <a:ea typeface="Arial"/>
                <a:cs typeface="Arial"/>
                <a:sym typeface="Aria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extLst>
      <p:ext uri="{BB962C8B-B14F-4D97-AF65-F5344CB8AC3E}">
        <p14:creationId xmlns:p14="http://schemas.microsoft.com/office/powerpoint/2010/main" val="421616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8" y="365910"/>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833143"/>
            <a:ext cx="10641498" cy="2244128"/>
          </a:xfrm>
          <a:prstGeom prst="rect">
            <a:avLst/>
          </a:prstGeom>
          <a:noFill/>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Digital First Primary Care</a:t>
            </a:r>
          </a:p>
        </p:txBody>
      </p:sp>
    </p:spTree>
    <p:extLst>
      <p:ext uri="{BB962C8B-B14F-4D97-AF65-F5344CB8AC3E}">
        <p14:creationId xmlns:p14="http://schemas.microsoft.com/office/powerpoint/2010/main" val="5667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Century Gothic" panose="020B0502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0" i="0">
                <a:latin typeface="Century Gothic" panose="020B0502020202020204" pitchFamily="34" charset="0"/>
              </a:defRPr>
            </a:lvl1pPr>
            <a:lvl2pPr marL="685800" indent="-228600">
              <a:buFont typeface="System Font Regular"/>
              <a:buChar char="-"/>
              <a:defRPr b="0" i="0">
                <a:latin typeface="Century Gothic" panose="020B0502020202020204" pitchFamily="34" charset="0"/>
              </a:defRPr>
            </a:lvl2pPr>
            <a:lvl3pPr marL="1143000" indent="-228600">
              <a:buFont typeface="Courier New" panose="02070309020205020404" pitchFamily="49" charset="0"/>
              <a:buChar char="o"/>
              <a:defRPr b="0" i="0">
                <a:latin typeface="Century Gothic" panose="020B0502020202020204" pitchFamily="34" charset="0"/>
              </a:defRPr>
            </a:lvl3pPr>
            <a:lvl4pPr>
              <a:defRPr b="0" i="0">
                <a:latin typeface="Century Gothic" panose="020B0502020202020204" pitchFamily="34" charset="0"/>
              </a:defRPr>
            </a:lvl4pPr>
            <a:lvl5pPr>
              <a:defRPr b="0" i="0">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2027CF-9483-434E-9D60-523A66365F7B}"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BCEE8-008B-4829-BF12-AE189A455581}" type="slidenum">
              <a:rPr lang="en-US" smtClean="0"/>
              <a:pPr/>
              <a:t>‹#›</a:t>
            </a:fld>
            <a:endParaRPr lang="en-US"/>
          </a:p>
        </p:txBody>
      </p:sp>
      <p:pic>
        <p:nvPicPr>
          <p:cNvPr id="8" name="Picture 7" descr="Logo.squarespace_transparent.png">
            <a:extLst>
              <a:ext uri="{FF2B5EF4-FFF2-40B4-BE49-F238E27FC236}">
                <a16:creationId xmlns:a16="http://schemas.microsoft.com/office/drawing/2014/main" id="{F365647D-4427-F03D-5BAB-11AA8583705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90991" y="192229"/>
            <a:ext cx="1573418" cy="488808"/>
          </a:xfrm>
          <a:prstGeom prst="rect">
            <a:avLst/>
          </a:prstGeom>
        </p:spPr>
      </p:pic>
    </p:spTree>
    <p:extLst>
      <p:ext uri="{BB962C8B-B14F-4D97-AF65-F5344CB8AC3E}">
        <p14:creationId xmlns:p14="http://schemas.microsoft.com/office/powerpoint/2010/main" val="1904209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52027CF-9483-434E-9D60-523A66365F7B}" type="datetimeFigureOut">
              <a:rPr lang="en-US" smtClean="0"/>
              <a:pPr/>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BCEE8-008B-4829-BF12-AE189A455581}" type="slidenum">
              <a:rPr lang="en-US" smtClean="0"/>
              <a:pPr/>
              <a:t>‹#›</a:t>
            </a:fld>
            <a:endParaRPr lang="en-US"/>
          </a:p>
        </p:txBody>
      </p:sp>
      <p:pic>
        <p:nvPicPr>
          <p:cNvPr id="8" name="Picture 7" descr="Logo.squarespace_transparent.png">
            <a:extLst>
              <a:ext uri="{FF2B5EF4-FFF2-40B4-BE49-F238E27FC236}">
                <a16:creationId xmlns:a16="http://schemas.microsoft.com/office/drawing/2014/main" id="{9562A195-7B07-F7E7-FC8E-2E37A85C05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90991" y="192229"/>
            <a:ext cx="1573418" cy="488808"/>
          </a:xfrm>
          <a:prstGeom prst="rect">
            <a:avLst/>
          </a:prstGeom>
        </p:spPr>
      </p:pic>
    </p:spTree>
    <p:extLst>
      <p:ext uri="{BB962C8B-B14F-4D97-AF65-F5344CB8AC3E}">
        <p14:creationId xmlns:p14="http://schemas.microsoft.com/office/powerpoint/2010/main" val="4211759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26/06/2023</a:t>
            </a:fld>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103070210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662" r:id="rId4"/>
    <p:sldLayoutId id="2147483744" r:id="rId5"/>
    <p:sldLayoutId id="2147483746" r:id="rId6"/>
    <p:sldLayoutId id="2147483748" r:id="rId7"/>
    <p:sldLayoutId id="2147483749" r:id="rId8"/>
    <p:sldLayoutId id="214748375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uk/imgres?hl=en&amp;sa=X&amp;rlz=1C1SKPC_enGB400&amp;biw=1024&amp;bih=677&amp;tbm=isch&amp;tbnid=H34xmyjTDG8LWM:&amp;imgrefurl=http://www.surestartcountydurham.org/Burnhope/Pages/Change4Life.aspx&amp;docid=DVwQTGnsTrw7QM&amp;imgurl=http://www.surestartcountydurham.org/SiteCollectionImages/Change4life%20logo.png&amp;w=448&amp;h=317&amp;ei=dDk_UevNCYWu7Abs2YC4Cw&amp;zoom=1&amp;ved=1t:3588,r:3,s:0,i:15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google.co.uk/imgres?hl=en&amp;sa=X&amp;rlz=1C1SKPC_enGB400&amp;biw=1024&amp;bih=677&amp;tbm=isch&amp;tbnid=V5CcAGWlmfE2xM:&amp;imgrefurl=http://sjwtwin.blogspot.com/2011/01/understanding-visual-culture-part-3-of.html&amp;docid=4AeWWP1uE1mZaM&amp;imgurl=http://3.bp.blogspot.com/_y2ich2HEHTs/TUM4UVgnuCI/AAAAAAAAACo/s_tt_C4ZO7A/s1600/change4life_gulp.jpg&amp;w=1000&amp;h=647&amp;ei=dDk_UevNCYWu7Abs2YC4Cw&amp;zoom=1&amp;ved=1t:3588,r:4,s:0,i:158"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uk/imgres?hl=en&amp;sa=X&amp;rlz=1C1SKPC_enGB400&amp;biw=1024&amp;bih=677&amp;tbm=isch&amp;tbnid=H34xmyjTDG8LWM:&amp;imgrefurl=http://www.surestartcountydurham.org/Burnhope/Pages/Change4Life.aspx&amp;docid=DVwQTGnsTrw7QM&amp;imgurl=http://www.surestartcountydurham.org/SiteCollectionImages/Change4life%20logo.png&amp;w=448&amp;h=317&amp;ei=dDk_UevNCYWu7Abs2YC4Cw&amp;zoom=1&amp;ved=1t:3588,r:3,s:0,i:15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www.google.co.uk/imgres?hl=en&amp;sa=X&amp;rlz=1C1SKPC_enGB400&amp;biw=1024&amp;bih=677&amp;tbm=isch&amp;tbnid=V5CcAGWlmfE2xM:&amp;imgrefurl=http://sjwtwin.blogspot.com/2011/01/understanding-visual-culture-part-3-of.html&amp;docid=4AeWWP1uE1mZaM&amp;imgurl=http://3.bp.blogspot.com/_y2ich2HEHTs/TUM4UVgnuCI/AAAAAAAAACo/s_tt_C4ZO7A/s1600/change4life_gulp.jpg&amp;w=1000&amp;h=647&amp;ei=dDk_UevNCYWu7Abs2YC4Cw&amp;zoom=1&amp;ved=1t:3588,r:4,s:0,i:158"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uk/imgres?hl=en&amp;sa=X&amp;rlz=1C1SKPC_enGB400&amp;biw=1024&amp;bih=677&amp;tbm=isch&amp;tbnid=H34xmyjTDG8LWM:&amp;imgrefurl=http://www.surestartcountydurham.org/Burnhope/Pages/Change4Life.aspx&amp;docid=DVwQTGnsTrw7QM&amp;imgurl=http://www.surestartcountydurham.org/SiteCollectionImages/Change4life%20logo.png&amp;w=448&amp;h=317&amp;ei=dDk_UevNCYWu7Abs2YC4Cw&amp;zoom=1&amp;ved=1t:3588,r:3,s:0,i:15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www.google.co.uk/imgres?hl=en&amp;sa=X&amp;rlz=1C1SKPC_enGB400&amp;biw=1024&amp;bih=677&amp;tbm=isch&amp;tbnid=V5CcAGWlmfE2xM:&amp;imgrefurl=http://sjwtwin.blogspot.com/2011/01/understanding-visual-culture-part-3-of.html&amp;docid=4AeWWP1uE1mZaM&amp;imgurl=http://3.bp.blogspot.com/_y2ich2HEHTs/TUM4UVgnuCI/AAAAAAAAACo/s_tt_C4ZO7A/s1600/change4life_gulp.jpg&amp;w=1000&amp;h=647&amp;ei=dDk_UevNCYWu7Abs2YC4Cw&amp;zoom=1&amp;ved=1t:3588,r:4,s:0,i:158"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uk/imgres?hl=en&amp;sa=X&amp;rlz=1C1SKPC_enGB400&amp;biw=1024&amp;bih=677&amp;tbm=isch&amp;tbnid=H34xmyjTDG8LWM:&amp;imgrefurl=http://www.surestartcountydurham.org/Burnhope/Pages/Change4Life.aspx&amp;docid=DVwQTGnsTrw7QM&amp;imgurl=http://www.surestartcountydurham.org/SiteCollectionImages/Change4life%20logo.png&amp;w=448&amp;h=317&amp;ei=dDk_UevNCYWu7Abs2YC4Cw&amp;zoom=1&amp;ved=1t:3588,r:3,s:0,i:155" TargetMode="External"/><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www.111.nhs.uk/" TargetMode="External"/><Relationship Id="rId4" Type="http://schemas.openxmlformats.org/officeDocument/2006/relationships/hyperlink" Target="http://www.google.co.uk/imgres?hl=en&amp;sa=X&amp;rlz=1C1SKPC_enGB400&amp;biw=1024&amp;bih=677&amp;tbm=isch&amp;tbnid=V5CcAGWlmfE2xM:&amp;imgrefurl=http://sjwtwin.blogspot.com/2011/01/understanding-visual-culture-part-3-of.html&amp;docid=4AeWWP1uE1mZaM&amp;imgurl=http://3.bp.blogspot.com/_y2ich2HEHTs/TUM4UVgnuCI/AAAAAAAAACo/s_tt_C4ZO7A/s1600/change4life_gulp.jpg&amp;w=1000&amp;h=647&amp;ei=dDk_UevNCYWu7Abs2YC4Cw&amp;zoom=1&amp;ved=1t:3588,r:4,s:0,i:158"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uk/imgres?hl=en&amp;sa=X&amp;rlz=1C1SKPC_enGB400&amp;biw=1024&amp;bih=677&amp;tbm=isch&amp;tbnid=H34xmyjTDG8LWM:&amp;imgrefurl=http://www.surestartcountydurham.org/Burnhope/Pages/Change4Life.aspx&amp;docid=DVwQTGnsTrw7QM&amp;imgurl=http://www.surestartcountydurham.org/SiteCollectionImages/Change4life%20logo.png&amp;w=448&amp;h=317&amp;ei=dDk_UevNCYWu7Abs2YC4Cw&amp;zoom=1&amp;ved=1t:3588,r:3,s:0,i:15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www.google.co.uk/imgres?hl=en&amp;sa=X&amp;rlz=1C1SKPC_enGB400&amp;biw=1024&amp;bih=677&amp;tbm=isch&amp;tbnid=V5CcAGWlmfE2xM:&amp;imgrefurl=http://sjwtwin.blogspot.com/2011/01/understanding-visual-culture-part-3-of.html&amp;docid=4AeWWP1uE1mZaM&amp;imgurl=http://3.bp.blogspot.com/_y2ich2HEHTs/TUM4UVgnuCI/AAAAAAAAACo/s_tt_C4ZO7A/s1600/change4life_gulp.jpg&amp;w=1000&amp;h=647&amp;ei=dDk_UevNCYWu7Abs2YC4Cw&amp;zoom=1&amp;ved=1t:3588,r:4,s:0,i:15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2D67-29A1-EEB3-4729-F3CC62DD90FD}"/>
              </a:ext>
            </a:extLst>
          </p:cNvPr>
          <p:cNvSpPr>
            <a:spLocks noGrp="1"/>
          </p:cNvSpPr>
          <p:nvPr>
            <p:ph type="ctrTitle"/>
          </p:nvPr>
        </p:nvSpPr>
        <p:spPr>
          <a:xfrm>
            <a:off x="753165" y="3429000"/>
            <a:ext cx="9144000" cy="601111"/>
          </a:xfrm>
        </p:spPr>
        <p:txBody>
          <a:bodyPr>
            <a:normAutofit/>
          </a:bodyPr>
          <a:lstStyle/>
          <a:p>
            <a:r>
              <a:rPr lang="en-GB" b="1" dirty="0"/>
              <a:t>LMC meeting – comms update</a:t>
            </a:r>
            <a:endParaRPr lang="en-GB" sz="2700" dirty="0"/>
          </a:p>
        </p:txBody>
      </p:sp>
      <p:sp>
        <p:nvSpPr>
          <p:cNvPr id="3" name="Subtitle 2">
            <a:extLst>
              <a:ext uri="{FF2B5EF4-FFF2-40B4-BE49-F238E27FC236}">
                <a16:creationId xmlns:a16="http://schemas.microsoft.com/office/drawing/2014/main" id="{30FFF03E-BB99-EDF6-4E9E-D81780E07343}"/>
              </a:ext>
            </a:extLst>
          </p:cNvPr>
          <p:cNvSpPr>
            <a:spLocks noGrp="1"/>
          </p:cNvSpPr>
          <p:nvPr>
            <p:ph type="subTitle" idx="1"/>
          </p:nvPr>
        </p:nvSpPr>
        <p:spPr>
          <a:xfrm>
            <a:off x="844605" y="4863987"/>
            <a:ext cx="9144000" cy="466379"/>
          </a:xfrm>
        </p:spPr>
        <p:txBody>
          <a:bodyPr>
            <a:noAutofit/>
          </a:bodyPr>
          <a:lstStyle/>
          <a:p>
            <a:r>
              <a:rPr lang="en-GB" sz="2000" dirty="0"/>
              <a:t>14 June 2023</a:t>
            </a:r>
            <a:endParaRPr lang="en-GB" sz="2400" dirty="0"/>
          </a:p>
        </p:txBody>
      </p:sp>
    </p:spTree>
    <p:extLst>
      <p:ext uri="{BB962C8B-B14F-4D97-AF65-F5344CB8AC3E}">
        <p14:creationId xmlns:p14="http://schemas.microsoft.com/office/powerpoint/2010/main" val="147309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data:image/jpeg;base64,/9j/4AAQSkZJRgABAQAAAQABAAD/2wCEAAkGBhQQDxUUExQRExQVFhEZEhcYFRoYGRcXFRcYFRoXGxkXGygfGBsjGxcTHy8gIycqLi4tGSAxOTAqNSYrLCkBCQoKDQwOGg8PGTQkHyQ2NikuLTU1MCouLTEtNTAuLjA0MCk0MC8tNSwsLzQ0LiwwLCssLS8vLSkpKSw1LC0sLP/AABEIAL0BCwMBIgACEQEDEQH/xAAcAAEAAwEBAQEBAAAAAAAAAAAABQYHBAMBAgj/xABPEAACAQMBBAMLCQMICAcAAAABAgMABBESBQYhMRMiQRYXUVRhZJOjs9LiBzI0NXFzgYORFCNSJDNicnSSobEVQkNTgqKywURjdZS0wvD/xAAbAQEAAgMBAQAAAAAAAAAAAAAAAwUBBAYCB//EADcRAAEDAgMDCgYCAwADAAAAAAEAAgMEEQUhMRJRcRMzQVJhkaHB0fAGFBUigbEy4TRC8WKCsv/aAAwDAQACEQMRAD8AvGwdg27WkBMFuSYYSSYk4kov9Gu/uetvF7f0Se7Td76Hb/cwezWpCvi8ssnKO+4671YgCyj+5628Xt/RJ7tO5628Xt/RJ7tSFKj5aTrHvWbBR/c9beL2/ok92nc9beL2/ok92pClOWk6x70sFH9z1t4vb+iT3adz1t4vb+iT3akKU5aTrHvSwUf3PW3i9v6JPdp3PW3i9v6JPdqQpTlpOse9LBR/c9beL2/ok92nc9beL2/ok92pClOWk6x70sFH9z1t4vb+iT3adz1t4vb+iT3akKU5aTrHvSwUf3PW3i9v6JPdp3PW3i9v6JPdqQpTlpOse9LBR/c9beL2/ok92nc9beL2/ok92pClOWk6x70sFH9z1t4vb+iT3adz1t4vb+iT3akKU5aTrHvSwUf3PW3i9v6JPdp3PW3i9v6JPdqQpTlpOse9LBR/c9beL2/ok92nc9beL2/ok92pClOWk6x70sFH9z1t4vb+iT3adz1t4vb+iT3akKU5aTrHvSwUf3PW3i9v6JPdp3PW3i9v6JPdqQpTlpOse9LBR/c9beL2/ok92nc9beL2/ok92pClOWk6x70sFH9z1t4vb+iT3adz1t4vb+iT3akKU5aTrHvSwUf3PW3i9v6JPdrKd9tnxJtCULHEoHRYARQP5tDyArZqyHfv6xm/K9klXODSPM5uTp5hRyDJadu99Dt/uYPZrUhUfu99Dt/uYPZrUhVNNzjuJUg0SlKVEspSlKIlKUoiUpSiJSlUWf5Qbhbf9p/ZYegwGGbk9IVJwOoIcazkdXVjJxntqxoMMqa9zmwC9sznZatTVRUwBkOpsOKvVK+KeFfaryLGy2Qbi6UpSsLKUpSiJSlKIlKUoiUpSiJSlKIlKUoiUpSiJSlKIlZDv39YzfleySterId+/rGb8r2SVd4Lz54eYUUmi07d76Hb/cwezWpCo/d76Hb/AHMHs1qQqpm5x3EqQaJSlKiWUpSlESlKE4oi+O4AySAO0mvGG+jf5ro32MD/AJVQ55o7tWu7shoCf5NE4yix5wjaBnpJZOq3InrKo8vJeQ2SLqltZ7L+CUW7QknBICyQ8QT2K2MnhgnhXeQ/CkLYWGrm2Hv0G717dAN65mTG5XyubTRF7WZE26ezPyK0uaTSpbwAn9ONZaYimxIAeBxYH+9PCw/wIq5bLaWPZbNcswYRztl8a1jwxTpNIxrCY1Y4ZzUJb2UZ2ZEl0BoWC36YMcAGNEPEg9jKP0qw+D4BHLUsa4OAsL77XzWn8RzER07ntsdoG2qt0W8Fu0hjWeFpBnKh1JGOeQDwxUhVBjsrS4UxCIIUVSqGFoJEUnCyIGVWAyODLyIwcHhU7uTfvJbukjFnt5ZISxxlwmCrHHaVZc+XNUmMfD0FJSipppNoA2P9W/We+6scOxaWonME0eydQOm3vhbTh2bb3lhtNIfWzvnRHGjSSMBzIVRnSO0nAqPtd+YzIqTQ3NtrKhGlQaCW5DXGzKpPLDEH9RVeu4ri2Mj3AWBppT0t0rLN1ct0UMMWBIzhdKquggdZjk5B6Nm67iOaKeOQwnhG8yokkiODlXSM4BX+LC5BHAEEm1wr4fw6phDTd7iM3DJrTu3Hx4ZrUxPFKulcX5NaDYAkbThvA8r3tuV+qvbR39s4HdGkYtGcSaI3cIc4IZ1UqpHaCRiv3uVfNLYoJGLSRGSGRjzZoXMeo+VgFb/iqCt3jEN0ZtJiFxfmTUMroErk5HaMZ4VR4PgkdTXyUs5P2XGWV7KyxHEXU1K2dgve3ipOT5RbUcVW5kj7ZUt5GjHl16eI8oyPLVgsb9J4xJEyujDKsDkEfaKqcG0ZA0fS28kKTZELMyE6gjSaXRTmMlEcjnywdJr23RTory7hHBCIZkUch0upWI8GXjc48JJ7atMSwHDm0T56OQks16Qd/sLQpMUrDVNhqY9naFxocvx27/8AtupVW25teSSZ4IpOhjhANzMMatTLqESFgQuFKszkcAygcSSK5awx3QKQbQvSMq0imZ26SMOM4MnW0k9XXG2OODngKraD4WqKqFsz3hgd/EHU/wDehbtVjUFPIY9ku2f5EC4bxK0yhOKo+7luIdqtGjS6DaairSySDV0wXP7xjg44V+9qXIvpJek42kDMgTjiaSL+cdwPnorAoE4glWJB6uMH4ZmOIfJMffLaLrWAHBZ+sxCj+bcCBoB0lWOPeW1ZggubYsTgKJkJJ8GA3OpIGsltd47aYxq8dk0crIgiCkyxhzpUupj0HGRqUHqgniccbZufcNDczWZYtGiRS2+pssqOWUx5PEhWQ4J44IHZWziPwzHBTPmgkLtjW4tfeRw/P6vFT4tI6ZsU0eztZjMHvtxHu6t1KUri10CUpSiJSlKIlZDv39YzfleySterId+/rGb8r2SVd4Lz54eYUUmi07d76Hb/AHMHs1qQqP3e+h2/3MHs1qQqpm5x3EqQaJSlKiWUpSlESubaisYJQudRjk04550nGPLmumlZabEFYWapOkcOzZmwbeLoXkIXIUG3ZEc4+aqswyew88YOLFe/KNZIpZJDcBQC/QIZQi9rOyjSoHM5OfIa/V3u7NCzNaGJkYljbykqqsxJYxSICYwSclCrLnONOTXMdn30vV6K2twdWXaUz4HZiNUTV282H48j9Emq8GxUMnq3lrmixG/z7u8rlo6fEaEuip2hzSbg3sRc9o9ejJSm9VyG2VdOpBBtbkr4D+6Y1XNvqDFbKeTXVipHhHTIcf4VOz7rlNltZxPqIiKI0nhzkZ0LwA5YA4ACuAbFupZ7YzRW6rDP0rsk5cHEcqqFRoVIOp04k9hrUwPEqKiiqRta32b626O/sU+JUNRUyU7h/obu45aL23k+sLT7m+/6ram5aBZr8Dl+0Rnn2tbwsefhJJr33j2XM91bzQpHII0uUdWl6M/vTCQQdDZx0bcMdte+7OyJYGuHl6MGaVXVUZnCqsUcQBZkXJ6mTw7a1jiNP9BFJf773t/7X/Sm+Sm+qfM/6bNvyoDad08lzdzqpkNqrRW0fH54jEkhAH+szMiZ54THbx4dg7Q13WlbiW5Q26tIzJpRJg+CqjQAvBsackjSQeINWO+2BNFLJJbCJ1lfXJFIxjIcgBmSRVYdbSCVZeZJ1DJFcdzu/fyAOJYIWRgVhBZkcciJZdIPzScBVxnjk8MdFhuN4ZBTQDlC3YFi3eTkSfVU9dhdbPNN9rSH6OJzAGg9/ldW5hCy3sfLFwsgHkmhjJP4uslVzaqarS5B5NfOp8oa9AI/EE1bt3tgSQSzSyyRu8whUiONo1Ai14PWkcknWeOewVGXO5czM69PD0D3AmKmFukH75ZigcShfnAjJQ86qKXGKGHFZqna+x2mR3Z+Ksp8PqJKGKDLaaW3z3Lu3t+dZ/2lv/iXVc27jhtoXRxgrFapnPMZlk/zc1KbxbHkuFi6J443il6QF0Z1P7qSIghXU8pCc57K8N3tgSW8s0s0kTvL0X83GyKojBHJ5HJznw1oU2J00eFS0zj97tBbtU89DLJXRzj+LRbxVZvNntMl/CuhZDcuTnIDhujlUPgnCvHhDgcgeGciu2a4mu54Hkt1t1gMjZMiu7l42i0Lo4KmGLHJ4lU4cK8dq7ctJ5ulH7ZCBlBeQpmOQKckHquroCWwzppzkqe2uO2/f3cTW91dXEEYdpXbSsbMRpWJRHGgfmzMetjSo4ZNdjhjm1DaZtVTuD2D7TnbTU7sug9yocQZJB8w+CZuw6+0DrfQgb/JS+yFzthj4LMZ/wCKfh/0moyyaaPZTGMZuEW51cM6p0lk6TC4HNw5Ax/rCpvc5Oknu7jHVZ44Ij/EtuG1MPD+9klXP9Afj0bT2DKkrzWxQ9JgzQOSqs4AHSI4B6NyoAIKlWwDwIya1+NwU2Nyl5+2wZfdb+z4LZbhcs+FRxj+Qs+x6ew/hVmbaGIEkj2gszyFBHEkMXSMz9mC/VxxJJ5AEmuncSOWS/nknEgkjihjOej09YtIB+75tgknjwDDw17ps241ExWMcMrZ1SyPFpGeZPQkySccHBC58Iqz7B2KtpDoDF2ZmeWQ41SSN85zjl2ADsAA7KhxrFoWUr4o6gyufpua3dlbx/Knw2heZQ98DYw0dhJO/LID2FI0pSvnK6pKUpREpSlESsh37+sZvyvZJWvVkO/f1jN+V7JKu8F588PMKKTRadu99Dt/uYPZrUhUfu99Dt/uYPZrUhVTNzjuJUg0SlKVEspSlKIlKUoiUpXwuPCKIvtK+Bs19oiVzbS2lHbRNLKwSNBlmP6AYHEknAAHEkgV01Td/wCXVPYwnGGmklI+4ibH/M6n7QK2KaITShh0zJ4AXP6UFRLyMTpNwuvknyoQ6upDdOqsgnYp0fRF2CqCshBY8QcKDwq51iNvsp7wlS7aL670Ac9Ag6QvJgEDOmEALxACLnJraLK16KJIwXYIqKGY6mOkBcse1jjifDVhiVNBT7Ij16end53GnQtahqZKhrnPHTbwF/Fe1KUqnVgleV3arLG0bjUjqyuPCrAqRw8IJr1pWQSDcIqm2791b8IXhuIh8xJSYpFUcAokRWVwOHNAeHEnnX5OyL2bqt0Nqh+c6yGaTH9AFFVT/SJOP4TVur4zADJ4Ac66KL4mxOOLkmydl7C6qJMFoJJOVdGL69ndoV4bP2elvEkUShEQAKo7AP8AM9pJ5muiuHZm24LrUYJY5QjaXKHUA2M4yOB4eCu6ufkDw47evTfVWw7EpSleFlKUpREpSlESlKURKyHfv6xm/K9kla9WQ79/WM35Xskq7wXnzw8wopNFp2730O3+5g9mtSFR+730O3+5g9mtSFVM3OO4lSDRKUpUSylKUoiUpXLtTacdtC80raY4wSx/7AdpJwAO0kV6a0uIAGZRRW+e9S7Pt9eA0rkrBH/E+M5OOSLzY+DykVictsJWaSYLLK5LSOyglmPPnyHYB2ACu3be23u53upurwIjQnhFEOIX+sebHw+QCuK1nLA6lZCGZSrAgjHhBHA+Su7w+i+Ui/8AI6ny/H7/AAu1wfD4obGcDlHC4B6APP8A5vV8+RyFUmvAqqo0WfAADtuPBWn1mfyQ/wA/ef1LL/O5rTK5jGc6x/4/+QuYxFobVSADK5SqVvac7Tth/Db3h/WS3WrrVK3q+tLf+y3XtYKgw/nvw79Fc/iv+HJwVF3Su59FlLBEJVtRMX1ydGskkqMpVeqSSutssRjJI48a1zd/byXsPSIGUqzJKjfOjkXGpDjgcZHEcCCDVGvdqi1KRi3lKHQsZiVCutjpWMLqBBJ0gcMcedWjcjYslvHM8wCSXExlKA56NdKoqkjgWwuTjhk8OVWeKFkrOVcLH/XPM3JJB773sLablW4NPNIXDZszUHtJ98FZKV8blw59lYxuzsjaK7UjZ0ulmEo/a5m1dE8YPXGv5jqwHVUcuryxVZSUYqGvcXhuyL59Pv8AOoyXTsYHAm4FhfPp7B2raK/MkgUEsQAASSTgADtJ7K/VUP5SroyS29p/s3Ess449dYtKoh8Kl3yR26RUVJTmolEd7egzKwxhe4Nbqcl5bZ+WGCNtNvE8/HquT0aN2ZTqtJIM8MqmPLVZ21v7fXsLwm20xvpEmlJQxQMCyhpCvBgCp4cieVftLeO1V3wzMzcTjVI7McIgwOPNVVRw5VO2e5F9MuqSW3tQRwQIZ3HAfOYsqZ58sjymuqbDh9JZ5aMtC4km47B5BWElJDT25Z2e4D2PfSo75OLJotox6i2uS1maYZ6upWgAAUdUBQdIwOQrWKqG7O40lrddPLddORFJGq9AseNbIxOVY5+YOyrfXP4rUMnn22G+WuY377LRmcxzyWCw/r1SlR+1d4ba1H7+eGLIyA7gE/YDxPI8q8dm72WlycQ3MEjHkqyLq/u5z2eCtAQSlu2Gm2+xt3qK4UtSlKiWUpSlESlKURKyHfv6xm/K9kla9WQ79/WM35Xskq7wXnzw8wopNFp2730O3+5g9mtSFR+730O3+5g9mtSFVM3OO4lSDRKUpUSylKUoiE1jG/G9f+kJ9EZ/ksLdQjlNKMgyZ7UHEL4eJ8GLb8rG2JIreKGM6Rcs6SMPnaFXUyjwauRPgz4ayydSAqhW0ZAfQVVgg5hdXANjgD2V1WCUQA+YdqdOzoJ49A/4r7CKMPDqp42ms0aMyXa6dlx7Ct3yf7qfts3Tyj+Twt1AeU0q8fxRD+BYY5A1BbX+m3f9quf+s1b7H5Uo4IkijsZURFCoolj4AcPD/jVInuTLNNKVKdLNLIFJBIDtkAkcKsqf5h0z3yts21mi4PT2HXerDDBVy4gZ52EXB1BAGlhn76VePkh/n7z+pZf53NaZWJ7o71/6OlnYwvMJVgA0uq4MZlJzq8PSD9K1LdPeYbQtzKI2iw7oVYgnK445Xh21Q4zTSiZ09vtNhfLcBx6FS4tFIyqe5zSASbG2R/KmqpW9X1pb/wBluvawVdapW9X1pb/2W69rBWhh/Pfg/ormMV/w5OCi9sRBpbMHl+22p/uksP8AECtJFZhc3oe6gTBHRX1opPh1Jr4f3sVp4qbEAQ2MHcfFaeAAilN9/kF4X94sMTyvnTGju2OeEUscfgDWd2nyk3IZJZ0txbu0epFD9JGshChtZbDkahkaR248t33l2tHa2kkkq61A0hO2Rn6ixjP8RIH4msgsbdrdopHQSxQyNJ+zB24INLRoHPGQxkEgNwbgDyrpfhfCYa2mqXywF5A+0g2z3DMZ6b11VPDyjXnZJsMrdB8/eS3Os03tYPth8Ekx2sCkdgMksrnn5Fj5f9q0SxvFmiSRDlJFV0PhVgGB/Qisq3p2j0e07xsaiHsIuJxxdFHPjwGvP61QYPG4zuHSB5geaUJaJ2k6C58Cvayi6TaFkhwR0zuQeX7mJ3H4htJHlAPZWrVh28Wzuq0+SxiBbo3OYyFHWAGMqSM8Qedd8O587qGGzhhgCMzxA4IzyLcKtK6ijn2HulDbC2dtb36SN626+K85L3W3anL8ArYDIM4yM+DPH9Khd7NttbwqsWk3E7dHbg8gxBYyMO1UUMx+wDtrMTubcSXCwrs8QOwJ6dmJSPHJhJCDlvAuoHOOzjVwuEZtpxxu/SfslmmXI4tLO2Gc4OASsPL+ma8YdgsMtdFFym0DmRloOBOum9c3i1QKOmfKxwJAy11OQ1sq0Nppb3LpH84Z/a9oTQyzjpABlSY+WOGesqr4OFSu09g300sY6Kwv7dk1dJjohx4gKS7sCcIVZQRx7MA16zCW0i6C2tZJhhirtJGELOWZtZZg3M+Djk+CvfYe2bu1sooFsWZ44lQM1xEFLAYyQpyFz2AZxXd4s3E4Ng0GY0LLDZG49B8bdi47DZKCYOdVWB6HF33O7dcuHRp0K07rWU0NnFHcNrlUMGOrXw1EopcgFyE0qWxxIzUrVT3S3rmlcQXkJhuD0rRlQOjkjQgZGHYqw1LkH8PJbK+TV9PPBUOZO3Zde9ujPd2bl3MMkcrA6M3G/VKUpWipkpSlESsh37+sZvyvZJWvVkO/f1jN+V7JKu8F588PMKKTRadu99Dt/uYPZrUhUfu99Dt/uYPZrUhVTNzjuJUg0SlKVEspSlKIqV8pO7dxeC3NuiuYnlLguF4MmkYzz41Te9/tD/cJ6ZK2elW1Pi00EYiaAQN9+O9b9LiNTStLInWBN9Aezp4LGO4DaH+4T0yVAsrK7o66Xjd0cZB6yHB4jnX9CmsA2zKBfXeSB/Krnt/pmr3DK+Src4PAy3X9Sr/CMUqaip2JnXFidANy9dk7FuLt3W3jD9GIy+XVMdIXC8+fzGrUvk72HNZ2jJOoV2mlfAYNwbTjiPsNVr5H2BnvMEHqWfL7bmtNquxmsk5R1NYbIse3QHz3KqxislmndE43a05aJVK3q+tLf+y3XtYKutUjexwNp2+SB/Jbrmcf7WCqzD+e/B/RXJ4r/hycFXF+nj/1Gy9gta0KyDbOyZWkaSCeIZlilC/McNHGEGmTLKM47UPOprcTfx5bhbaWQzFxJpZkCyxyR/Oil0AI3AMQw8GDzBq1r6V08QljN9kZjO+nvyVfgtRGI+Svn/Q9OC9vlrugmzVznrTxgEdmlJH/APrj8apO27kC0kGrrLHGWweOCQM/jhv8a0f5R9vxQ2r27oZZbiOZY0wuB1dPSMXIChSy+XPLyZbfAOZlBRiYbUY1Lg4eUkZJxyr6B8Dukbh0g2CASbHrZHTgRZdvh7nNjlAGot4O/rvWs/JpcB9kWpAIAQrx/wDLdkyMdnVyPJiqDvhDm42qx4jqY8IaK1jcH8DpI+ytN3X3ihvbfXECgQlHjIAMbKAdPVJUjBUgg4wR9lZht67Sf/SMqMDHK0nROeqrD9mjjyC2AVLAgHka4XDhIK6ZzmlpvmNxLgbLVom3ktuB/VlZ9l/Jw0qobm6aaEiNjEIlQvwDaXcMcrnGQAM1oFRW7G1I7m0jeJgwCqrdhVlADKwPFSPAf+9StUVZUTSyWlOmVrWt+BZaznufm4345pVJAxta8yecdiRnwaZV4eTIP4mrtVU3ssJI7iO8iRpAqNHdIoy7RZ1K6r/rFG1HA4kM2M1cfC9XHS4g10hsCC2+66psbpn1NFJHHrr3G6it3t3LW5vL/wDaIIpZFlhILhWxG0CacAjIGQ//AOFfveC02PYsqy2kBYhSwWFToRnEYkcnARNRxknsOM4qI2tDBfyJNBexQyKuklThyuclW0yJIvE/NJ4ZPDJrni2LGs6tcX9vKNUbSK7MWk6MOIwWmuX6qs5bGMZA8Art6n4emqK105mPJuzsDbz0VHTY5FDSsjcw7bQBax6Px0/vVX/dbY1lFH0tkkOmTP7xDqLAMcjWxJIDA8M44eSp2qt8mJzsqDHLNxj08tWmvl1cHNqJGucXWJFzmTY2XYxm7QbJSlK1F7SlKURKyHfv6xm/K9kla9WQ79/WM35Xskq7wXnzw8wopNFp2730O3+5g9mtSFR+730O3+5g9mtSFVM3OO4lSDRKUpUSylKUoiUpX5kbAJ54BOPsoi/VRk+7NpIxZ7a2ZmJLM0MZJJ7SSuSa57PeuN4ulkBhjOgKzMjZLAtjEbMVwBk6sc66bfeKFzNhx+4P7wnkBjOfszqH2qa2RHPGTYEcP6U76WUXu3T8+9V72GyIbfPQxQxasaujjVM4zjOkDOMn9a664m21AM5lj4as9YcCukEfaC6DH9IVxjeVTcrCqhgxj0uG4EPHJICBjj8zHPtrzycsl3EHfn2cVhtNKQbN0z3aKZrjv9jQXBBmhhlK509JGr4zzxqBx2V2VC7Y3ritZCkgbPRGQEYwcEjTz5nH2V5hbI51o9exeY4XzO2WC5Xp3I2Xilp6CP3a7rLZ8UC6Yo44lyTpRAgye3CgDPAfpXJDvJAyqTIiFohLoYjUE06skDyZP4GvYbah1Belj1FtIGriWwDj7esv94DtqR/zBydc96yaeRp/ie5L/YlvcEGaCCUgYBkjVyBzwCwOK5e5Cy8Ts/8A28fu103G3II3KPNEjAAkMwBAPLnXyXb0CM6tLGDGAXGr5oJAyfxK/ZkUaagABu1b8rHy7z/oe5e1jsyKBSsMUUSk5KoioCeWSFAGcAVCwfJ5YI4YW6nBJVWeR41J49WJ2KLjswvDsqYtdqxStpSRGbSGwDx0nBBx+K/qPCK66wJp4ibOIJ1zIvxXhzCzIiy5dm7Kito+jgjSJMk6UUKMnmeHbXVUVNvEixzvpbFu+lxlRk4U5GTj/WHOvVtv245yoOBPE44BzGf+YEfgaw6OVx2iCb/nt81L8vKB/E+8/wBFSFKj7vbKRyRqdOh0mcvq4Kseg58oOvnnsr7Ft+3YoFmjJk/m+sOtxI4fiCMV45J9r2y9+ixyElg7ZNv++hXy83etpm1S29vI3heJGP6spPaa8RuhZD/wlp6CP3a9RvFbEMRPEQpUMQ4IBbOBkf1W/Q172204pHZEdWZPngdn21LtVDRq4AcVgwSDMtPcva3tljQIiqirwVVAUAeQDgK9KUrXJvmVGlKUrCJSlKIlZDv39YzfleySterId+/rGb8r2SVd4Lz54eYUUmi07d76Hb/cwezWpCo/d76Hb/cwezWpCqmbnHcSpBolKUqJZSlKURK+MuQR4a+0oirQ3GToeh6aUJkcFWNc9UqdWlBrOCOLZIwKlLPYSRrIuWYShFfVjksSxdg7QvH7akaVsPqZX5ErZfVzvFnO9+wqym4FuFYZkyyourIyCratfLmSBn7K7LPdaOKRHDOTHox80A6EeMcAOHCQ8vAKmqVl1XM4EF2q9Orah4Ic8m6VF3u7kU0rSSAsSqqAcEKV1YZeHzusalKVCx7mG7TZa8cj4zdhsoKHc+FSvF2AVAVOMMUjaEMeGc6GIwCB24rzi3JhXoSGcmHPE6W15fpOtqU8c9owasNKm+am63v2VsfO1HXPu481D327EczuzF8yYzy4Yikh4ZHgkJ+0CvCTcyFgw1S4OSBkdUsyO5GV5sUXOc9uMVP0rAqZhaztF5bWTttZ2nkoq13cjiunuFLan1ZU6SAW05IONQzpHDOOJqVpSonyOfm436FDJI+QgvN7ZKCuN0kdpcyz6JiTJGCoUnAGfm57B29led1uTDJ0mWkBkkEmcg6SNRwARgqdb8Dn51WGlTCqmGjvfsLYFbUDR3vL0CiLrdmOVI0ZnxHE0YxgcD0fHgMAjo1PDh5K5+42EsrM0jEZJyVGpjIJSxwvaQBgYGKn6VgVMoFg5eW1c7RYO9lU+03CyriZgMmLo9BLBRGGUA9ICDwcjGOQHlqw7I2OtsrKhJDMGOccDpVMAKAAMKK76VmWqllyccl6mrZ5gQ92W73wSlKVrLUSlKURKUpRErId+/rGb8r2SVr1ZDv39YzfleySrvBefPDzCik0WnbvfQ7f7mD2a1IVH7vfQ7f7mD2a1IVUzc47iVINEpSlRLKUpSiJSlKIlKUoiUpSiJSlKIlKUoiUpSiJSlKIlKUoiUpSiJSlKIlKUoiUpSiJSlKIlZDv39YzfleySterId+/rGb8r2SVd4Lz54eYUUmi07d76Hb/AHMHs1qQrPdj/KJotoV6DOmKIZ6XnhAP4K6++V5v634K15cOqS9x2enePVZD22V3pVI75Xm/rfgp3yvN/W/BUf02q6viPVZ22q70qkd8rzf1vwU75Xm/rfgp9Nqur4j1TbarvSqR3yvN/W/BTvleb+t+Cn02q6viPVNtqu9KpHfK839b8FO+V5v634KfTarq+I9U22q70qkd8rzf1vwU75Xm/rfgp9Nqur4j1TbarvSqR3yvN/W/BTvleb+t+Cn02q6viPVNtqu9KpHfK839b8FO+V5v634KfTarq+I9U22q70qkd8rzf1vwU75Xm/rfgp9Nqur4j1TbarvSqR3yvN/W/BTvleb+t+Cn02q6viPVNtqu9KpHfK839b8FO+V5v634KfTarq+I9U22q70qkd8rzf1vwU75Xm/rfgp9Nqur4j1TbarvSqR3yvN/W/BTvleb+t+Cn02q6viPVNtqu9KpHfK839b8FO+V5v634KfTarq+I9U22q70qkd8rzf1vwU75Xm/rfgp9Nqur4j1TbarvSqR3yvN/W/BTvleb+t+Cn02q6viPVNtqu9ZDv39YzfleySrP3yvN/W/BWd717z9LeSP0eM9Hw155Io/h8lW+EUU8cxLm9G8bx2qORwIX//Z">
            <a:hlinkClick r:id="rId3" invalidUrl="http://www.google.co.uk/imgres?hl=en&amp;sa=X&amp;rlz=1C1SKPC_enGB400&amp;biw=1024&amp;bih=677&amp;tbm=isch&amp;tbnid=H34xmyjTDG8LWM:&amp;imgrefurl=http://www.surestartcountydurham.org/Burnhope/Pages/Change4Life.aspx&amp;docid=DVwQTGnsTrw7QM&amp;imgurl=http://www.surestartcountydurham.org/SiteCollectionImages/Change4life logo.png&amp;w=448&amp;h=317&amp;ei=dDk_UevNCYWu7Abs2YC4Cw&amp;zoom=1&amp;ved=1t:3588,r:3,s:0,i:155"/>
          </p:cNvPr>
          <p:cNvSpPr>
            <a:spLocks noChangeAspect="1" noChangeArrowheads="1"/>
          </p:cNvSpPr>
          <p:nvPr/>
        </p:nvSpPr>
        <p:spPr bwMode="auto">
          <a:xfrm>
            <a:off x="207433" y="0"/>
            <a:ext cx="4064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1" name="AutoShape 3" descr="data:image/jpeg;base64,/9j/4AAQSkZJRgABAQAAAQABAAD/2wCEAAkGBhQSERUUEhQSFRUWGBsaGBUYGBgbHxgZGB8ZIR8cHR0cHCYeFx4kGxwaIi8hJSgpLC0sGCAxNTAqNSYrLCoBCQoKDgwOGg8PGjQkHyUuMjIuKiwpNS8sMiw1LSwyLCovKi0sNC4vNSwtLTMsLCwqKS0sLS4pLywsLCw0LywqLf/AABEIALQBFwMBIgACEQEDEQH/xAAcAAACAgMBAQAAAAAAAAAAAAAABgQFAgMHAQj/xABLEAACAgAEBQICBwQGBQoHAAABAgMRAAQSIQUGEzFBIlEyYQcUI0JxgZEzUmKhFkNyscHRFXOCsvAkJTQ1U1SSk8LhRHSDoqPT8f/EABsBAAEFAQEAAAAAAAAAAAAAAAEAAgMEBQYH/8QAOhEAAQMCBAMGBgAGAQQDAAAAAQIDEQAhBBIxQQVRYRMicYGR8DKhscHR4QYUQtLi8VIVIzOiYpKy/9oADAMBAAIRAxEAPwDqODBgx4jWvRgwYreLcww5ahIxLt8ESAvI/wDZRbY/j2+eHobW4cqBJ6UCQNassGF8Z7PzfsoIcsn72YYu/wD5URpfwL49/o9mH/bZ/Mf2YUihH66Wf/7sWP5YJ+NYHTX/APII+dNzchV+BgO3fFB/QjLn9o2al/1mZzB/kHA/lgXkPIecrCf7QLf7xOFkw4/rV/8AUf3UpVyq7OYUd2X9RgGYT95P1GKgck5D/ueV/wDKT/LFNzNl+EZBVbMZXLDWSFVYELGqs9hsLHc+RiRphl1QQ3mJOwSP7qRJFzTmGB7Uce1jn3Lb8Hz8jRwZRAyrrNwhPSCB3U+7DDCORMoPgSSM+8c06f7sgGHPYZtlWRwqSeRQP76AUTcUwYML55cnj3y+ezA/gnCTr+pCyD/x4xbmGfL/APTYQE85mDU8Y+boR1Ih8/UPniL+Wz/+JQV00PodfAE0c0aimLBjXBmFdQ6MrKwtWUggg+QRsRjZioQQYNPowYMGBSowYX+I84pFmkyyxSyOxUErppdRAvdgWA1CyBQ99iMQF+kaMziPoy9IuIxmPTp1EgA6e4Wyu/cBgSBeLyOH4lYzBG07ae9NztRg8vlTfgxTcycxjJiNmjLIzhXbUAI1JUFje5q7oeAcVGV+kmN3C9GVTrKtZT0oAT1KBOoel9hv6DgNYDEOo7RCZHO1C50FOGMJplRSzFVVQSWJAAA7kk7AAYSchz6+akeBITGXSTouJAWDILpgVCoSLIILAV5741cQ45LBCuSZGzM3TJmkL/CCb7lT1NKsoLHSO29naynhT2cIXY2tInLurlbTxp2RWbLF6ectmkkQPGyujbhlIII+RGxxlDMri0ZWHupBH6jCzyf/ANUp/q5v96XCvyxzNNlFjjEMRy7Zl01AkP8AaSUSoA0+gstr/MYI4apwupbN0KiDuL/O2lDKYJ5fv8V1HGCSg3RBo0aINH2PsflhFy30gzy5gxxwpoLFE2csGIOhmN6Cuqgy7UDdmrxUcDy+ZAz8aNEBQaZdA3dwAzAat9SJJYvudrxInhDgSS6oJNvmY+VIoUJnaupjHuOSZLj+ZynD1EbqsZlkVG0pcSI5DL6ho3djRa6FDYnafNzRm3y+WrMKkjTNCzqIiGtkVGYaWCGnU7fjRsYergjoNlCJIBvtO0dI8el6JQQYPXflP492rpmDEfh8LpFGsj63VFDPVamAALV4s2fzxp47mGjy07oadInZTV0VUkGvPbGKlGZeQHeJpm1TsGEvLc8yKih4QxVQC/V+Igbt+yrfv3xacp8zfWhIH0BwxIVLI6ZoA6rIcg2CRXjYWL08TwXGYZBcdRCRvIP0+9TLZcbErTFX5wYDgxlCoa9wYMac3mljjeR9lRWZvwUEn+QwACTAo1UcZ4tI0oyuV09YrqkkYWuXjOwYj7ztvpTzRJ2G8vg3L8WWBKAtI/7SZzqkkPuze38IoDwMReT8my5cSyftsyetKfm4BVfwRNKgfw/PGnnPm0ZKNQiiSeSxHGTQ27ux8KLH4kgfMaRQta/5TD+B6nck8httF9ZpiRmvqTpTFgxxJ+M8WnfVHmXLd+nEtAfkF3H43isbjmbgmizEmYzGsyqZULsBsbK6QdNUCKqsaqf4ccNu1TPIT+vWrDmHxDYJUggASdNPe1fQGDCN9KUTSpFAHZEcTSPpr1dFVZQb8Wb/AE9hhV+jGNlXiaIzArDSG9wamoiuxsDtiizwoOYQ4nPHSNs2XWftUBzAZotMecTXVpuNQIdLTwKe1GRAb9qJvCzz8v2kf/y+aH6fV2/9OOQ8b4THB0Xj1UyxPub+ONH9vcnHYufB64D7x5sfrDq/9ONE8ORgn2VoUTmCtRGif3UrYWh5AXzSfIwaT/olH/Oea/1R/wB+PDtzN9I2VyMvSl6ryaQxWNQaBurJYAGt69iPfCX9E/8A1nmv9Uf9+LGnn3hSyTZpgq9U5jSHPfSIMqQL9t2/U4uYnCs4niZQ9MZBp5Ui0tx9bbeuZXykx8qfc39I+RiRGkmALor9MAuyhwCNQQEKaPYnFlwPmXLZxS2XlV6+Ibhlv3VgGH41WOF5Dl2Fm6Zlj13VNKkdk+ACRv8AicbMkJOGZ6KQagFfS6nvpJAdG9/TuPmAfGA7/D+GKClpZzxImIPlr5zRdwz7SStWUxqAZI8a63nst/o5jmIRWVY3mIB2jvvPGPu13dRsRZ7jDQrAgEEEHcEeRjySMMCrAEEEEHyDsR+eKLkxisDwMSTlZXgBPcotNH/+JkH5Y5Zau3azq+JOp5jYnw0nqOVQCxir/BgwYpU+lPjPKMs+dSYPGiIyMCoPUGnTYB/iAKkdqO91WMYPo9RZ9Zlcxaw/R3osNNE+qvurZCgnSMMXF+LJlomlkvSvgbkk9gNwL/EgeTQGF3L/AEiowlLQTRmOMSBWKEuCwWhRIG5G58E+2Ntl7Hutf9r4QMto+/jtpT059h0098/G9XvHuDjNQmJjV+auu4O1jwSPzxUcO5DiilVy2oLEY6qixYEMxN+dUh/+ofbFOOfJczBMqQmOQaDqSQmo3LAsG6YKspUrRAHqBsYvuQuJTT5NGnFkekSWT1VUD1mwCCW1Aj+H54KmcZhMOoFUCYIkbihKkjp+vxvWHCeRosvP1lkl2JYICQtsCDqANHv2AAujW2N/G+S4M1IJJNQYeVrvVXuD4A/T88KZ+kTOWR08qbkaNSeqKagwv1G6U79u92O2LCXn6Z4sv0IoxNKjM+vUVXp69QABBb9m577CtiTtYXheIhwOlV9JkaXN/Q0cqwqd/Efn6018O4MkOXGXQtoCstki/USSe1d2PjFXwvkbKwSiQAtKPUC2nvfxUALq6F3W3nfC3mees1pim9EaSJJGyBQwWZDKvUDHdkDKvp9m3JxkMzIueSWQJ1zkXJfSQVcRoxoaqq9tPbufOGpwWLRnzORmBJg6kag/eJ86HfSDqPPyplTkbLDMCcBg6sGABoWva6GogexPy3G2J+W4BDG0zKp1T/tDZ3Hq2HsPW3b3wicD50zYkQzSLKkkc1JoRPXDro2osajG4N9hvjfy7zlmZc5CksiFJGdWjEWjQQshG5sndB57HcnwnsBjoVmckJHM6CbabEb70S2szbTW9M75HJRdPKN0wZCzJGWOpixJYg3e+/y2+WJi8uZYBF6MdI2pRWwbY6j+8bVdzfwjFBzW6rxHh5JALSUL80HH97qPxOHHGfiFOIQ2sLPeBJvvJBpnn7v786MQ+LwyPBIsJUSMpVSxIAJ2s0CdhfjvWIXMHG3gaBY0DtJIAQf3dSKdO4Aa3WidvfG9+YYRN0SW1agt6W0hzVKWqgTY/MgdzWIG2HRldSmd+eh3FKlJfo3cHp64ulrRjLv1gAlMi+igpaqGrYD8ba+XuGNDCglERmChXkQfGFsLZIDE6a7+bxaYMTYnieIxKMjpn399/AUtda8ODAcGKAoV7ij55NcNzdf9hJ+hBv8Ali8xD4zkOvl5of8AtI3T83UgfzOJcOoIeQo6Ag/Ogq4qTEoCgDtQr8Mc454hLZrMMf6uPLaflGxzGoj5dTSD+WHbljiHXycEnlo11D2dRpYfkwYfliBzjlIlj+tPKIGiUr1CmtXRyLieP+tVjVAUQdwe+NDALOHxZSrXTzkcr3iLc96lYe7FaXRsZrk3CeMQRrmY8zlnlnckwSoBqjNUuliQYwDTBl+d4084ZppozI1aiVLf2tNE/mbP54ZFiykoLPnchCnc9IylyPIVJW9BP4N+GFrjP2mXgiQHUwRAD3LuzvR9zb6b+WO5YWhT2cJIM3mbW2m21wPOrjamSh8olUpJJMCOQsTJJ3tpaumczqZFyTeZIZ1/Fny+sD89Bwg8nc0x5HNZoThunMhFqLoiytjvRDEbfLHX+KcB6uXSJX0PFoaKQC9EkXwtXkdwR5DEYRuJ8hyyvqOTjEn7yzp0r9wGTqqL306WrHO8OxeGUyph09021A/qJBv49dL1STlU32ajFwQYkaQRa9InMkmrLQn92OFfzWEKf5jHWucja5Rvfrj/AMWVnP8AhhYzX0Y5qZFhcQqBIS2YD/Eh9o9JNgEgWw7b4deZ+DSPHlxAocwybqzhLQxSxn1FSL9Y8Ymx2MYWtkIULZ9+YgX69fOKe+4hToW3OUBIvrakL6Kj/wA65j5wH/ehxK5vB62Zr/vP8zlst/li25I5Iny2dlzMoREaPQqa+o1nQSSQqiho9vPyxU85X1s3/r0I/PLQ/wCWJEvNvcRKmzIyD1kVZwSgrHBY0KlHyhVUvAefOhkmyM2T6thwN6DayT6xpNkE/EPAHteNbZV85NlYW3d2iVj39MSKHc/7Kkk+5xb8ocEmz2UWQDJimZCzCYN6fJCOEbYjwMPfK3JseT1OWMszCmkIql76UWzoW9+5JrcnbD8Xj8Ng1OFAhyTaSb8+QG/WoW3GG2lhuSVCLgCBPQ3NMOKDgH/TOIe3Vh/UwRX/AIYv8L/Jx1pPmPGYzEjofeNNMaH81jv88cezZpxR5AeeYH6JNVDqBTBgwYMVKfVRzVkzLlXUR9VttKXW/bfYmqJugT7e4U+U+TWYytPG0SGPpqrNqY2ysTbKCQNAG6i7I3qy+5vNpEheRgqr3YmgPH99CvnjHKZ+OVBJG6sh+8O1jaj7G/B3xpsYx9nDlCBYn4r+nKiHIBQDr+vwKouFcjRwLIqyynqIUoklVF3YUk2QfJPaxtZxb8D4SuVgSFCWCXuas6mLHt8yfyxOwYqvYt54EOKmTPnpQpZi+j/LjuZWOsveoD1MgS9l8AD8+99sZ5jkrJmJI3HpQmiWFkszMdyKvUzdqIvGHM/MskMgihCBtIdnYFgASwUBQRZOljZO1DY3smtqbNDMyLBLIralVlk0A7bgdUqhsXqo7777Y38LhsdiEB1ThA1HPpyj3as57ibDDmRSu8PH3v8AOui5nlvLvGkTRjpx/CoJA+YO9myLN9zjdmODQvIZGQFyhTVZvSwogb0LHkb4yyWd60Cypt1EDLfgsOx79jse/bCtyZms2+YkXMSEiFSrjUDchYqCPsxQ9Dnv5XGY008ttxZdy9nsSZMm8QOeskVbW9CkpgmfT61eJypl00tFGqOgcRtuwQvrttJNMSXa773WKrgPJJhzCyyzdQoD01obEgrqJCrdKzDt97vsBhtwu80ctGdknioTRVput9J1CiQQrBrqxpNkHwQcHiVurLTruUKEFRE87TqASbkaTNPcWpCSpInpv1if1NXGcykRIlkVfsrYO33a3v8ALv8ALxjXwnjMeZVniJKqxWyCL2BsX4IIIPzxzzP5/MM7yu5SVGr0kjQqCmUIWKWSG8lSXu9hh+5c4P8AVoFj21d2I7ajQoXuQoAUH2UY0eKcG/6dhULfXmUuMoBsBfN47QQYM1n4XHDFOKSgWTIM89vvO4iveNcBjzKgPYK3pYVtdWCGBVgSF2I8CqO+EdMqVICMxcZilo7M6PpBOvVS+kPV7Vh25i4g8MOqOgzMqayLCattRHnegL2tlvbCZ0GSGGbWgVnYAfEyFRJqL6rV+z6loVexJrDeFKcDRzGxMJB5wSa22TAM72HjTdyrxh8zCXcLYYAECrBRHG1mj667kbYucVfLOSWLLRhYxHqUOyDVszAWBqJIA2AF7AAeMWmMPFFBeVkECar614cGA4MQChXuDBgw2jS1l5fqWaaN9svmnLxN4jnb44j7Bz61+ZYe2I3PfB5cwYrR5MugYskWkuJTQVyj0JFVdQ0g6re/GGfPZFJo2jlVXRxTKexH/HnuMLy5mTISxxSymXLSCTQ8n7SIxoX0s/aVSitRIDencnGvhnipYdR/5ANDvbUdY9dbm1RyUEEVzaTlaJX9CuzXsn1bOBr/ALBiKg/nXzw28mcjyddc1ml0dPeGE0W1H+setgQOy9wdzVYYYOf8qVVpDNAGAI68UiAgiwdVFCK9mxZycw5ZWKNmMurCrUyoCLAI2LXuCD+eNHF8SxqkFvIRI1NzG8WA8atLxinG+zsAdYAE+MVYYMRv9Jxbfaxbix613B8jfcfPGYzsZFh4699S1+t45rs1jaoJFbsGNIzse51pQ3PqXYfPfbGI4jEbqWLYWfWuwHcnfYfPC7NXKlIqRjnHNPDJGzOYHSzBV3idHSFpFYCFUYWvYgjzh6j43l2NLPASATQkQmgLJ2PYDcnGnLcz5SRxHHmcu7m6VZEYmhZ2B8AE/li/gnHsKsrSgm3LS4M/KnIdLawtBgiqP6LuAy5XI6ZgVd5GfQe6ghVAPzIW/wDaw34XG59y1Bk67xkqDMsMgjUMQAxdgq6bI3F41w5zNZ0N0imVgDunUH2kz9N2Q6QRoi3U7nUflh+JZffdU+8Mkm828o18omokkAQL1u5hz7St9Sy7HqyD7WQf/Dwt3Y+zsLCL3s32GLvKZVYo1jQBURQqqPCqKA/TGjhPB4ssmiJas6mYkszse7Ox3dj7nE3FN51OUNt/CPUnmfsNvM04Dc0Y8Jrvj3BisKdXNOIZzM5qF5jIOisqDQCnoJ0FfTosga1BJcE7ntWK9UgBcz9RvhZYwwAJNhmLNYQAKg2oksO/jpa8BhEDwKmmN9VgE36vIJs2Nq9qHthGkyU2VmRpIjJ02sEB9ElAhW1KraCD6tLDYjzQOO2wGOaeQtpAyx8IEJJHjztc9fOudxWGcbdQ7qCIVqY6xy6aVL4PxZctlZRlmlmmoOIXRqjUMFJAT0sArAnS3qoHbfDZy7n5JsukkydN2u1oiwCQGAbcAgA0ffC1y7kp2zHVii+qwFgXXf1gX6VDoGqzsAFRbJGok4d8YfFVNhRSBKiZJmSLfCYt9a2sKqWgCNN4I9ATp5fKkLnjKyJmROVuBo0Rnr4CpkNsb2B1KLIA377bry54OQsX2khICooJJPuANyALJrwDuMdXz2SWaNo3sqwo0SD+oNjC8eU8oJI43lZnWyI2kQM41M42ADUpL0VrubvGtw7jDKGA26DKdIEggAwTcb2Olr1k4zhIee7QHWJv+uVW3LuTeHKQxyVrSMBq7X+p/v74SIeYmyudzJ+z0NmNDB7BIDturagB+0PcH4T28dJOObtAr54o96WzThgCVsEv5UgjeuxxR4UUPKfU6JBBJHnNvtVrHqU2GgjXMB9aZMzzJG2bhjinRtdABGRlsElxJQJtkoIAR6gbxd8Sz4hieRgSFF0O5PYAfiSB+eK6Dl/KRSoQAJLJQNLIxJA3IVnOqge9GsWmdy6yRujLqVlIK+4I7X4/HGe+5h1LaCUnKBeQAT3jOnS09KuoDmU5on1rmrytmZJFC08z0AL02wqwTuyqqklqF6WIHjHUDjnGT5QzTRq9aJCybF6ZbD6nOn4SrkMNJDG5LAsAN/HOLS5WJDHBNmm7HRV7AeptKk799lrY9tgel/iR9vGrYYwykkIBSADpER3iYgiAL6g61l8MYUwHFuAyogk+V7eM7aEeAn8TyfVhkjsDWjKCRYBYEA15o74pf6FRtDod31nUWkB7lwqsNJtdNIo339N3ZJxv4NzFJNp6mTzMOq92FqKF7nYi+3w9/wAcQY/pIyhuzIu5q1G496DWt+zUR5Axz7LGORLbIJgyct+mon0raSc3wzTNBGVVVLFiAAWPdiB3PzPfGzHOIebZDmusZJRB1SCNigho76AT28keq7PbbHRlNixiPiPDXsEUdr/UJ/I8RvUi21Nxm3E0HBgODGcKjr3BgwYbRoxQc7cutncqYkIV9SsrEkVvTbgeY2cfni/wYlZeUy4lxGoM0CJEVplyatGYiPQylCP4SKr9MLfJvKnRygTNxxyTF2LF1R+x0rvv9xVxPzHNCJMY9DlQ6o0ligzaa2uyAWUE+L7GjjCPmi5+n0yEMhjD6t9akrumnZdSkXqvsartpt4bHJaUlKTBAXPQTfXrca2FRFSJ16VV8t8iRxvmfrMMMimUiAOiPpgFsoFg6d3YVt2/DBnOQozn4XSGEZXQxliCIEaVNYjJSqY1K29fd38Yu4eZo2m6QEm7FBIQulnW7A9WrurAEgAkd9xeiXmmp+n07QSCMvq31MVFhdO6hmAvVfc12uwDxJTqlZTJRJGndiJF/PnNCW486q+YOQo3lyxy8MMaCWswqIiB4bV6YADWNcait/i9rwc0chxyCD6rDDFUqibpoiaoG/aA0Bq7DbFvxfmdYHK9Nn0qGkIIGlTfYH4zSk1ttW9msaZ+aSs+gRgxiRIy2o6iX0eoLVUC42uyLPsC5gcSIbWgGAkkSdRuTe+tvKgS2JFQucuTFmy4XKRRRShxuiohMbho5BYAsdN2Nfw+9Yn8z8vdXKsuXVUljp4SABTp2F9vULXf97Eri/MCwMqaHkYjUQmnZbq/UwFk3Q80e2PeI8eWOBJUHU6unpi9IOpSwJNEqNIJ7E7VWKzZxpDMAm5yzubW8Lb8zTjkvWOT4KPqKZWUenoLEw7/AHAprGHKHCHyuTihlIZ116mBJBLO7XZ9wcRxzeOkD0z1C7IYwwoFQCW1kD06WXxdsBXerfhufE0ayKCAbFGrBUlSDW2zAjbbbEWJaxbTSu1TCSv/ANhP5PjHSilSSbHapWDBio49zB9XKKsfUZ9RA1aQAukHejvbLQr8xinhcK7inQyymVHQUXXUMoK1mAN6t8GI+QzomiSVb0uoYA96YXviRiFSSklKtRTwZuKMGDBhtGjBiv49nWiy7tGGL7BaUvRYgXpAJIF3XywuzR57MgRyIUU/FqVUUj+MrI5k/sLQPZqGLrGE7VOdSgkTub+Q3ogTW7jnN7Vpymk2QolYWpYmvQPvAdy5222DeKjl+sxOrTSlGaUOFkQiSRoiun1UqR3pWkALUGrvYy5i4SYdCyOsgNvSRkELGLsoTIrjVpGkjcke2Gbl/g0YiikaLLiXSDrRE+92oqKvSRZXa7rY43Frw+Fwstf1Wzb/ADGnP5VKvKkdzff61dYUOOcmyvK0kDqNba92ZGR/JVlVu537CiT3Ha5Vyxb1ZtbNfAKWzsRa9hvvvtv7YEmNlj9bokVagAWwNV3rsCfa8ZeFU7hVFTZ2giKrPYRDwyr2v50u8K5KzC5qKeaRZChHqeaSRgoDbLqiFbn398POKcQmtxnCRQ+Jd/mPV8v542BDQPTnJBoW4utzZ9W++25uj7YWLcXiVBSyLCLAD70W8OloEJPqfyatMGKhcoRR6MxPc3L5+fr3rb8PGMPqou+i9jb1TntQ33aiDv8A+HFX+XT/AMvp/dU2Qc/p+aucDC/nityuXKyX0kHhmEhJ39we/wCHzxv4tm5I4meKMyuK0oPJJAs/IdzXthhZ74Qk69R9ZgedMUIrlfGJQ8sqrZbrO6gC7+3bSAPNtQr546PydmdeShO/pBTfyIyVB/RRhIHK04gDiKXqa9FUNWkIpD1f/ag46LwvNvLEryRtE5vUhN0QSP0NWPkcdb/EOIbcw7aGyFBJiQRNhGnJXPS1WH15soB0Eem/n9qlHBgODHGCqte4MGDDaNGIue4lHDRkarIFedz3r2HcnwMSsVnHuCrmIyKAcfC1WRRBruNjVb7ea2xPhw0XUh0wneKBpBXOa0aRy3UaSIltRB1t0irDwNOpaWqpBiKnEf8Akyyqak1MQ+s31QrnXd2WNbjzqI+WJcPKGa0qrZc1obUA0QXWTCVode6AQi7BHivGZ5QzIQk5ZCBGv2QdCNSu8hXSG+H1aRTXXnHqX8/gUpCc6NI+JPp7tWX2a+tYPnumglBbWksjgmvjXqliVqtJp9gBWraiAcaVzgaIuTchkS31nV1WEdNquww1bAdtIHyxt/o7MBRyszqulgm4DPrlLjVeoFlYKX7nz5xL/ohmT/URBSGtAyBQzSI9BLrQNNVfbzhKx2CQuSpPwxOZOn/HX9UsiyKhzcUEwnll9Z6Vn1EAoDKAoA+Eek7jy5xojzgMcmsguMxoLknUW1qA5a71gHY3tpXFpmOWsy7lzlVj1sdaxvFprpum2qT1WzaqIA+V7nDK8jZnStpCoCyKVLjfW8bA6QjrXo3Us13uTviNriOCbaSCtIgREgx0tRLayTaibiZnlLyE30Vog6QFMcTN2rfW5N+PFY1NxQtHlUc2qkqqk1W69OwKDMq2ov5nvviRn+B5hpzIcqQxMSuYypVwv7QrqcaVbtoobKLsk49j5ZzBy8ca5VE6Qca2ddbMyaNVljoUqRagndBVAC6yMVg0NYe6e7/8k27pnfc38dacUKJVVM/EgJiBqKiXSFViQJG1am0kgaiNiDt583h15AncwurfCrkJvqq9yurzuQT7FyNqoKGa5SzIdyYJDaLSgK6mQKq6rBogKp2bySfbD1ymrpG8bxNGquxQkVqEjO1V40k17bj5gU/4gfYdwf8A2lJVcaKFusc9j0NPYBCoIqy4rxJcvC8r3pQXQrckgAb7CyQLOw7nHNs3xB5upLLpYmPUm9jpsGoKPuqdP4sKY7mh1THPs1wHMSzys8LhjqkQ6l0EqygISDRuEaBdUdRI8ir/AAjjcNhHVuPAAj+okTBgQkHlOZRF4EeNPjOHcxDYQib7DS17+kDaTNWuQyefy/SSNoZoTpB1kgxrX46tvHqfx2GL3MTZgD0xxMf9Yf8AFBX88R+WoswkQTMKoCALGbBYqBXrolbFDcHf2Hm3xzuOfl8hQQSN0iArr3YHpFabKRkET4HUetU0HMR3EmXzKsoJak1Lt+6w+MfgP88ReGc+5WWNWeRYmIso+oab8aioU7eRt+OL3NyhY3YgkKpJCgkkAEkADcn2rHKctkMwFVDHIHYQ9JOmxVlckHW9ARlQN9tsaHDcHg8YlZelEERB8Z12Fp5c6tNpRPfVHlNdN4VxuLM6zC2tUbSWA9JNA+k9mFEbj+6jifhQ5B4EI0Ep6ySBTC8b0BaMNx6QWFAVuQNTAYaM+HMUgjID6G0E9g1HST+dYysaw03iC0yqU6Sfn/sUwnlWOa4XFIQZIonIFAuisQPYEjtjfFEFUKoCqBQAAAAHYADYDCBynndM3U1skfRMkpkY7g1pJs+ptX3hex7+pbduGcUjzEYlibUhv5EEdwQdwQfGLnF+GO8OdLKl50iLiYBImPH7VTweKTiWw4BEzY62MV5nhZX9t53jIHt8Vn/jfERI6/q8yKo2HHq00APiF9r3ruffG3PREMSFnexY0SaRftWoV2Hv3OMDlSO0UjU17y99PZtzv+B9sVW4CAJ+f+VaaTA9/msY42FXHmGNlv2u257H1AHYA12rB9TFUIJD2YAy+fYHUaO7fI1+GMUyxC0uXPciml7iqNb9q2rHrZGrHQTT3synYDtt3HbxtiXNfX5/506fc/5VkctuQYdhtq6vhdWnzfY+ff5Y1pDdDoRb9/tdrUUBsD4vb5HHqZSr0wQb3/WHdWJ7+k3YP88YmALWmPKDYDduzdiB6d+wA/4GCDt9/wDOl71/yqfkiFsFY0LG6Vr1E3Z7D2xnxHiUcCGSVgqihdE7n5AEn/IE+MRMgq9StOWDAWNHxC/yG1Xviu59yMkuWAjUtpclgLJrRItgDc0WF1ZrejWIUMocxKULMA6n/c1VxCihJUkSYpkBxqbNoHEZddZBYJY1FR3IHcj5457nubZGr6vrgjjjXQihHDMLFWA2pQAoC7ebHtN4TmjmuJJMqMulB1bN6SI5V8EhbMigLdmmNdzi4rgzjaC46YEE+Y0B8ek1QTxBta8iLmQPyR4b09HBgODGIK0K9wYMGG0a8vHuOP5JW/0ihQo85zAJmSTUSmpQ6MAKChOpsSdh2XTh1+kDiMsUMYjeSJWepJIxbBdu3nsS1CidFA98bL3Cih5tpK5zDl/vy36U/IZA5+/t4014iZ3isULRrI4UysEQG/Ux8Ch8x8t8c5Tj2aTL5eRppzGs7faVZkiqL46W5ArFxfkDzWInEJZZ8pDNJPMSJmiu6IImFSDTXrClaIr4BvidvgpzDtFiJi2s36dL0Mipg29n8V1zETivE0y8LyyXpUdh3JOwA8WSfND3oYq+b5posk3QLFwAur71AGzfgkgC/Gr3o4SWglkyWaYyZh4EKmLrF7ZiHVx6mLFfUh0kkAk+e1bB8ODyQ4pXdzARubj8/U7UUIzQTpMfT810fgvEjmIVlMbxarpHq6BIB28ECx8iMZZXjEMokMcsbCMkOwYUpAs2e2w3vtiuyGTjXhyo5keMwWxJLMVYFiL7mgaAN7AA3hJ4RG0kedy8MU6rMFeIldgsdAq25OqtO290dzhzWBbeLigYAVblE9b2F/KmJEia6Jwzj0GZ1CCWOQp8QU7i+xrvR8HscTicJHKGTkbNLMcu2XWPL9Jgap3PTvTXdbQm/nvRJxo554JLPmQTC88ejSir2Rjp9Xah9+zYPw70MI8PaOJ7ELgRN4PlqB110pyUyYJ9+/e1X/GOZHjzUOWhjV2ei5Z9OlLANfvMBvW3gC72vZplRSzsqqO7MQAPxJ2GETL8sFc9k+qjSMsStLJRI60aAKxet/Ug7ne/nWLTnng8s4hKR9VI2torrV280aNXRo1v74LmGYLjTSVQCJKuZvzMbW0pQkxfb536/j70xPxGJdJMkY1Astuo1Koskb7gDckdhiJPzPlUUM2YgAZdSnqL6lBq1o+oXtthIbkrMxwQGNELq0p6VikWZXUoDdDZy22wO3zxIyHJ02rJLNEjRx9TqhipGlmzBUVfq+OM129+xxJ/IYRIzF2ddCJtm+sCNr0MvM+7+/OuhYMGDGDQoxrbMKGCllDNuFJFmu9DucUPNXF5Y3hhy5AklJ3IB2FADcECySSaOyNWEvi6ziaVptInUo1hRtoCldNMQQdO3bctt4xtYHhJxIClLAkEgb6xpynes/FY5LG0wQDyvXQeF8wLPNPEFdTCQLbbV3BIHcUR57ggjY4kcaestOfaKQ/orYVuSZ9eamd5GeV0u9GlWAKAkE0TXoFFE239V3hj5lkC5PMX5idR82YFVH5sQPzxHiMKGsWlpA/489bTrfXpUzTudorPX6nlXNMuYgxGYaQaR6dHRu1Jph1SForp3HZl3Hs5fR6AICsYYRJQ9RRiZNy1OmzqFKAEgHxQ04Xxk5NBzCtSJKEBA3RqUdQH7w1sUZT8/GoYf+C5/rQRyEAFl9QHYMLDAfIMDju/4xxaVMlDYzDOUkz8KhqIjcbzzsKweBpUPjEGAdNQdDPTlFuZrXmcsTLfTdgdy3VIAPb4b9t//fGhMoR6uhVWbaYncH8TXnv7Yzziu/7SFGC2QOrXsNxW/wCe3b8MamyWp7MMF3uNZOxq/He68f344JBISAT8/wDP7V2CTbX5/wCVZfUhv9hFv2uQ73THwfvC8YLkx2EWVHy1k3Vfw+DjYYAuyplQNVgk127GqNECv/btj3pAWAuUHaxfsN728ECvwOHZzz+Z/upZj7/3WIjAA9OVXbszXR1EkX7efxGCk3v6nXpvt231X+mw+RxigFj1ZM2V7AXe1gb72b/XAMyunaTJ+LpbXcGvvdyQTgwfc0orfw6XU3xZdqG+gHUPA/s7g7YruYeI52NSYYVI10GUGRtG3q0+5s7Ua0/xWsw8QAG00AqySENEeN9W23fv77YtDJpTUxGwsnxsNziIq7JwLUgEciD+BUTid647nuJktPqLtI5Pq0RxnVoUG1Dekhgb87Xhq5b4lnSAsEcbQd1d4hCNJv4dB0neu2q9+1b1XD6m+sssLzB45GiIUsUZpLU6lsB6cE6ST9ke/bDRyBmVMUsY1aklJYEVQcbUO6k6SSCAdRb3BPTcSdAw5GQHLAg9QL20jTYViYOA6SB8cmfAxy31pobBgODHEitevcGDBhtGqM5iDL5uKFIAHnVvtFC7aQzUd9W+g9hXbEqXjERzIypVy5Qv8FpQrYntdEGvmPOFP6R4368Bj6mrSw9Bo1UmoaqOm0LC+wsXQs40nKvJmI5sos4H1NlV3D61+EUS25e9ZHezuLFY6BOCQ62h1atUm8/1AmCT9uholNgZ1/MUz5njH/Lo8o0KMjRlw5NkFPAQrVdt799sW8QjYDToIU7VpOk/Kuxxy3gvBphITJDmVqCfWx1vqYqo9Jaq1UQBd997s4Z/o14c0UUuqHpguuliulnAH3gDR09gwoGztscLG4JtprMhd0gW5kkydfkKK0BOhnSr7jHHo4InclXKgnQHUE0QD3OwBIsntf5YIuNwNHCZGjjM6oyRyMgY6gCAAT6jZrbzhMy3KJJz7tlzrLARNVawxGul+98I3I/DzjX/AEenXMZIrA5aOPLLIWAMf2Yj1AkdtGm1IPxAijeCMDhYy9pcXmw/pBjXrrztTSBz501cuc1rmFbq9KFus0SJ1L10qN6dQUk042AxdZrOpGuqR0Rbq3YKLPi2NXhC4Dy/mcvnet9XDIXKnUygqpCjqpbbeVK1uAaO++/6TIRqhYutgNSMjuPmSFBoG13PlR3F4Y5gWHMUltpXdUJteDy5+tOygryg/L5fb9XpnzXNWUjCM+YhCuGKNrBDBe9EWDR2/EVjZJzDllmEDTRCU7CMsLs9h8iR474R+CctSTR5ItGGhEkrvqoDpM8pG12dWoEAdw3sTib/AEEmOYOox9IzLKZN9dqQ1DfyRe4FFm3PYleBwaFFKnLidxzIHyEkbzaiUAEjNz26+O/3pii5yyjdOph9qzKnpcWyVYNr6e4q6vxeIMfOqvmIwmg5d4XlLtrD0mr4UIvbSdiL8+10ef8Ao9laSdkqiwaJS3c2u/8ADQRfx1N3xcScmNqiKulR5Z4aN2zsjLfbYWbvv8sOLHD0CQuZB1OlraDW4HKQfANKQBM/L3/ufObwvnjKzsyo7DTGZCXRkGgVqILAXpJF/jjfwnmzLZmQxwuzMFLUY5F2BANF1F7kfrhVTkWWIKzMrLHFMGWMMWdpHLgAULr0Aknx474x5A4TKMz1GSZY44mjHUq7Yx0oo0wAQ7/he5wncFguzccbWbC1xr6Xn707KmFEHT37+9dEwYMGOeplKnOk0cUmXmMZkkRiQLYKET1FjQNFSQQTsLJOy7U+YkfiGb+yXR6FFtR0IpY630kiyWIVQd67/Fp6HiDwp8uVb6sYNOr1dLRWr56Nr/HG1huIdi1KUEqSICpkCTy08OdUH8L2xyqPdJkiNY6/WqHL8hquYVy5aJNLKCSXMg7ktsEWwppas7bAU1xzDwhsxGqo4TS4aipYNQNA0wIokHzuBti0wYq/9SxPbIfzd5GhgGOsGpxhWghTYFjqKoOHcAkGTky0zIL1hGW20q1EE2FLEOWO/wAtyd8buA8u/Vmduqza+66Qq3d6q3Orxd7+fGLnGnN5pYkaRzSoCWPsB/f+GCviOJdC25s4qSkAQVen0pDDtpKVRdIgHpUHPxRoygDLhpD2kIUubBoeSb+R3rbGK5F9gIcsoWiN272O1KK7fyGEXjc0udlYxxnW8elUoMVRCfUSWADW47GgaA1d8XfDOdMwsyQ52BY9Wr1jWp9Ks16WB1/DRKsasY03eHvNNJKSCqJKZuPnflUbHEQ4TbuzAN4P26UxJw01Rjy1Ensh+HwO3fxj2PJSA3WX3O/oPYnffvdY18vcyx5xWaMOuggEOAD6hYOxIo7+b2xu4xxuPLBTJqJY0qqLJrudyAANtyR3HvjLP8x2nY5e9yq846Wwc9o1n915HkZAQS8dAjYRr7jz4/4/LMZOTf7Rewr0L40/4Bh/tfLG/I51Zo1kjNqwsGq/UHcEGwR7jGji/F0y8et9R3ChVq2Y3sLIHYE2SNgcRBTyl9mB3tIga+lNLwCcxIjnatmVyzret9diq0gDHnFOKR5eMySkhQQLAJNn5Dc/5A4x4RxZMxHrQMNypVqtWHg0SOxB2JFEYj8z8KbMZZo0rVastmgSpBq62sWL8XhzaAcSlGI7okBW0Cb0kqC4VNjv0rZl+PwyTmBX1OEDitwykKfSezelkO3hh86sccf4g2YSUiRCjEIrLRW0VY1A2ulJjU2pZD2JAx0DkfNF8ooYsWRnUhjZXe1W7OoBGXe/7sa3E+DfyuHTiEKkGBzvEkyLRNqkU0UpCjofx6c/Sr84MBwY54VFXuPGahZ2A849xpzsOuN1HdlZf1BH+OEkAkA0q1JxeErqWaIrpL2HUjSt22x3AINn5Y08O5jy2YbTDPDI2nVpVwTpPmu48frhC4Zy5moZNbxBI44sypexusnUcbd7DEChY2sHG3kPl53lhzGmNY4zLTj4nJ6iFSLNUT8h6AasnG85w3DIbWvtJjS4ibwPOPnUnZ2JnT99enWnrNcey8TlJJo0dU6jBmApLA1HwBZGKrmPnKOHLSS5d4ZXQI1aiQFkFqx0bkEdiNt7ugcR+ceVHzUsLRnSQadrApTsTX3tjde6Liuy/I0oyeZiGlXlakBbZYxq0ixfYuwr2UYZh8PgsiHFrvIlJPW/y98wEiJJ+XWrKTnxBmhAVWmShIC5+2Omo60djqoNdWCNsaeTudBMRBmHJzDPIFPSKqyrZABA0k6QTV4kTcrN9dhlUR6EjYN83KlbArvYU3iFwTkaWKSB3eMGOWSRgLJIZWAW6F/F39h5xIU4AskCxyg63zd7p4SOooDLHW30M/amHmDj8WVjJlfQzBtACsxJA7gKCaBI3IoWMKvBuaEjycf1lZ805kmCnSsraUcgWXIB2rtZxd808qNmnjkjlEboKsgMK9Xggg/Ef0BBBGKmX6P5TBFGJk9EkjkEErbuW7V6iLG5rdfmRgYQYIMJC13Jk9ICtLeG96cAggSfd+nhVvmufsrGsbEylZIxIpWNm9B967Eb2Pkca+Nc/wAEB0qks7aA/wBmBQUgMLZiKtSDsDQIurxCX6PTphBlX7KJo/gJsszNfcbAGvyPvio47ynKjIkcUkgWGOPqiTQHKBQS60VC+kGmbYgntWJGMNw5awAonXUwNbXttyNJCUEgE/QfXpNM+f5+y0LqrdQ2quzKoIRXAILWwJ2IJ0hqG+Nbc+IuYlhaGULFq1SjSVpQd6Bu2YaQPcjfxitzP0drMsTR5gColRmCq4bSoUkA2rbg/qe/YXcHKSh80zOWGZ02oUDToZ2HvZt/w27b4hUjhyE6kmL66yL6RpPpTRltrp87fuqxPpIUpKxy8qskfVRSyfaJaiwwsKRqU1vsRV4zzHP+kZioCTEsbL671iQOd6W1A0Htqvb3xLyHIkMaOpaSQsgS2JOhBRCrZND0r3vZQNhjTlvo9ijjkSOWdeoEUnVuFQsQB2NWffwB727NwyTY6jnpad/H18KJyzI96fv5Vb8t8VbM5ZJnVFL3QR9akAkAg15AuvGLPEDgnBkysQijJItmJPcsxJJ9hucT8Yr5QXVFv4ZMeG1Nqh504sIMq9/1gZL32BVtTbbmlB2HclR5wr8EmzEcx+rokrGMAqQFoIe9mVR3bYb0P52n0h8NkkVWATpIpDWfvOyACq3sha8fFfgGHyVnLzR1CtSyqvz0tGyn80s/lj0DhSWWuAPqCQpRgkGYsrQwRoO951zmL7RXEWrwBI23GtxubeVX/DMzn2l+2iiSIqfa1bwdpGLWaBGwre72MTiPCuJuVMecgQVuBEAL/wBpWJ/lhqxrmnVBqdlUbC2IAs7Dc7bnbHFfzx7TMhtI2jLI/wDaa3Q3AgqJ6/6isMlG6xqJWDuB6nC6Qx968f8AHbFDzrxSMQvAdfUZVdQqM16XBAJANWUI3wyKwIsEEHsR5xW5zlyCaXqyp1G0hdLbqACxB09r9R3+eI8K62h8OvTa9o126RQeQpTZSjfnypGykmYgH1mLSqOxis6WBKM/xKQGUFgd1bfa/l0Phub6sMclD1orUN61AGv51jRm+AwvCINOiMEEBPTRBvau293+JxnwrhEeWTRECFLFt2Lbmr7nbt2Hz9zi3j8a1i05ohcnbVO0mdRVfCYVWH7gMpgeu/r41i6w5SF3VEjRbdgigWfwFWx2A/IYSVhn4jOQx00tn4isKE7KoUqWZiO9i9JNgALh341w36xA8WrSWohquirBhYsWLUWLG2FCTkWcnf6sfnqf/wDVi1wt5lCFrWuHDoSJgc6r49Dy1pSlOZG4BiTtUd+WKlTLJxErItkRDrCvvbfbEBqN0CDTXiNxvIPHKsT5lp9PqZdU3obbSDqmYajZNVsB/EMTRyDmNVg5cbCqklBBBLXYjBu6/TErJ8hSWFlaJY/IjLEsPIsqui/LbnfwdxqoxjDagtb4UANMoknxAny9TVR1p9xHZoaKSd81gPW9XvJsOnJxbVq1PfltTEhj8yunGzmXjX1aHWApZmCqG7diSTXgKGPceBYvFqiAAAAADYAeAPGF3inJqzzdV5pCCRcZAKhRptF7aA1b9+5xzeHcw7uLLuJMJkmLmb/Db610LSUoCUnQUq8UzU8rJLmEZQRoRumUXy2wYlrIBNn90fm1cmZ2EQRxLJGZWUysgYEjWdW9dioZRXyxZ8b4KuZQKzMultQZasGmHkEEEMf1xB4NymuWm6iyOw0FQrBdixUkgqAKOkbV77742MVxTDYvABlXcKSSEpFul/MzVpbwW0EREHQC3qTPOr04MBwY5YVVr3BgwYbRqo5h4/FllAlSWTqWAiJqsbXdkDz2ve8VkvO+VgihMccrRyqzIIoxtubBBZSGLavzBv55c78tS5wRCJkAQ2VcnSe25A7/AOHsb2gR8hS6IFMsY6XWJ2Y31DMQBsO3UFn+Htjdw7WC7BBdVeTInoY28PWiAnUn36fnWrXI8+5WVJXBkURBWOtCCyvYUqNy1kEVsb8Y0J9IuXMTyaJx0ygZCihqe9Lj16SvpbcG9u3bELK/Rsqo6NLqDQpHstfDdk+r5t+t4lLyErRSrNM8kktapCANl1UKFfvNvtvXtu4o4YCYUSJHPS07ePyijCY1PuOnj6aXrbPz9Eiylop/sphEQOnZJF6h66017m/lin5k53d4IpMsJo6kPU1aFoxsAYm+L4gSbB7afc4sIvo9AjZWzEjF5Y5GcqCSY7ru3cnuT7dsb5uQ0bLPB1XAklMpbSLBKhaX22ANm9/0w9tfDWlhQvB6xEXtHOh3Rre/yrFOdmbNw5YZchnVS+uTSUsAtS6fXoujuDsdvOJPNPMz5YxxwxCWWS6DMVACgk9gSTQbYfun5A+Z/lVHzQzUszaY2WQIaCqYxsdXgCrPv5NYk8X5fy+fRC9OvdXRlII+Roqd/wDH54rZsEHG1Ze7He1+LzInyikIkT79/rrSTzTx587Blx0G0s5DxB/2kivo6asF3/hatuopoEXhi+keVxkSFACn9oSewAJAoA6txuO1LW94tJuVoSsCLqRYHDqB5IZW3Jsm2Wye5s4947Hl8wDk5JVV3XVoDKH072QDe1XvWJhi2S412ae6gqJFzAnXyF6dnSFJIFh87z9KUs/zNPkI4IYostH9lrMJ6khBJckalb0A0aZgdz8jWTZ+d+K5aVQiiVAEBLG8uwDsT6qDgByNvFV5LDn+T8tmmSUszUoAKspDAAC7o3sB8tvxxPj5dhV4XCnVAgSMlj6VClfzOliLPvh5xuFSmQnvkKCrbnxPPnemjLAtz/R1qm5sas7w/YkdbtqYUTQvbY/n37e+KfgfOmafMwrK0RikmaEqsekg6dSm9R7Wq/O/zw+Zjh8cjI7oGaM2hP3T7+2IUPK2WRkZYlBR9am2+OgNW53NAVfasV2cZhwz2biJISRoLGVGRy1FC3L3f9elWuDBgxi0qpuYeCy5jQElVEXcoUJ1MCNJJDDYe3ub8DFY/JkitG0M6oyJGAxjJOtEKFvjohl2Km/O/tGzOeVOLl5ZOkqJps9iGVCFJPwqWZ2vb1RVfjG7h3P6yOBII4Y5ATHIXuqBYawaBsDwe+293jrGU8TZYSnDmUBGY90RC9QZHesOsaVAvAocJcKZNjMnbTfmdqb8Q+L8MXMRNG210QavSw3Bo7HfuDsRY84o/o+zUjwSdV3ciTuxJNtHGx79hqYnT4vE3mGLNkr9WYaSNLKNAYE/e1MDQrbYWO4DXQxFYVWHxZZzgFJ1NhzqwQQYNJ2QnzMfTETMXVzGiBmZNCWAgjtVYUponTsupmG+HPlng8kCN1ZHd3IJBdnC1fYt3JJN0AOwAobq3EMvNkWjbVDqVToAoncAEaHcO9VWsdwzWFNYbeGcyQzaQHVZGA+zJog1uo1Aa69x7Y1uJB1xntGUyg6qA5HfkKDrrWcJBEx5+lWuDBgxzFKoHGuMplY+pIHK6gvoXUbN15H4fiQO5xCzvOeVjjLiRZCNPoRkLerfsWA2G532AOLmaFXUqwDKwIKkWCD3BHkY55y9w6JOIiMgERvOEDG6YPan5mlY2fK33F418Dh2Hm1qcBlAm245dP30qniHVtqSBoox4GD610KCXUqtTDUAaYURYuiPBHkYyklCi2IA9yQP78ZYruL8KM2mioKk7MupTqFbi968YoYdDTjoS4rKnnEx70qw4VJTKRJrdBxNGeRLpozvZG+12N7oe5xl/pOLSG6kekmg2paJHi7xUZ3hCRa55HVVBck6CaVkKAVvdE9vyxhkeW/slHUDAkuDpP300g7m9tm/LxjZOE4cUhfakCE/0n4oOYAxGsHwNUg7iZKcg332mx+vpTDrHuN+3zx5HKGFqQR7gg/3YWV5ccz7ikCadfpJNR6BQ7gea/zxbcB4P9XRlLBixvYEAUAPJ+V/n7AYr4vBYRlrMh/MogHKBzmQTOw+ulSNPvLXCkQJN5961ZHBgODGQKuV7gwYMNo0YMGDCpUp/SLxKeLLgws0Y3ZpQSCukWBQU2DuT22Xzha4nxjMRZ36ysMInOW9cbliFX7E0GWr3oD+32x0LjfBkzULQyFgrd9JAPYjyD4JxFzPKcEkhkcOSY+n8RrT6Pbe/Qvf2PvjewWOw7TQS4n/AJA21Bjr7jxpwKRqPduvjS/xH6SijJ04C6mNJHstdOoYqlKQSAfvEWRW3c17cYkysvE5Y+mWDxG3DkabzF2NQ3pasVQrY1hnz/IeVm0akYBFCDS1elQABdFhsANiO3vvibPyxl3EoZL6xBk9TerTqre9vibt+8cPTi8A2kBCDeM3WFA8+hoDLaR4/KajJLM/D3bM9PqNHI1J8Ok2VHc76avc7+ThM5U5vmhWGGoJIgsg0pfUUoJGBY6iBZUggqCAQfx6U2TQx9KqTToobUtVQ9tsRchy9l4bMcSgldJJtiV9rYnY+R5rFdnG4dLbiHETmMgbC3jaKKSMpBHv340l8L57zJcluhKrxuwRAQYmU0AxDE1exB9Qse+KrKcTfNZhZJHjdmy8+yrQQdM+hhfceR+RsUT03LcGhj1aIkGsU216h7G7sfLtjXDy9l0fWsKBqIur2bv32NjY/LbtiyniWFQVFDcEiARHseWsXp5Wm8DWuaycw5mLK5WOFxAuhvUiru+uSr1KwAsdvTZ1b9gLSbmSZ85k9WYIjkEBKQsp9UgT4l7sjMSt7lQQQPJfn4bEVCmKMqvwgotD8BVDB/o6LWJOmmsdm0ixtWx8bbX7bYarimHVJ7K/evbfyphIO3P9elScGDBjn6bRjCaYKpY3QFmgSdvkNzjPBgjW9KkDmzmaGXXGICZY0JEjOkRQlboE3q8Wnn2Io4XEzCa02VwFYsFljjNWuwY3Vk9lpj4Oxw/c9ZWI5V3dY9doAxA1UXW1U/FZXVQHzwiZnhsccUMqG5G6jMjAMqGJtINHbQTsQ12LO1HHpPA8Q0cHlbBTJy6k94JkmQRAPSI6609k4hKFpSr4jY6RvyOtPnKPHoJl6eXhkiVQSbX02av1WSzEm999jeLDmSOU5dhDq1WthTTFbGoKbFHTfY37b1ifl0UKAgULXpC0Fo+1bVjZjhF4lIxQfbRYGYUc03m/Od6rlBU2UqOo1Fq5Xw+KR8ysO6vI7gtLrJVY0DAUTqqjsLFaifOLDmDgE2XhMj9KWMEawoYEAmrFn3I38bfiJGWyWYfiSZj6tIkZke9bINKtEqajvvupNCxuACcX/OUM8mWMeXjEhkOlt1Gle9gMy2brz747/E/xJikYthtlaQ2UpzJ7uUE/GJ2jxrnW+EMKbWpxJKgTBMz0PsVnynxIzQepizRsULHuwoMrH3JRls+SDi2zDUjGwKUmzvVDvXmsUHJfDJIUkEiFLKaQSpJCoBfpYgdvfxibzTmwmWkBIDSKY1HklxWw80CWPsATjiuIstHiS28NBQVWi4g8ugrdwZcUwjtPigTOs1Sco8YYEjMSOA8SyDqOWorqMnqPw+kq2nts1djhe4flBPmqzJMTzsHjliJUg2xMe+6EhhW5IYDvZGPMh6suksxDxSs7Ie+hg7DpGvOmtI82y1tvZ8Z5bkXLpIxe2pnG5MMhJKla30iwjV7BtrY43ilpp1UKylfdtsRy89QddN6vussOAGddOh6/an5FoAb7CtySdvcncn54Sed+P6i+XRwmhQ0hui5NFY199jqJ/wD4bvlPjsmYjYSxsrx6QWo6ZLHxKaAvbcC6se9CTxjhMMqlXSjJt1FQFhVfe0mvHfxjnMOBhcVDwkjlfz62p2GWlDgUoTFU+fzCycJUhgw0RKxvypQMD8wQbxZ5fOmNspEzsS6G7C+qlBFk7jftXfzjyXhsTZToDqLGAq2EIY1W9ad7rc1741LwmMvl3Mk7NCKUtH3skeo9Px2Haqv5mwFtKQUqmMyzpzT3duetVOzP8wpcWiPO/wCRUDh2dWSTrSvmGKMSoVWKKCvmhpFAkeDtud8WfAeYfrDMCqId6XUS1A0b9NeRuD5O22JOWgjii6J1sACCdDbhu/wrXn8ca+CcMWMsySTuCAoWQmlAJPpBArv3GHOu4VxlwqSc1gg7Redovrf1oOh0upKLIvP2q1ODAcGMMVJXmrBqwYMKjRqwasGDCilRqwasGDCilRqwasGDCilRqwasGDCilRqwasGDCilRqwasGDCilRqwasGDCilRqx7eDBhUqhcS4XFOFEq6gragNTLvRH3SL2J2PvjTJy7ligToRaRZFLpKk9yGWmBPuDgwYnTiHUABKyANLm3hQqblYFjRUQUqKFUbmgooCzudhjbqwYMQkyZNKi8GrBgwKVGrGnN5OOUASxo4BsB1DAH33GDBgglJkUq2QxhAFQBQOwUAAfgBsMZasGDANzelRqwasGDCilRqwasGDCpUasGrBgwopUFsGDBhwFKv/9k=">
            <a:hlinkClick r:id="rId4"/>
          </p:cNvPr>
          <p:cNvSpPr>
            <a:spLocks noChangeAspect="1" noChangeArrowheads="1"/>
          </p:cNvSpPr>
          <p:nvPr/>
        </p:nvSpPr>
        <p:spPr bwMode="auto">
          <a:xfrm>
            <a:off x="207433" y="411163"/>
            <a:ext cx="4064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698" name="AutoShape 2" descr="Image result for foreign and commonwealth office"/>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9700" name="AutoShape 4" descr="Image result for foreign and commonwealth office"/>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9702" name="AutoShape 6" descr="Image result for foreign and commonwealth office"/>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9704" name="AutoShape 8" descr="Image result for foreign and commonwealth office"/>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9706" name="AutoShape 10" descr="Image result for foreign and commonwealth office"/>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2770" name="AutoShape 2" descr="Image result for mhra"/>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2772" name="AutoShape 4" descr="Image result for mhra"/>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2778" name="AutoShape 10" descr="Image result for age uk"/>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 name="TextBox 2">
            <a:extLst>
              <a:ext uri="{FF2B5EF4-FFF2-40B4-BE49-F238E27FC236}">
                <a16:creationId xmlns:a16="http://schemas.microsoft.com/office/drawing/2014/main" id="{90F48633-9CA0-FD49-8DB0-B92E716FF494}"/>
              </a:ext>
            </a:extLst>
          </p:cNvPr>
          <p:cNvSpPr txBox="1"/>
          <p:nvPr/>
        </p:nvSpPr>
        <p:spPr>
          <a:xfrm>
            <a:off x="587829" y="1763486"/>
            <a:ext cx="184731" cy="369332"/>
          </a:xfrm>
          <a:prstGeom prst="rect">
            <a:avLst/>
          </a:prstGeom>
          <a:noFill/>
        </p:spPr>
        <p:txBody>
          <a:bodyPr wrap="none" rtlCol="0">
            <a:spAutoFit/>
          </a:bodyPr>
          <a:lstStyle/>
          <a:p>
            <a:endParaRPr lang="en-US" b="1">
              <a:latin typeface="Century Gothic" panose="020B0502020202020204" pitchFamily="34" charset="0"/>
            </a:endParaRPr>
          </a:p>
        </p:txBody>
      </p:sp>
      <p:sp>
        <p:nvSpPr>
          <p:cNvPr id="5" name="TextBox 4">
            <a:extLst>
              <a:ext uri="{FF2B5EF4-FFF2-40B4-BE49-F238E27FC236}">
                <a16:creationId xmlns:a16="http://schemas.microsoft.com/office/drawing/2014/main" id="{72CFA2C4-DF46-A947-8DBC-02D996381AFD}"/>
              </a:ext>
            </a:extLst>
          </p:cNvPr>
          <p:cNvSpPr txBox="1"/>
          <p:nvPr/>
        </p:nvSpPr>
        <p:spPr>
          <a:xfrm>
            <a:off x="914400" y="-1198179"/>
            <a:ext cx="184731" cy="369332"/>
          </a:xfrm>
          <a:prstGeom prst="rect">
            <a:avLst/>
          </a:prstGeom>
          <a:noFill/>
        </p:spPr>
        <p:txBody>
          <a:bodyPr wrap="none" rtlCol="0">
            <a:spAutoFit/>
          </a:bodyPr>
          <a:lstStyle/>
          <a:p>
            <a:endParaRPr lang="en-US"/>
          </a:p>
        </p:txBody>
      </p:sp>
      <p:sp>
        <p:nvSpPr>
          <p:cNvPr id="21" name="Title 1"/>
          <p:cNvSpPr>
            <a:spLocks noGrp="1"/>
          </p:cNvSpPr>
          <p:nvPr>
            <p:ph type="ctrTitle"/>
          </p:nvPr>
        </p:nvSpPr>
        <p:spPr>
          <a:xfrm>
            <a:off x="136187" y="237841"/>
            <a:ext cx="10924162" cy="601111"/>
          </a:xfrm>
        </p:spPr>
        <p:txBody>
          <a:bodyPr>
            <a:noAutofit/>
          </a:bodyPr>
          <a:lstStyle/>
          <a:p>
            <a:r>
              <a:rPr lang="en-US" sz="3200" dirty="0">
                <a:solidFill>
                  <a:schemeClr val="tx1"/>
                </a:solidFill>
                <a:latin typeface="Arial"/>
                <a:cs typeface="Arial"/>
              </a:rPr>
              <a:t>Primary Care Recovery Plan</a:t>
            </a:r>
          </a:p>
        </p:txBody>
      </p:sp>
      <p:sp>
        <p:nvSpPr>
          <p:cNvPr id="4" name="TextBox 3">
            <a:extLst>
              <a:ext uri="{FF2B5EF4-FFF2-40B4-BE49-F238E27FC236}">
                <a16:creationId xmlns:a16="http://schemas.microsoft.com/office/drawing/2014/main" id="{E9FD1856-8374-6F4D-F11B-875814CAF9CF}"/>
              </a:ext>
            </a:extLst>
          </p:cNvPr>
          <p:cNvSpPr txBox="1"/>
          <p:nvPr/>
        </p:nvSpPr>
        <p:spPr>
          <a:xfrm>
            <a:off x="714847" y="3591504"/>
            <a:ext cx="6097712" cy="338554"/>
          </a:xfrm>
          <a:prstGeom prst="rect">
            <a:avLst/>
          </a:prstGeom>
          <a:noFill/>
        </p:spPr>
        <p:txBody>
          <a:bodyPr wrap="square" lIns="91440" tIns="45720" rIns="91440" bIns="45720" anchor="t">
            <a:spAutoFit/>
          </a:bodyPr>
          <a:lstStyle/>
          <a:p>
            <a:pPr marL="0" indent="0">
              <a:buNone/>
            </a:pPr>
            <a:endParaRPr lang="en-US" sz="1600" b="1">
              <a:solidFill>
                <a:srgbClr val="005EB8"/>
              </a:solidFill>
              <a:cs typeface="Calibri" panose="020F0502020204030204"/>
            </a:endParaRPr>
          </a:p>
        </p:txBody>
      </p:sp>
      <p:sp>
        <p:nvSpPr>
          <p:cNvPr id="2" name="TextBox 1">
            <a:extLst>
              <a:ext uri="{FF2B5EF4-FFF2-40B4-BE49-F238E27FC236}">
                <a16:creationId xmlns:a16="http://schemas.microsoft.com/office/drawing/2014/main" id="{A48E2C3E-E790-5BE2-142A-30928308D3D6}"/>
              </a:ext>
            </a:extLst>
          </p:cNvPr>
          <p:cNvSpPr txBox="1"/>
          <p:nvPr/>
        </p:nvSpPr>
        <p:spPr>
          <a:xfrm>
            <a:off x="195959" y="1606345"/>
            <a:ext cx="11800082"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dirty="0">
                <a:latin typeface="Arial" panose="020B0604020202020204" pitchFamily="34" charset="0"/>
                <a:cs typeface="Arial" panose="020B0604020202020204" pitchFamily="34" charset="0"/>
              </a:rPr>
              <a:t>Launched in May.  Covers many areas but from a comms POV there are three things that national team will concentrate on patients knowing about:</a:t>
            </a:r>
          </a:p>
          <a:p>
            <a:pPr marL="800100" lvl="1" indent="-342900" fontAlgn="base">
              <a:buFont typeface="+mj-lt"/>
              <a:buAutoNum type="arabicPeriod"/>
            </a:pPr>
            <a:r>
              <a:rPr lang="en-GB" b="1" i="0" u="none" strike="noStrike" dirty="0">
                <a:solidFill>
                  <a:srgbClr val="000000"/>
                </a:solidFill>
                <a:effectLst/>
                <a:latin typeface="Arial" panose="020B0604020202020204" pitchFamily="34" charset="0"/>
              </a:rPr>
              <a:t>Digital access </a:t>
            </a:r>
            <a:r>
              <a:rPr lang="en-GB" b="0" i="0" u="none" strike="noStrike" dirty="0">
                <a:solidFill>
                  <a:srgbClr val="000000"/>
                </a:solidFill>
                <a:effectLst/>
                <a:latin typeface="Arial" panose="020B0604020202020204" pitchFamily="34" charset="0"/>
              </a:rPr>
              <a:t>–using the online consultation facility.  Likely to land in Q3 it will be a campaign possibly using the Help Us Help You brand</a:t>
            </a:r>
            <a:r>
              <a:rPr lang="en-US" b="0" i="0" dirty="0">
                <a:solidFill>
                  <a:srgbClr val="000000"/>
                </a:solidFill>
                <a:effectLst/>
                <a:latin typeface="Arial" panose="020B0604020202020204" pitchFamily="34" charset="0"/>
              </a:rPr>
              <a:t>​</a:t>
            </a:r>
          </a:p>
          <a:p>
            <a:pPr marL="800100" lvl="1" indent="-342900" fontAlgn="base">
              <a:buFont typeface="+mj-lt"/>
              <a:buAutoNum type="arabicPeriod"/>
            </a:pPr>
            <a:r>
              <a:rPr lang="en-GB" b="1" i="0" u="none" strike="noStrike" dirty="0">
                <a:solidFill>
                  <a:srgbClr val="000000"/>
                </a:solidFill>
                <a:effectLst/>
                <a:latin typeface="Arial" panose="020B0604020202020204" pitchFamily="34" charset="0"/>
              </a:rPr>
              <a:t>Wider practice team </a:t>
            </a:r>
            <a:r>
              <a:rPr lang="en-GB" b="0" i="0" u="none" strike="noStrike" dirty="0">
                <a:solidFill>
                  <a:srgbClr val="000000"/>
                </a:solidFill>
                <a:effectLst/>
                <a:latin typeface="Arial" panose="020B0604020202020204" pitchFamily="34" charset="0"/>
              </a:rPr>
              <a:t>– socialise the notion that pts will be asked by reception / care navigators why they’re calling so they can be referred to the most appropriate person, which may not be a GP.  This will start later this month with a series of paid-for articles in national newspapers</a:t>
            </a:r>
            <a:r>
              <a:rPr lang="en-US" b="0" i="0" dirty="0">
                <a:solidFill>
                  <a:srgbClr val="000000"/>
                </a:solidFill>
                <a:effectLst/>
                <a:latin typeface="Arial" panose="020B0604020202020204" pitchFamily="34" charset="0"/>
              </a:rPr>
              <a:t>​</a:t>
            </a:r>
          </a:p>
          <a:p>
            <a:pPr marL="800100" lvl="1" indent="-342900" fontAlgn="base">
              <a:buFont typeface="+mj-lt"/>
              <a:buAutoNum type="arabicPeriod"/>
            </a:pPr>
            <a:r>
              <a:rPr lang="en-GB" b="1" i="0" u="none" strike="noStrike" dirty="0">
                <a:solidFill>
                  <a:srgbClr val="000000"/>
                </a:solidFill>
                <a:effectLst/>
                <a:latin typeface="Arial" panose="020B0604020202020204" pitchFamily="34" charset="0"/>
              </a:rPr>
              <a:t>Wider care available </a:t>
            </a:r>
            <a:r>
              <a:rPr lang="en-GB" b="0" i="0" u="none" strike="noStrike" dirty="0">
                <a:solidFill>
                  <a:srgbClr val="000000"/>
                </a:solidFill>
                <a:effectLst/>
                <a:latin typeface="Arial" panose="020B0604020202020204" pitchFamily="34" charset="0"/>
              </a:rPr>
              <a:t>(alternatives to GP) – encourage the public to use other services.  Likely to be NHS111 online focused and building on </a:t>
            </a:r>
            <a:r>
              <a:rPr lang="en-GB" b="0" i="0" u="none" strike="noStrike" dirty="0" err="1">
                <a:solidFill>
                  <a:srgbClr val="000000"/>
                </a:solidFill>
                <a:effectLst/>
                <a:latin typeface="Arial" panose="020B0604020202020204" pitchFamily="34" charset="0"/>
              </a:rPr>
              <a:t>NHSApp</a:t>
            </a:r>
            <a:r>
              <a:rPr lang="en-GB" b="0" i="0" u="none" strike="noStrike" dirty="0">
                <a:solidFill>
                  <a:srgbClr val="000000"/>
                </a:solidFill>
                <a:effectLst/>
                <a:latin typeface="Arial" panose="020B0604020202020204" pitchFamily="34" charset="0"/>
              </a:rPr>
              <a:t> capabilities</a:t>
            </a:r>
            <a:r>
              <a:rPr lang="en-GB" b="0" i="0" dirty="0">
                <a:solidFill>
                  <a:srgbClr val="000000"/>
                </a:solidFill>
                <a:effectLst/>
                <a:latin typeface="Arial" panose="020B0604020202020204" pitchFamily="34" charset="0"/>
              </a:rPr>
              <a:t>​</a:t>
            </a:r>
          </a:p>
          <a:p>
            <a:pPr marL="800100" lvl="1" indent="-342900" fontAlgn="base">
              <a:buFont typeface="+mj-lt"/>
              <a:buAutoNum type="arabicPeriod"/>
            </a:pPr>
            <a:endParaRPr lang="en-GB" dirty="0">
              <a:solidFill>
                <a:srgbClr val="000000"/>
              </a:solidFill>
              <a:latin typeface="Arial" panose="020B0604020202020204" pitchFamily="34" charset="0"/>
            </a:endParaRPr>
          </a:p>
          <a:p>
            <a:pPr marL="800100" lvl="1" indent="-342900" fontAlgn="base">
              <a:buFont typeface="+mj-lt"/>
              <a:buAutoNum type="arabicPeriod"/>
            </a:pPr>
            <a:endParaRPr lang="en-GB" b="0" i="0" dirty="0">
              <a:solidFill>
                <a:srgbClr val="000000"/>
              </a:solidFill>
              <a:effectLst/>
              <a:latin typeface="Arial" panose="020B0604020202020204" pitchFamily="34" charset="0"/>
            </a:endParaRPr>
          </a:p>
          <a:p>
            <a:pPr lvl="1" algn="ctr" fontAlgn="base"/>
            <a:r>
              <a:rPr lang="en-GB" b="1" dirty="0">
                <a:solidFill>
                  <a:srgbClr val="000000"/>
                </a:solidFill>
                <a:latin typeface="Arial" panose="020B0604020202020204" pitchFamily="34" charset="0"/>
              </a:rPr>
              <a:t>All of these already have campaign materials supporting them</a:t>
            </a:r>
          </a:p>
          <a:p>
            <a:pPr lvl="1" algn="ctr" fontAlgn="base"/>
            <a:r>
              <a:rPr lang="en-GB" sz="1800" b="0" i="0" u="none" strike="noStrike" baseline="0" dirty="0">
                <a:solidFill>
                  <a:srgbClr val="FFFFFF"/>
                </a:solidFill>
                <a:latin typeface="HelveticaNeue"/>
              </a:rPr>
              <a:t>England, www.england.nhs.uk, Sept</a:t>
            </a:r>
            <a:endParaRPr lang="en-GB" sz="1400" dirty="0">
              <a:latin typeface="Arial"/>
              <a:cs typeface="Calibri"/>
            </a:endParaRPr>
          </a:p>
        </p:txBody>
      </p:sp>
    </p:spTree>
    <p:extLst>
      <p:ext uri="{BB962C8B-B14F-4D97-AF65-F5344CB8AC3E}">
        <p14:creationId xmlns:p14="http://schemas.microsoft.com/office/powerpoint/2010/main" val="2111284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data:image/jpeg;base64,/9j/4AAQSkZJRgABAQAAAQABAAD/2wCEAAkGBhQQDxUUExQRExQVFhEZEhcYFRoYGRcXFRcYFRoXGxkXGygfGBsjGxcTHy8gIycqLi4tGSAxOTAqNSYrLCkBCQoKDQwOGg8PGTQkHyQ2NikuLTU1MCouLTEtNTAuLjA0MCk0MC8tNSwsLzQ0LiwwLCssLS8vLSkpKSw1LC0sLP/AABEIAL0BCwMBIgACEQEDEQH/xAAcAAEAAwEBAQEBAAAAAAAAAAAABQYHBAMBAgj/xABPEAACAQMBBAMLCQMICAcAAAABAgMABBESBQYhMRMiQRYXUVRhZJOjs9LiBzI0NXFzgYORFCNSJDNicnSSobEVQkNTgqKywURjdZS0wvD/xAAbAQEAAgMBAQAAAAAAAAAAAAAAAwUBBAYCB//EADcRAAEDAgMDCgYCAwADAAAAAAEAAgMEEQUhMRJRcRMzQVJhkaHB0fAGFBUigbEy4TRC8WKCsv/aAAwDAQACEQMRAD8AvGwdg27WkBMFuSYYSSYk4kov9Gu/uetvF7f0Se7Td76Hb/cwezWpCvi8ssnKO+4671YgCyj+5628Xt/RJ7tO5628Xt/RJ7tSFKj5aTrHvWbBR/c9beL2/ok92nc9beL2/ok92pClOWk6x70sFH9z1t4vb+iT3adz1t4vb+iT3akKU5aTrHvSwUf3PW3i9v6JPdp3PW3i9v6JPdqQpTlpOse9LBR/c9beL2/ok92nc9beL2/ok92pClOWk6x70sFH9z1t4vb+iT3adz1t4vb+iT3akKU5aTrHvSwUf3PW3i9v6JPdp3PW3i9v6JPdqQpTlpOse9LBR/c9beL2/ok92nc9beL2/ok92pClOWk6x70sFH9z1t4vb+iT3adz1t4vb+iT3akKU5aTrHvSwUf3PW3i9v6JPdp3PW3i9v6JPdqQpTlpOse9LBR/c9beL2/ok92nc9beL2/ok92pClOWk6x70sFH9z1t4vb+iT3adz1t4vb+iT3akKU5aTrHvSwUf3PW3i9v6JPdp3PW3i9v6JPdqQpTlpOse9LBR/c9beL2/ok92nc9beL2/ok92pClOWk6x70sFH9z1t4vb+iT3adz1t4vb+iT3akKU5aTrHvSwUf3PW3i9v6JPdrKd9tnxJtCULHEoHRYARQP5tDyArZqyHfv6xm/K9klXODSPM5uTp5hRyDJadu99Dt/uYPZrUhUfu99Dt/uYPZrUhVNNzjuJUg0SlKVEspSlKIlKUoiUpSiJSlUWf5Qbhbf9p/ZYegwGGbk9IVJwOoIcazkdXVjJxntqxoMMqa9zmwC9sznZatTVRUwBkOpsOKvVK+KeFfaryLGy2Qbi6UpSsLKUpSiJSlKIlKUoiUpSiJSlKIlKUoiUpSiJSlKIlZDv39YzfleySterId+/rGb8r2SVd4Lz54eYUUmi07d76Hb/cwezWpCo/d76Hb/AHMHs1qQqpm5x3EqQaJSlKiWUpSlESlKE4oi+O4AySAO0mvGG+jf5ro32MD/AJVQ55o7tWu7shoCf5NE4yix5wjaBnpJZOq3InrKo8vJeQ2SLqltZ7L+CUW7QknBICyQ8QT2K2MnhgnhXeQ/CkLYWGrm2Hv0G717dAN65mTG5XyubTRF7WZE26ezPyK0uaTSpbwAn9ONZaYimxIAeBxYH+9PCw/wIq5bLaWPZbNcswYRztl8a1jwxTpNIxrCY1Y4ZzUJb2UZ2ZEl0BoWC36YMcAGNEPEg9jKP0qw+D4BHLUsa4OAsL77XzWn8RzER07ntsdoG2qt0W8Fu0hjWeFpBnKh1JGOeQDwxUhVBjsrS4UxCIIUVSqGFoJEUnCyIGVWAyODLyIwcHhU7uTfvJbukjFnt5ZISxxlwmCrHHaVZc+XNUmMfD0FJSipppNoA2P9W/We+6scOxaWonME0eydQOm3vhbTh2bb3lhtNIfWzvnRHGjSSMBzIVRnSO0nAqPtd+YzIqTQ3NtrKhGlQaCW5DXGzKpPLDEH9RVeu4ri2Mj3AWBppT0t0rLN1ct0UMMWBIzhdKquggdZjk5B6Nm67iOaKeOQwnhG8yokkiODlXSM4BX+LC5BHAEEm1wr4fw6phDTd7iM3DJrTu3Hx4ZrUxPFKulcX5NaDYAkbThvA8r3tuV+qvbR39s4HdGkYtGcSaI3cIc4IZ1UqpHaCRiv3uVfNLYoJGLSRGSGRjzZoXMeo+VgFb/iqCt3jEN0ZtJiFxfmTUMroErk5HaMZ4VR4PgkdTXyUs5P2XGWV7KyxHEXU1K2dgve3ipOT5RbUcVW5kj7ZUt5GjHl16eI8oyPLVgsb9J4xJEyujDKsDkEfaKqcG0ZA0fS28kKTZELMyE6gjSaXRTmMlEcjnywdJr23RTory7hHBCIZkUch0upWI8GXjc48JJ7atMSwHDm0T56OQks16Qd/sLQpMUrDVNhqY9naFxocvx27/8AtupVW25teSSZ4IpOhjhANzMMatTLqESFgQuFKszkcAygcSSK5awx3QKQbQvSMq0imZ26SMOM4MnW0k9XXG2OODngKraD4WqKqFsz3hgd/EHU/wDehbtVjUFPIY9ku2f5EC4bxK0yhOKo+7luIdqtGjS6DaairSySDV0wXP7xjg44V+9qXIvpJek42kDMgTjiaSL+cdwPnorAoE4glWJB6uMH4ZmOIfJMffLaLrWAHBZ+sxCj+bcCBoB0lWOPeW1ZggubYsTgKJkJJ8GA3OpIGsltd47aYxq8dk0crIgiCkyxhzpUupj0HGRqUHqgniccbZufcNDczWZYtGiRS2+pssqOWUx5PEhWQ4J44IHZWziPwzHBTPmgkLtjW4tfeRw/P6vFT4tI6ZsU0eztZjMHvtxHu6t1KUri10CUpSiJSlKIlZDv39YzfleySterId+/rGb8r2SVd4Lz54eYUUmi07d76Hb/AHMHs1qQqP3e+h2/3MHs1qQqpm5x3EqQaJSlKiWUpSlESubaisYJQudRjk04550nGPLmumlZabEFYWapOkcOzZmwbeLoXkIXIUG3ZEc4+aqswyew88YOLFe/KNZIpZJDcBQC/QIZQi9rOyjSoHM5OfIa/V3u7NCzNaGJkYljbykqqsxJYxSICYwSclCrLnONOTXMdn30vV6K2twdWXaUz4HZiNUTV282H48j9Emq8GxUMnq3lrmixG/z7u8rlo6fEaEuip2hzSbg3sRc9o9ejJSm9VyG2VdOpBBtbkr4D+6Y1XNvqDFbKeTXVipHhHTIcf4VOz7rlNltZxPqIiKI0nhzkZ0LwA5YA4ACuAbFupZ7YzRW6rDP0rsk5cHEcqqFRoVIOp04k9hrUwPEqKiiqRta32b626O/sU+JUNRUyU7h/obu45aL23k+sLT7m+/6ram5aBZr8Dl+0Rnn2tbwsefhJJr33j2XM91bzQpHII0uUdWl6M/vTCQQdDZx0bcMdte+7OyJYGuHl6MGaVXVUZnCqsUcQBZkXJ6mTw7a1jiNP9BFJf773t/7X/Sm+Sm+qfM/6bNvyoDad08lzdzqpkNqrRW0fH54jEkhAH+szMiZ54THbx4dg7Q13WlbiW5Q26tIzJpRJg+CqjQAvBsackjSQeINWO+2BNFLJJbCJ1lfXJFIxjIcgBmSRVYdbSCVZeZJ1DJFcdzu/fyAOJYIWRgVhBZkcciJZdIPzScBVxnjk8MdFhuN4ZBTQDlC3YFi3eTkSfVU9dhdbPNN9rSH6OJzAGg9/ldW5hCy3sfLFwsgHkmhjJP4uslVzaqarS5B5NfOp8oa9AI/EE1bt3tgSQSzSyyRu8whUiONo1Ai14PWkcknWeOewVGXO5czM69PD0D3AmKmFukH75ZigcShfnAjJQ86qKXGKGHFZqna+x2mR3Z+Ksp8PqJKGKDLaaW3z3Lu3t+dZ/2lv/iXVc27jhtoXRxgrFapnPMZlk/zc1KbxbHkuFi6J443il6QF0Z1P7qSIghXU8pCc57K8N3tgSW8s0s0kTvL0X83GyKojBHJ5HJznw1oU2J00eFS0zj97tBbtU89DLJXRzj+LRbxVZvNntMl/CuhZDcuTnIDhujlUPgnCvHhDgcgeGciu2a4mu54Hkt1t1gMjZMiu7l42i0Lo4KmGLHJ4lU4cK8dq7ctJ5ulH7ZCBlBeQpmOQKckHquroCWwzppzkqe2uO2/f3cTW91dXEEYdpXbSsbMRpWJRHGgfmzMetjSo4ZNdjhjm1DaZtVTuD2D7TnbTU7sug9yocQZJB8w+CZuw6+0DrfQgb/JS+yFzthj4LMZ/wCKfh/0moyyaaPZTGMZuEW51cM6p0lk6TC4HNw5Ax/rCpvc5Oknu7jHVZ44Ij/EtuG1MPD+9klXP9Afj0bT2DKkrzWxQ9JgzQOSqs4AHSI4B6NyoAIKlWwDwIya1+NwU2Nyl5+2wZfdb+z4LZbhcs+FRxj+Qs+x6ew/hVmbaGIEkj2gszyFBHEkMXSMz9mC/VxxJJ5AEmuncSOWS/nknEgkjihjOej09YtIB+75tgknjwDDw17ps241ExWMcMrZ1SyPFpGeZPQkySccHBC58Iqz7B2KtpDoDF2ZmeWQ41SSN85zjl2ADsAA7KhxrFoWUr4o6gyufpua3dlbx/Knw2heZQ98DYw0dhJO/LID2FI0pSvnK6pKUpREpSlESsh37+sZvyvZJWvVkO/f1jN+V7JKu8F588PMKKTRadu99Dt/uYPZrUhUfu99Dt/uYPZrUhVTNzjuJUg0SlKVEspSlKIlKUoiUpXwuPCKIvtK+Bs19oiVzbS2lHbRNLKwSNBlmP6AYHEknAAHEkgV01Td/wCXVPYwnGGmklI+4ibH/M6n7QK2KaITShh0zJ4AXP6UFRLyMTpNwuvknyoQ6upDdOqsgnYp0fRF2CqCshBY8QcKDwq51iNvsp7wlS7aL670Ac9Ag6QvJgEDOmEALxACLnJraLK16KJIwXYIqKGY6mOkBcse1jjifDVhiVNBT7Ij16end53GnQtahqZKhrnPHTbwF/Fe1KUqnVgleV3arLG0bjUjqyuPCrAqRw8IJr1pWQSDcIqm2791b8IXhuIh8xJSYpFUcAokRWVwOHNAeHEnnX5OyL2bqt0Nqh+c6yGaTH9AFFVT/SJOP4TVur4zADJ4Ac66KL4mxOOLkmydl7C6qJMFoJJOVdGL69ndoV4bP2elvEkUShEQAKo7AP8AM9pJ5muiuHZm24LrUYJY5QjaXKHUA2M4yOB4eCu6ufkDw47evTfVWw7EpSleFlKUpREpSlESlKURKyHfv6xm/K9kla9WQ79/WM35Xskq7wXnzw8wopNFp2730O3+5g9mtSFR+730O3+5g9mtSFVM3OO4lSDRKUpUSylKUoiUpXLtTacdtC80raY4wSx/7AdpJwAO0kV6a0uIAGZRRW+e9S7Pt9eA0rkrBH/E+M5OOSLzY+DykVictsJWaSYLLK5LSOyglmPPnyHYB2ACu3be23u53upurwIjQnhFEOIX+sebHw+QCuK1nLA6lZCGZSrAgjHhBHA+Su7w+i+Ui/8AI6ny/H7/AAu1wfD4obGcDlHC4B6APP8A5vV8+RyFUmvAqqo0WfAADtuPBWn1mfyQ/wA/ef1LL/O5rTK5jGc6x/4/+QuYxFobVSADK5SqVvac7Tth/Db3h/WS3WrrVK3q+tLf+y3XtYKgw/nvw79Fc/iv+HJwVF3Su59FlLBEJVtRMX1ydGskkqMpVeqSSutssRjJI48a1zd/byXsPSIGUqzJKjfOjkXGpDjgcZHEcCCDVGvdqi1KRi3lKHQsZiVCutjpWMLqBBJ0gcMcedWjcjYslvHM8wCSXExlKA56NdKoqkjgWwuTjhk8OVWeKFkrOVcLH/XPM3JJB773sLablW4NPNIXDZszUHtJ98FZKV8blw59lYxuzsjaK7UjZ0ulmEo/a5m1dE8YPXGv5jqwHVUcuryxVZSUYqGvcXhuyL59Pv8AOoyXTsYHAm4FhfPp7B2raK/MkgUEsQAASSTgADtJ7K/VUP5SroyS29p/s3Ess449dYtKoh8Kl3yR26RUVJTmolEd7egzKwxhe4Nbqcl5bZ+WGCNtNvE8/HquT0aN2ZTqtJIM8MqmPLVZ21v7fXsLwm20xvpEmlJQxQMCyhpCvBgCp4cieVftLeO1V3wzMzcTjVI7McIgwOPNVVRw5VO2e5F9MuqSW3tQRwQIZ3HAfOYsqZ58sjymuqbDh9JZ5aMtC4km47B5BWElJDT25Z2e4D2PfSo75OLJotox6i2uS1maYZ6upWgAAUdUBQdIwOQrWKqG7O40lrddPLddORFJGq9AseNbIxOVY5+YOyrfXP4rUMnn22G+WuY377LRmcxzyWCw/r1SlR+1d4ba1H7+eGLIyA7gE/YDxPI8q8dm72WlycQ3MEjHkqyLq/u5z2eCtAQSlu2Gm2+xt3qK4UtSlKiWUpSlESlKURKyHfv6xm/K9kla9WQ79/WM35Xskq7wXnzw8wopNFp2730O3+5g9mtSFR+730O3+5g9mtSFVM3OO4lSDRKUpUSylKUoiE1jG/G9f+kJ9EZ/ksLdQjlNKMgyZ7UHEL4eJ8GLb8rG2JIreKGM6Rcs6SMPnaFXUyjwauRPgz4ayydSAqhW0ZAfQVVgg5hdXANjgD2V1WCUQA+YdqdOzoJ49A/4r7CKMPDqp42ms0aMyXa6dlx7Ct3yf7qfts3Tyj+Twt1AeU0q8fxRD+BYY5A1BbX+m3f9quf+s1b7H5Uo4IkijsZURFCoolj4AcPD/jVInuTLNNKVKdLNLIFJBIDtkAkcKsqf5h0z3yts21mi4PT2HXerDDBVy4gZ52EXB1BAGlhn76VePkh/n7z+pZf53NaZWJ7o71/6OlnYwvMJVgA0uq4MZlJzq8PSD9K1LdPeYbQtzKI2iw7oVYgnK445Xh21Q4zTSiZ09vtNhfLcBx6FS4tFIyqe5zSASbG2R/KmqpW9X1pb/wBluvawVdapW9X1pb/2W69rBWhh/Pfg/ormMV/w5OCi9sRBpbMHl+22p/uksP8AECtJFZhc3oe6gTBHRX1opPh1Jr4f3sVp4qbEAQ2MHcfFaeAAilN9/kF4X94sMTyvnTGju2OeEUscfgDWd2nyk3IZJZ0txbu0epFD9JGshChtZbDkahkaR248t33l2tHa2kkkq61A0hO2Rn6ixjP8RIH4msgsbdrdopHQSxQyNJ+zB24INLRoHPGQxkEgNwbgDyrpfhfCYa2mqXywF5A+0g2z3DMZ6b11VPDyjXnZJsMrdB8/eS3Os03tYPth8Ekx2sCkdgMksrnn5Fj5f9q0SxvFmiSRDlJFV0PhVgGB/Qisq3p2j0e07xsaiHsIuJxxdFHPjwGvP61QYPG4zuHSB5geaUJaJ2k6C58Cvayi6TaFkhwR0zuQeX7mJ3H4htJHlAPZWrVh28Wzuq0+SxiBbo3OYyFHWAGMqSM8Qedd8O587qGGzhhgCMzxA4IzyLcKtK6ijn2HulDbC2dtb36SN626+K85L3W3anL8ArYDIM4yM+DPH9Khd7NttbwqsWk3E7dHbg8gxBYyMO1UUMx+wDtrMTubcSXCwrs8QOwJ6dmJSPHJhJCDlvAuoHOOzjVwuEZtpxxu/SfslmmXI4tLO2Gc4OASsPL+ma8YdgsMtdFFym0DmRloOBOum9c3i1QKOmfKxwJAy11OQ1sq0Nppb3LpH84Z/a9oTQyzjpABlSY+WOGesqr4OFSu09g300sY6Kwv7dk1dJjohx4gKS7sCcIVZQRx7MA16zCW0i6C2tZJhhirtJGELOWZtZZg3M+Djk+CvfYe2bu1sooFsWZ44lQM1xEFLAYyQpyFz2AZxXd4s3E4Ng0GY0LLDZG49B8bdi47DZKCYOdVWB6HF33O7dcuHRp0K07rWU0NnFHcNrlUMGOrXw1EopcgFyE0qWxxIzUrVT3S3rmlcQXkJhuD0rRlQOjkjQgZGHYqw1LkH8PJbK+TV9PPBUOZO3Zde9ujPd2bl3MMkcrA6M3G/VKUpWipkpSlESsh37+sZvyvZJWvVkO/f1jN+V7JKu8F588PMKKTRadu99Dt/uYPZrUhUfu99Dt/uYPZrUhVTNzjuJUg0SlKVEspSlKIqV8pO7dxeC3NuiuYnlLguF4MmkYzz41Te9/tD/cJ6ZK2elW1Pi00EYiaAQN9+O9b9LiNTStLInWBN9Aezp4LGO4DaH+4T0yVAsrK7o66Xjd0cZB6yHB4jnX9CmsA2zKBfXeSB/Krnt/pmr3DK+Src4PAy3X9Sr/CMUqaip2JnXFidANy9dk7FuLt3W3jD9GIy+XVMdIXC8+fzGrUvk72HNZ2jJOoV2mlfAYNwbTjiPsNVr5H2BnvMEHqWfL7bmtNquxmsk5R1NYbIse3QHz3KqxislmndE43a05aJVK3q+tLf+y3XtYKutUjexwNp2+SB/Jbrmcf7WCqzD+e/B/RXJ4r/hycFXF+nj/1Gy9gta0KyDbOyZWkaSCeIZlilC/McNHGEGmTLKM47UPOprcTfx5bhbaWQzFxJpZkCyxyR/Oil0AI3AMQw8GDzBq1r6V08QljN9kZjO+nvyVfgtRGI+Svn/Q9OC9vlrugmzVznrTxgEdmlJH/APrj8apO27kC0kGrrLHGWweOCQM/jhv8a0f5R9vxQ2r27oZZbiOZY0wuB1dPSMXIChSy+XPLyZbfAOZlBRiYbUY1Lg4eUkZJxyr6B8Dukbh0g2CASbHrZHTgRZdvh7nNjlAGot4O/rvWs/JpcB9kWpAIAQrx/wDLdkyMdnVyPJiqDvhDm42qx4jqY8IaK1jcH8DpI+ytN3X3ihvbfXECgQlHjIAMbKAdPVJUjBUgg4wR9lZht67Sf/SMqMDHK0nROeqrD9mjjyC2AVLAgHka4XDhIK6ZzmlpvmNxLgbLVom3ktuB/VlZ9l/Jw0qobm6aaEiNjEIlQvwDaXcMcrnGQAM1oFRW7G1I7m0jeJgwCqrdhVlADKwPFSPAf+9StUVZUTSyWlOmVrWt+BZaznufm4345pVJAxta8yecdiRnwaZV4eTIP4mrtVU3ssJI7iO8iRpAqNHdIoy7RZ1K6r/rFG1HA4kM2M1cfC9XHS4g10hsCC2+66psbpn1NFJHHrr3G6it3t3LW5vL/wDaIIpZFlhILhWxG0CacAjIGQ//AOFfveC02PYsqy2kBYhSwWFToRnEYkcnARNRxknsOM4qI2tDBfyJNBexQyKuklThyuclW0yJIvE/NJ4ZPDJrni2LGs6tcX9vKNUbSK7MWk6MOIwWmuX6qs5bGMZA8Art6n4emqK105mPJuzsDbz0VHTY5FDSsjcw7bQBax6Px0/vVX/dbY1lFH0tkkOmTP7xDqLAMcjWxJIDA8M44eSp2qt8mJzsqDHLNxj08tWmvl1cHNqJGucXWJFzmTY2XYxm7QbJSlK1F7SlKURKyHfv6xm/K9kla9WQ79/WM35Xskq7wXnzw8wopNFp2730O3+5g9mtSFR+730O3+5g9mtSFVM3OO4lSDRKUpUSylKUoiUpX5kbAJ54BOPsoi/VRk+7NpIxZ7a2ZmJLM0MZJJ7SSuSa57PeuN4ulkBhjOgKzMjZLAtjEbMVwBk6sc66bfeKFzNhx+4P7wnkBjOfszqH2qa2RHPGTYEcP6U76WUXu3T8+9V72GyIbfPQxQxasaujjVM4zjOkDOMn9a664m21AM5lj4as9YcCukEfaC6DH9IVxjeVTcrCqhgxj0uG4EPHJICBjj8zHPtrzycsl3EHfn2cVhtNKQbN0z3aKZrjv9jQXBBmhhlK509JGr4zzxqBx2V2VC7Y3ritZCkgbPRGQEYwcEjTz5nH2V5hbI51o9exeY4XzO2WC5Xp3I2Xilp6CP3a7rLZ8UC6Yo44lyTpRAgye3CgDPAfpXJDvJAyqTIiFohLoYjUE06skDyZP4GvYbah1Belj1FtIGriWwDj7esv94DtqR/zBydc96yaeRp/ie5L/YlvcEGaCCUgYBkjVyBzwCwOK5e5Cy8Ts/8A28fu103G3II3KPNEjAAkMwBAPLnXyXb0CM6tLGDGAXGr5oJAyfxK/ZkUaagABu1b8rHy7z/oe5e1jsyKBSsMUUSk5KoioCeWSFAGcAVCwfJ5YI4YW6nBJVWeR41J49WJ2KLjswvDsqYtdqxStpSRGbSGwDx0nBBx+K/qPCK66wJp4ibOIJ1zIvxXhzCzIiy5dm7Kito+jgjSJMk6UUKMnmeHbXVUVNvEixzvpbFu+lxlRk4U5GTj/WHOvVtv245yoOBPE44BzGf+YEfgaw6OVx2iCb/nt81L8vKB/E+8/wBFSFKj7vbKRyRqdOh0mcvq4Kseg58oOvnnsr7Ft+3YoFmjJk/m+sOtxI4fiCMV45J9r2y9+ixyElg7ZNv++hXy83etpm1S29vI3heJGP6spPaa8RuhZD/wlp6CP3a9RvFbEMRPEQpUMQ4IBbOBkf1W/Q172204pHZEdWZPngdn21LtVDRq4AcVgwSDMtPcva3tljQIiqirwVVAUAeQDgK9KUrXJvmVGlKUrCJSlKIlZDv39YzfleySterId+/rGb8r2SVd4Lz54eYUUmi07d76Hb/cwezWpCo/d76Hb/cwezWpCqmbnHcSpBolKUqJZSlKURK+MuQR4a+0oirQ3GToeh6aUJkcFWNc9UqdWlBrOCOLZIwKlLPYSRrIuWYShFfVjksSxdg7QvH7akaVsPqZX5ErZfVzvFnO9+wqym4FuFYZkyyourIyCratfLmSBn7K7LPdaOKRHDOTHox80A6EeMcAOHCQ8vAKmqVl1XM4EF2q9Orah4Ic8m6VF3u7kU0rSSAsSqqAcEKV1YZeHzusalKVCx7mG7TZa8cj4zdhsoKHc+FSvF2AVAVOMMUjaEMeGc6GIwCB24rzi3JhXoSGcmHPE6W15fpOtqU8c9owasNKm+am63v2VsfO1HXPu481D327EczuzF8yYzy4Yikh4ZHgkJ+0CvCTcyFgw1S4OSBkdUsyO5GV5sUXOc9uMVP0rAqZhaztF5bWTttZ2nkoq13cjiunuFLan1ZU6SAW05IONQzpHDOOJqVpSonyOfm436FDJI+QgvN7ZKCuN0kdpcyz6JiTJGCoUnAGfm57B29led1uTDJ0mWkBkkEmcg6SNRwARgqdb8Dn51WGlTCqmGjvfsLYFbUDR3vL0CiLrdmOVI0ZnxHE0YxgcD0fHgMAjo1PDh5K5+42EsrM0jEZJyVGpjIJSxwvaQBgYGKn6VgVMoFg5eW1c7RYO9lU+03CyriZgMmLo9BLBRGGUA9ICDwcjGOQHlqw7I2OtsrKhJDMGOccDpVMAKAAMKK76VmWqllyccl6mrZ5gQ92W73wSlKVrLUSlKURKUpRErId+/rGb8r2SVr1ZDv39YzfleySrvBefPDzCik0WnbvfQ7f7mD2a1IVH7vfQ7f7mD2a1IVUzc47iVINEpSlRLKUpSiJSlKIlKUoiUpSiJSlKIlKUoiUpSiJSlKIlKUoiUpSiJSlKIlKUoiUpSiJSlKIlZDv39YzfleySterId+/rGb8r2SVd4Lz54eYUUmi07d76Hb/AHMHs1qQrPdj/KJotoV6DOmKIZ6XnhAP4K6++V5v634K15cOqS9x2enePVZD22V3pVI75Xm/rfgp3yvN/W/BUf02q6viPVZ22q70qkd8rzf1vwU75Xm/rfgp9Nqur4j1TbarvSqR3yvN/W/BTvleb+t+Cn02q6viPVNtqu9KpHfK839b8FO+V5v634KfTarq+I9U22q70qkd8rzf1vwU75Xm/rfgp9Nqur4j1TbarvSqR3yvN/W/BTvleb+t+Cn02q6viPVNtqu9KpHfK839b8FO+V5v634KfTarq+I9U22q70qkd8rzf1vwU75Xm/rfgp9Nqur4j1TbarvSqR3yvN/W/BTvleb+t+Cn02q6viPVNtqu9KpHfK839b8FO+V5v634KfTarq+I9U22q70qkd8rzf1vwU75Xm/rfgp9Nqur4j1TbarvSqR3yvN/W/BTvleb+t+Cn02q6viPVNtqu9KpHfK839b8FO+V5v634KfTarq+I9U22q70qkd8rzf1vwU75Xm/rfgp9Nqur4j1TbarvSqR3yvN/W/BTvleb+t+Cn02q6viPVNtqu9ZDv39YzfleySrP3yvN/W/BWd717z9LeSP0eM9Hw155Io/h8lW+EUU8cxLm9G8bx2qORwIX//Z">
            <a:hlinkClick r:id="rId3" invalidUrl="http://www.google.co.uk/imgres?hl=en&amp;sa=X&amp;rlz=1C1SKPC_enGB400&amp;biw=1024&amp;bih=677&amp;tbm=isch&amp;tbnid=H34xmyjTDG8LWM:&amp;imgrefurl=http://www.surestartcountydurham.org/Burnhope/Pages/Change4Life.aspx&amp;docid=DVwQTGnsTrw7QM&amp;imgurl=http://www.surestartcountydurham.org/SiteCollectionImages/Change4life logo.png&amp;w=448&amp;h=317&amp;ei=dDk_UevNCYWu7Abs2YC4Cw&amp;zoom=1&amp;ved=1t:3588,r:3,s:0,i:155"/>
          </p:cNvPr>
          <p:cNvSpPr>
            <a:spLocks noChangeAspect="1" noChangeArrowheads="1"/>
          </p:cNvSpPr>
          <p:nvPr/>
        </p:nvSpPr>
        <p:spPr bwMode="auto">
          <a:xfrm>
            <a:off x="207433" y="0"/>
            <a:ext cx="4064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1" name="AutoShape 3" descr="data:image/jpeg;base64,/9j/4AAQSkZJRgABAQAAAQABAAD/2wCEAAkGBhQSERUUEhQSFRUWGBsaGBUYGBgbHxgZGB8ZIR8cHR0cHCYeFx4kGxwaIi8hJSgpLC0sGCAxNTAqNSYrLCoBCQoKDgwOGg8PGjQkHyUuMjIuKiwpNS8sMiw1LSwyLCovKi0sNC4vNSwtLTMsLCwqKS0sLS4pLywsLCw0LywqLf/AABEIALQBFwMBIgACEQEDEQH/xAAcAAACAgMBAQAAAAAAAAAAAAAABgQFAgMHAQj/xABLEAACAgAEBQICBwQGBQoHAAABAgMRAAQSIQUGEzFBIlEyYQcUI0JxgZEzUmKhFkNyscHRFXOCsvAkJTQ1U1SSk8LhRHSDoqPT8f/EABsBAAEFAQEAAAAAAAAAAAAAAAEAAgMEBQYH/8QAOhEAAQMCBAMGBgAGAQQDAAAAAQIDEQAhBBIxQQVRYRMicYGR8DKhscHR4QYUQtLi8VIVIzOiYpKy/9oADAMBAAIRAxEAPwDqODBgx4jWvRgwYreLcww5ahIxLt8ESAvI/wDZRbY/j2+eHobW4cqBJ6UCQNassGF8Z7PzfsoIcsn72YYu/wD5URpfwL49/o9mH/bZ/Mf2YUihH66Wf/7sWP5YJ+NYHTX/APII+dNzchV+BgO3fFB/QjLn9o2al/1mZzB/kHA/lgXkPIecrCf7QLf7xOFkw4/rV/8AUf3UpVyq7OYUd2X9RgGYT95P1GKgck5D/ueV/wDKT/LFNzNl+EZBVbMZXLDWSFVYELGqs9hsLHc+RiRphl1QQ3mJOwSP7qRJFzTmGB7Uce1jn3Lb8Hz8jRwZRAyrrNwhPSCB3U+7DDCORMoPgSSM+8c06f7sgGHPYZtlWRwqSeRQP76AUTcUwYML55cnj3y+ezA/gnCTr+pCyD/x4xbmGfL/APTYQE85mDU8Y+boR1Ih8/UPniL+Wz/+JQV00PodfAE0c0aimLBjXBmFdQ6MrKwtWUggg+QRsRjZioQQYNPowYMGBSowYX+I84pFmkyyxSyOxUErppdRAvdgWA1CyBQ99iMQF+kaMziPoy9IuIxmPTp1EgA6e4Wyu/cBgSBeLyOH4lYzBG07ae9NztRg8vlTfgxTcycxjJiNmjLIzhXbUAI1JUFje5q7oeAcVGV+kmN3C9GVTrKtZT0oAT1KBOoel9hv6DgNYDEOo7RCZHO1C50FOGMJplRSzFVVQSWJAAA7kk7AAYSchz6+akeBITGXSTouJAWDILpgVCoSLIILAV5741cQ45LBCuSZGzM3TJmkL/CCb7lT1NKsoLHSO29naynhT2cIXY2tInLurlbTxp2RWbLF6ectmkkQPGyujbhlIII+RGxxlDMri0ZWHupBH6jCzyf/ANUp/q5v96XCvyxzNNlFjjEMRy7Zl01AkP8AaSUSoA0+gstr/MYI4apwupbN0KiDuL/O2lDKYJ5fv8V1HGCSg3RBo0aINH2PsflhFy30gzy5gxxwpoLFE2csGIOhmN6Cuqgy7UDdmrxUcDy+ZAz8aNEBQaZdA3dwAzAat9SJJYvudrxInhDgSS6oJNvmY+VIoUJnaupjHuOSZLj+ZynD1EbqsZlkVG0pcSI5DL6ho3djRa6FDYnafNzRm3y+WrMKkjTNCzqIiGtkVGYaWCGnU7fjRsYergjoNlCJIBvtO0dI8el6JQQYPXflP492rpmDEfh8LpFGsj63VFDPVamAALV4s2fzxp47mGjy07oadInZTV0VUkGvPbGKlGZeQHeJpm1TsGEvLc8yKih4QxVQC/V+Igbt+yrfv3xacp8zfWhIH0BwxIVLI6ZoA6rIcg2CRXjYWL08TwXGYZBcdRCRvIP0+9TLZcbErTFX5wYDgxlCoa9wYMac3mljjeR9lRWZvwUEn+QwACTAo1UcZ4tI0oyuV09YrqkkYWuXjOwYj7ztvpTzRJ2G8vg3L8WWBKAtI/7SZzqkkPuze38IoDwMReT8my5cSyftsyetKfm4BVfwRNKgfw/PGnnPm0ZKNQiiSeSxHGTQ27ux8KLH4kgfMaRQta/5TD+B6nck8httF9ZpiRmvqTpTFgxxJ+M8WnfVHmXLd+nEtAfkF3H43isbjmbgmizEmYzGsyqZULsBsbK6QdNUCKqsaqf4ccNu1TPIT+vWrDmHxDYJUggASdNPe1fQGDCN9KUTSpFAHZEcTSPpr1dFVZQb8Wb/AE9hhV+jGNlXiaIzArDSG9wamoiuxsDtiizwoOYQ4nPHSNs2XWftUBzAZotMecTXVpuNQIdLTwKe1GRAb9qJvCzz8v2kf/y+aH6fV2/9OOQ8b4THB0Xj1UyxPub+ONH9vcnHYufB64D7x5sfrDq/9ONE8ORgn2VoUTmCtRGif3UrYWh5AXzSfIwaT/olH/Oea/1R/wB+PDtzN9I2VyMvSl6ryaQxWNQaBurJYAGt69iPfCX9E/8A1nmv9Uf9+LGnn3hSyTZpgq9U5jSHPfSIMqQL9t2/U4uYnCs4niZQ9MZBp5Ui0tx9bbeuZXykx8qfc39I+RiRGkmALor9MAuyhwCNQQEKaPYnFlwPmXLZxS2XlV6+Ibhlv3VgGH41WOF5Dl2Fm6Zlj13VNKkdk+ACRv8AicbMkJOGZ6KQagFfS6nvpJAdG9/TuPmAfGA7/D+GKClpZzxImIPlr5zRdwz7SStWUxqAZI8a63nst/o5jmIRWVY3mIB2jvvPGPu13dRsRZ7jDQrAgEEEHcEeRjySMMCrAEEEEHyDsR+eKLkxisDwMSTlZXgBPcotNH/+JkH5Y5Zau3azq+JOp5jYnw0nqOVQCxir/BgwYpU+lPjPKMs+dSYPGiIyMCoPUGnTYB/iAKkdqO91WMYPo9RZ9Zlcxaw/R3osNNE+qvurZCgnSMMXF+LJlomlkvSvgbkk9gNwL/EgeTQGF3L/AEiowlLQTRmOMSBWKEuCwWhRIG5G58E+2Ntl7Hutf9r4QMto+/jtpT059h0098/G9XvHuDjNQmJjV+auu4O1jwSPzxUcO5DiilVy2oLEY6qixYEMxN+dUh/+ofbFOOfJczBMqQmOQaDqSQmo3LAsG6YKspUrRAHqBsYvuQuJTT5NGnFkekSWT1VUD1mwCCW1Aj+H54KmcZhMOoFUCYIkbihKkjp+vxvWHCeRosvP1lkl2JYICQtsCDqANHv2AAujW2N/G+S4M1IJJNQYeVrvVXuD4A/T88KZ+kTOWR08qbkaNSeqKagwv1G6U79u92O2LCXn6Z4sv0IoxNKjM+vUVXp69QABBb9m577CtiTtYXheIhwOlV9JkaXN/Q0cqwqd/Efn6018O4MkOXGXQtoCstki/USSe1d2PjFXwvkbKwSiQAtKPUC2nvfxUALq6F3W3nfC3mees1pim9EaSJJGyBQwWZDKvUDHdkDKvp9m3JxkMzIueSWQJ1zkXJfSQVcRoxoaqq9tPbufOGpwWLRnzORmBJg6kag/eJ86HfSDqPPyplTkbLDMCcBg6sGABoWva6GogexPy3G2J+W4BDG0zKp1T/tDZ3Hq2HsPW3b3wicD50zYkQzSLKkkc1JoRPXDro2osajG4N9hvjfy7zlmZc5CksiFJGdWjEWjQQshG5sndB57HcnwnsBjoVmckJHM6CbabEb70S2szbTW9M75HJRdPKN0wZCzJGWOpixJYg3e+/y2+WJi8uZYBF6MdI2pRWwbY6j+8bVdzfwjFBzW6rxHh5JALSUL80HH97qPxOHHGfiFOIQ2sLPeBJvvJBpnn7v786MQ+LwyPBIsJUSMpVSxIAJ2s0CdhfjvWIXMHG3gaBY0DtJIAQf3dSKdO4Aa3WidvfG9+YYRN0SW1agt6W0hzVKWqgTY/MgdzWIG2HRldSmd+eh3FKlJfo3cHp64ulrRjLv1gAlMi+igpaqGrYD8ba+XuGNDCglERmChXkQfGFsLZIDE6a7+bxaYMTYnieIxKMjpn399/AUtda8ODAcGKAoV7ij55NcNzdf9hJ+hBv8Ali8xD4zkOvl5of8AtI3T83UgfzOJcOoIeQo6Ag/Ogq4qTEoCgDtQr8Mc454hLZrMMf6uPLaflGxzGoj5dTSD+WHbljiHXycEnlo11D2dRpYfkwYfliBzjlIlj+tPKIGiUr1CmtXRyLieP+tVjVAUQdwe+NDALOHxZSrXTzkcr3iLc96lYe7FaXRsZrk3CeMQRrmY8zlnlnckwSoBqjNUuliQYwDTBl+d4084ZppozI1aiVLf2tNE/mbP54ZFiykoLPnchCnc9IylyPIVJW9BP4N+GFrjP2mXgiQHUwRAD3LuzvR9zb6b+WO5YWhT2cJIM3mbW2m21wPOrjamSh8olUpJJMCOQsTJJ3tpaumczqZFyTeZIZ1/Fny+sD89Bwg8nc0x5HNZoThunMhFqLoiytjvRDEbfLHX+KcB6uXSJX0PFoaKQC9EkXwtXkdwR5DEYRuJ8hyyvqOTjEn7yzp0r9wGTqqL306WrHO8OxeGUyph09021A/qJBv49dL1STlU32ajFwQYkaQRa9InMkmrLQn92OFfzWEKf5jHWucja5Rvfrj/AMWVnP8AhhYzX0Y5qZFhcQqBIS2YD/Eh9o9JNgEgWw7b4deZ+DSPHlxAocwybqzhLQxSxn1FSL9Y8Ymx2MYWtkIULZ9+YgX69fOKe+4hToW3OUBIvrakL6Kj/wA65j5wH/ehxK5vB62Zr/vP8zlst/li25I5Iny2dlzMoREaPQqa+o1nQSSQqiho9vPyxU85X1s3/r0I/PLQ/wCWJEvNvcRKmzIyD1kVZwSgrHBY0KlHyhVUvAefOhkmyM2T6thwN6DayT6xpNkE/EPAHteNbZV85NlYW3d2iVj39MSKHc/7Kkk+5xb8ocEmz2UWQDJimZCzCYN6fJCOEbYjwMPfK3JseT1OWMszCmkIql76UWzoW9+5JrcnbD8Xj8Ng1OFAhyTaSb8+QG/WoW3GG2lhuSVCLgCBPQ3NMOKDgH/TOIe3Vh/UwRX/AIYv8L/Jx1pPmPGYzEjofeNNMaH81jv88cezZpxR5AeeYH6JNVDqBTBgwYMVKfVRzVkzLlXUR9VttKXW/bfYmqJugT7e4U+U+TWYytPG0SGPpqrNqY2ysTbKCQNAG6i7I3qy+5vNpEheRgqr3YmgPH99CvnjHKZ+OVBJG6sh+8O1jaj7G/B3xpsYx9nDlCBYn4r+nKiHIBQDr+vwKouFcjRwLIqyynqIUoklVF3YUk2QfJPaxtZxb8D4SuVgSFCWCXuas6mLHt8yfyxOwYqvYt54EOKmTPnpQpZi+j/LjuZWOsveoD1MgS9l8AD8+99sZ5jkrJmJI3HpQmiWFkszMdyKvUzdqIvGHM/MskMgihCBtIdnYFgASwUBQRZOljZO1DY3smtqbNDMyLBLIralVlk0A7bgdUqhsXqo7777Y38LhsdiEB1ThA1HPpyj3as57ibDDmRSu8PH3v8AOui5nlvLvGkTRjpx/CoJA+YO9myLN9zjdmODQvIZGQFyhTVZvSwogb0LHkb4yyWd60Cypt1EDLfgsOx79jse/bCtyZms2+YkXMSEiFSrjUDchYqCPsxQ9Dnv5XGY008ttxZdy9nsSZMm8QOeskVbW9CkpgmfT61eJypl00tFGqOgcRtuwQvrttJNMSXa773WKrgPJJhzCyyzdQoD01obEgrqJCrdKzDt97vsBhtwu80ctGdknioTRVput9J1CiQQrBrqxpNkHwQcHiVurLTruUKEFRE87TqASbkaTNPcWpCSpInpv1if1NXGcykRIlkVfsrYO33a3v8ALv8ALxjXwnjMeZVniJKqxWyCL2BsX4IIIPzxzzP5/MM7yu5SVGr0kjQqCmUIWKWSG8lSXu9hh+5c4P8AVoFj21d2I7ajQoXuQoAUH2UY0eKcG/6dhULfXmUuMoBsBfN47QQYM1n4XHDFOKSgWTIM89vvO4iveNcBjzKgPYK3pYVtdWCGBVgSF2I8CqO+EdMqVICMxcZilo7M6PpBOvVS+kPV7Vh25i4g8MOqOgzMqayLCattRHnegL2tlvbCZ0GSGGbWgVnYAfEyFRJqL6rV+z6loVexJrDeFKcDRzGxMJB5wSa22TAM72HjTdyrxh8zCXcLYYAECrBRHG1mj667kbYucVfLOSWLLRhYxHqUOyDVszAWBqJIA2AF7AAeMWmMPFFBeVkECar614cGA4MQChXuDBgw2jS1l5fqWaaN9svmnLxN4jnb44j7Bz61+ZYe2I3PfB5cwYrR5MugYskWkuJTQVyj0JFVdQ0g6re/GGfPZFJo2jlVXRxTKexH/HnuMLy5mTISxxSymXLSCTQ8n7SIxoX0s/aVSitRIDencnGvhnipYdR/5ANDvbUdY9dbm1RyUEEVzaTlaJX9CuzXsn1bOBr/ALBiKg/nXzw28mcjyddc1ml0dPeGE0W1H+setgQOy9wdzVYYYOf8qVVpDNAGAI68UiAgiwdVFCK9mxZycw5ZWKNmMurCrUyoCLAI2LXuCD+eNHF8SxqkFvIRI1NzG8WA8atLxinG+zsAdYAE+MVYYMRv9Jxbfaxbix613B8jfcfPGYzsZFh4699S1+t45rs1jaoJFbsGNIzse51pQ3PqXYfPfbGI4jEbqWLYWfWuwHcnfYfPC7NXKlIqRjnHNPDJGzOYHSzBV3idHSFpFYCFUYWvYgjzh6j43l2NLPASATQkQmgLJ2PYDcnGnLcz5SRxHHmcu7m6VZEYmhZ2B8AE/li/gnHsKsrSgm3LS4M/KnIdLawtBgiqP6LuAy5XI6ZgVd5GfQe6ghVAPzIW/wDaw34XG59y1Bk67xkqDMsMgjUMQAxdgq6bI3F41w5zNZ0N0imVgDunUH2kz9N2Q6QRoi3U7nUflh+JZffdU+8Mkm828o18omokkAQL1u5hz7St9Sy7HqyD7WQf/Dwt3Y+zsLCL3s32GLvKZVYo1jQBURQqqPCqKA/TGjhPB4ssmiJas6mYkszse7Ox3dj7nE3FN51OUNt/CPUnmfsNvM04Dc0Y8Jrvj3BisKdXNOIZzM5qF5jIOisqDQCnoJ0FfTosga1BJcE7ntWK9UgBcz9RvhZYwwAJNhmLNYQAKg2oksO/jpa8BhEDwKmmN9VgE36vIJs2Nq9qHthGkyU2VmRpIjJ02sEB9ElAhW1KraCD6tLDYjzQOO2wGOaeQtpAyx8IEJJHjztc9fOudxWGcbdQ7qCIVqY6xy6aVL4PxZctlZRlmlmmoOIXRqjUMFJAT0sArAnS3qoHbfDZy7n5JsukkydN2u1oiwCQGAbcAgA0ffC1y7kp2zHVii+qwFgXXf1gX6VDoGqzsAFRbJGok4d8YfFVNhRSBKiZJmSLfCYt9a2sKqWgCNN4I9ATp5fKkLnjKyJmROVuBo0Rnr4CpkNsb2B1KLIA377bry54OQsX2khICooJJPuANyALJrwDuMdXz2SWaNo3sqwo0SD+oNjC8eU8oJI43lZnWyI2kQM41M42ADUpL0VrubvGtw7jDKGA26DKdIEggAwTcb2Olr1k4zhIee7QHWJv+uVW3LuTeHKQxyVrSMBq7X+p/v74SIeYmyudzJ+z0NmNDB7BIDturagB+0PcH4T28dJOObtAr54o96WzThgCVsEv5UgjeuxxR4UUPKfU6JBBJHnNvtVrHqU2GgjXMB9aZMzzJG2bhjinRtdABGRlsElxJQJtkoIAR6gbxd8Sz4hieRgSFF0O5PYAfiSB+eK6Dl/KRSoQAJLJQNLIxJA3IVnOqge9GsWmdy6yRujLqVlIK+4I7X4/HGe+5h1LaCUnKBeQAT3jOnS09KuoDmU5on1rmrytmZJFC08z0AL02wqwTuyqqklqF6WIHjHUDjnGT5QzTRq9aJCybF6ZbD6nOn4SrkMNJDG5LAsAN/HOLS5WJDHBNmm7HRV7AeptKk799lrY9tgel/iR9vGrYYwykkIBSADpER3iYgiAL6g61l8MYUwHFuAyogk+V7eM7aEeAn8TyfVhkjsDWjKCRYBYEA15o74pf6FRtDod31nUWkB7lwqsNJtdNIo339N3ZJxv4NzFJNp6mTzMOq92FqKF7nYi+3w9/wAcQY/pIyhuzIu5q1G496DWt+zUR5Axz7LGORLbIJgyct+mon0raSc3wzTNBGVVVLFiAAWPdiB3PzPfGzHOIebZDmusZJRB1SCNigho76AT28keq7PbbHRlNixiPiPDXsEUdr/UJ/I8RvUi21Nxm3E0HBgODGcKjr3BgwYbRoxQc7cutncqYkIV9SsrEkVvTbgeY2cfni/wYlZeUy4lxGoM0CJEVplyatGYiPQylCP4SKr9MLfJvKnRygTNxxyTF2LF1R+x0rvv9xVxPzHNCJMY9DlQ6o0ligzaa2uyAWUE+L7GjjCPmi5+n0yEMhjD6t9akrumnZdSkXqvsartpt4bHJaUlKTBAXPQTfXrca2FRFSJ16VV8t8iRxvmfrMMMimUiAOiPpgFsoFg6d3YVt2/DBnOQozn4XSGEZXQxliCIEaVNYjJSqY1K29fd38Yu4eZo2m6QEm7FBIQulnW7A9WrurAEgAkd9xeiXmmp+n07QSCMvq31MVFhdO6hmAvVfc12uwDxJTqlZTJRJGndiJF/PnNCW486q+YOQo3lyxy8MMaCWswqIiB4bV6YADWNcait/i9rwc0chxyCD6rDDFUqibpoiaoG/aA0Bq7DbFvxfmdYHK9Nn0qGkIIGlTfYH4zSk1ttW9msaZ+aSs+gRgxiRIy2o6iX0eoLVUC42uyLPsC5gcSIbWgGAkkSdRuTe+tvKgS2JFQucuTFmy4XKRRRShxuiohMbho5BYAsdN2Nfw+9Yn8z8vdXKsuXVUljp4SABTp2F9vULXf97Eri/MCwMqaHkYjUQmnZbq/UwFk3Q80e2PeI8eWOBJUHU6unpi9IOpSwJNEqNIJ7E7VWKzZxpDMAm5yzubW8Lb8zTjkvWOT4KPqKZWUenoLEw7/AHAprGHKHCHyuTihlIZ116mBJBLO7XZ9wcRxzeOkD0z1C7IYwwoFQCW1kD06WXxdsBXerfhufE0ayKCAbFGrBUlSDW2zAjbbbEWJaxbTSu1TCSv/ANhP5PjHSilSSbHapWDBio49zB9XKKsfUZ9RA1aQAukHejvbLQr8xinhcK7inQyymVHQUXXUMoK1mAN6t8GI+QzomiSVb0uoYA96YXviRiFSSklKtRTwZuKMGDBhtGjBiv49nWiy7tGGL7BaUvRYgXpAJIF3XywuzR57MgRyIUU/FqVUUj+MrI5k/sLQPZqGLrGE7VOdSgkTub+Q3ogTW7jnN7Vpymk2QolYWpYmvQPvAdy5222DeKjl+sxOrTSlGaUOFkQiSRoiun1UqR3pWkALUGrvYy5i4SYdCyOsgNvSRkELGLsoTIrjVpGkjcke2Gbl/g0YiikaLLiXSDrRE+92oqKvSRZXa7rY43Frw+Fwstf1Wzb/ADGnP5VKvKkdzff61dYUOOcmyvK0kDqNba92ZGR/JVlVu537CiT3Ha5Vyxb1ZtbNfAKWzsRa9hvvvtv7YEmNlj9bokVagAWwNV3rsCfa8ZeFU7hVFTZ2giKrPYRDwyr2v50u8K5KzC5qKeaRZChHqeaSRgoDbLqiFbn398POKcQmtxnCRQ+Jd/mPV8v542BDQPTnJBoW4utzZ9W++25uj7YWLcXiVBSyLCLAD70W8OloEJPqfyatMGKhcoRR6MxPc3L5+fr3rb8PGMPqou+i9jb1TntQ33aiDv8A+HFX+XT/AMvp/dU2Qc/p+aucDC/nityuXKyX0kHhmEhJ39we/wCHzxv4tm5I4meKMyuK0oPJJAs/IdzXthhZ74Qk69R9ZgedMUIrlfGJQ8sqrZbrO6gC7+3bSAPNtQr546PydmdeShO/pBTfyIyVB/RRhIHK04gDiKXqa9FUNWkIpD1f/ag46LwvNvLEryRtE5vUhN0QSP0NWPkcdb/EOIbcw7aGyFBJiQRNhGnJXPS1WH15soB0Eem/n9qlHBgODHGCqte4MGDDaNGIue4lHDRkarIFedz3r2HcnwMSsVnHuCrmIyKAcfC1WRRBruNjVb7ea2xPhw0XUh0wneKBpBXOa0aRy3UaSIltRB1t0irDwNOpaWqpBiKnEf8Akyyqak1MQ+s31QrnXd2WNbjzqI+WJcPKGa0qrZc1obUA0QXWTCVode6AQi7BHivGZ5QzIQk5ZCBGv2QdCNSu8hXSG+H1aRTXXnHqX8/gUpCc6NI+JPp7tWX2a+tYPnumglBbWksjgmvjXqliVqtJp9gBWraiAcaVzgaIuTchkS31nV1WEdNquww1bAdtIHyxt/o7MBRyszqulgm4DPrlLjVeoFlYKX7nz5xL/ohmT/URBSGtAyBQzSI9BLrQNNVfbzhKx2CQuSpPwxOZOn/HX9UsiyKhzcUEwnll9Z6Vn1EAoDKAoA+Eek7jy5xojzgMcmsguMxoLknUW1qA5a71gHY3tpXFpmOWsy7lzlVj1sdaxvFprpum2qT1WzaqIA+V7nDK8jZnStpCoCyKVLjfW8bA6QjrXo3Us13uTviNriOCbaSCtIgREgx0tRLayTaibiZnlLyE30Vog6QFMcTN2rfW5N+PFY1NxQtHlUc2qkqqk1W69OwKDMq2ov5nvviRn+B5hpzIcqQxMSuYypVwv7QrqcaVbtoobKLsk49j5ZzBy8ca5VE6Qca2ddbMyaNVljoUqRagndBVAC6yMVg0NYe6e7/8k27pnfc38dacUKJVVM/EgJiBqKiXSFViQJG1am0kgaiNiDt583h15AncwurfCrkJvqq9yurzuQT7FyNqoKGa5SzIdyYJDaLSgK6mQKq6rBogKp2bySfbD1ymrpG8bxNGquxQkVqEjO1V40k17bj5gU/4gfYdwf8A2lJVcaKFusc9j0NPYBCoIqy4rxJcvC8r3pQXQrckgAb7CyQLOw7nHNs3xB5upLLpYmPUm9jpsGoKPuqdP4sKY7mh1THPs1wHMSzys8LhjqkQ6l0EqygISDRuEaBdUdRI8ir/AAjjcNhHVuPAAj+okTBgQkHlOZRF4EeNPjOHcxDYQib7DS17+kDaTNWuQyefy/SSNoZoTpB1kgxrX46tvHqfx2GL3MTZgD0xxMf9Yf8AFBX88R+WoswkQTMKoCALGbBYqBXrolbFDcHf2Hm3xzuOfl8hQQSN0iArr3YHpFabKRkET4HUetU0HMR3EmXzKsoJak1Lt+6w+MfgP88ReGc+5WWNWeRYmIso+oab8aioU7eRt+OL3NyhY3YgkKpJCgkkAEkADcn2rHKctkMwFVDHIHYQ9JOmxVlckHW9ARlQN9tsaHDcHg8YlZelEERB8Z12Fp5c6tNpRPfVHlNdN4VxuLM6zC2tUbSWA9JNA+k9mFEbj+6jifhQ5B4EI0Ep6ySBTC8b0BaMNx6QWFAVuQNTAYaM+HMUgjID6G0E9g1HST+dYysaw03iC0yqU6Sfn/sUwnlWOa4XFIQZIonIFAuisQPYEjtjfFEFUKoCqBQAAAAHYADYDCBynndM3U1skfRMkpkY7g1pJs+ptX3hex7+pbduGcUjzEYlibUhv5EEdwQdwQfGLnF+GO8OdLKl50iLiYBImPH7VTweKTiWw4BEzY62MV5nhZX9t53jIHt8Vn/jfERI6/q8yKo2HHq00APiF9r3ruffG3PREMSFnexY0SaRftWoV2Hv3OMDlSO0UjU17y99PZtzv+B9sVW4CAJ+f+VaaTA9/msY42FXHmGNlv2u257H1AHYA12rB9TFUIJD2YAy+fYHUaO7fI1+GMUyxC0uXPciml7iqNb9q2rHrZGrHQTT3synYDtt3HbxtiXNfX5/506fc/5VkctuQYdhtq6vhdWnzfY+ff5Y1pDdDoRb9/tdrUUBsD4vb5HHqZSr0wQb3/WHdWJ7+k3YP88YmALWmPKDYDduzdiB6d+wA/4GCDt9/wDOl71/yqfkiFsFY0LG6Vr1E3Z7D2xnxHiUcCGSVgqihdE7n5AEn/IE+MRMgq9StOWDAWNHxC/yG1Xviu59yMkuWAjUtpclgLJrRItgDc0WF1ZrejWIUMocxKULMA6n/c1VxCihJUkSYpkBxqbNoHEZddZBYJY1FR3IHcj5457nubZGr6vrgjjjXQihHDMLFWA2pQAoC7ebHtN4TmjmuJJMqMulB1bN6SI5V8EhbMigLdmmNdzi4rgzjaC46YEE+Y0B8ek1QTxBta8iLmQPyR4b09HBgODGIK0K9wYMGG0a8vHuOP5JW/0ihQo85zAJmSTUSmpQ6MAKChOpsSdh2XTh1+kDiMsUMYjeSJWepJIxbBdu3nsS1CidFA98bL3Cih5tpK5zDl/vy36U/IZA5+/t4014iZ3isULRrI4UysEQG/Ux8Ch8x8t8c5Tj2aTL5eRppzGs7faVZkiqL46W5ArFxfkDzWInEJZZ8pDNJPMSJmiu6IImFSDTXrClaIr4BvidvgpzDtFiJi2s36dL0Mipg29n8V1zETivE0y8LyyXpUdh3JOwA8WSfND3oYq+b5posk3QLFwAur71AGzfgkgC/Gr3o4SWglkyWaYyZh4EKmLrF7ZiHVx6mLFfUh0kkAk+e1bB8ODyQ4pXdzARubj8/U7UUIzQTpMfT810fgvEjmIVlMbxarpHq6BIB28ECx8iMZZXjEMokMcsbCMkOwYUpAs2e2w3vtiuyGTjXhyo5keMwWxJLMVYFiL7mgaAN7AA3hJ4RG0kedy8MU6rMFeIldgsdAq25OqtO290dzhzWBbeLigYAVblE9b2F/KmJEia6Jwzj0GZ1CCWOQp8QU7i+xrvR8HscTicJHKGTkbNLMcu2XWPL9Jgap3PTvTXdbQm/nvRJxo554JLPmQTC88ejSir2Rjp9Xah9+zYPw70MI8PaOJ7ELgRN4PlqB110pyUyYJ9+/e1X/GOZHjzUOWhjV2ei5Z9OlLANfvMBvW3gC72vZplRSzsqqO7MQAPxJ2GETL8sFc9k+qjSMsStLJRI60aAKxet/Ug7ne/nWLTnng8s4hKR9VI2torrV280aNXRo1v74LmGYLjTSVQCJKuZvzMbW0pQkxfb536/j70xPxGJdJMkY1Astuo1Koskb7gDckdhiJPzPlUUM2YgAZdSnqL6lBq1o+oXtthIbkrMxwQGNELq0p6VikWZXUoDdDZy22wO3zxIyHJ02rJLNEjRx9TqhipGlmzBUVfq+OM129+xxJ/IYRIzF2ddCJtm+sCNr0MvM+7+/OuhYMGDGDQoxrbMKGCllDNuFJFmu9DucUPNXF5Y3hhy5AklJ3IB2FADcECySSaOyNWEvi6ziaVptInUo1hRtoCldNMQQdO3bctt4xtYHhJxIClLAkEgb6xpynes/FY5LG0wQDyvXQeF8wLPNPEFdTCQLbbV3BIHcUR57ggjY4kcaestOfaKQ/orYVuSZ9eamd5GeV0u9GlWAKAkE0TXoFFE239V3hj5lkC5PMX5idR82YFVH5sQPzxHiMKGsWlpA/489bTrfXpUzTudorPX6nlXNMuYgxGYaQaR6dHRu1Jph1SForp3HZl3Hs5fR6AICsYYRJQ9RRiZNy1OmzqFKAEgHxQ04Xxk5NBzCtSJKEBA3RqUdQH7w1sUZT8/GoYf+C5/rQRyEAFl9QHYMLDAfIMDju/4xxaVMlDYzDOUkz8KhqIjcbzzsKweBpUPjEGAdNQdDPTlFuZrXmcsTLfTdgdy3VIAPb4b9t//fGhMoR6uhVWbaYncH8TXnv7Yzziu/7SFGC2QOrXsNxW/wCe3b8MamyWp7MMF3uNZOxq/He68f344JBISAT8/wDP7V2CTbX5/wCVZfUhv9hFv2uQ73THwfvC8YLkx2EWVHy1k3Vfw+DjYYAuyplQNVgk127GqNECv/btj3pAWAuUHaxfsN728ECvwOHZzz+Z/upZj7/3WIjAA9OVXbszXR1EkX7efxGCk3v6nXpvt231X+mw+RxigFj1ZM2V7AXe1gb72b/XAMyunaTJ+LpbXcGvvdyQTgwfc0orfw6XU3xZdqG+gHUPA/s7g7YruYeI52NSYYVI10GUGRtG3q0+5s7Ua0/xWsw8QAG00AqySENEeN9W23fv77YtDJpTUxGwsnxsNziIq7JwLUgEciD+BUTid647nuJktPqLtI5Pq0RxnVoUG1Dekhgb87Xhq5b4lnSAsEcbQd1d4hCNJv4dB0neu2q9+1b1XD6m+sssLzB45GiIUsUZpLU6lsB6cE6ST9ke/bDRyBmVMUsY1aklJYEVQcbUO6k6SSCAdRb3BPTcSdAw5GQHLAg9QL20jTYViYOA6SB8cmfAxy31pobBgODHEitevcGDBhtGqM5iDL5uKFIAHnVvtFC7aQzUd9W+g9hXbEqXjERzIypVy5Qv8FpQrYntdEGvmPOFP6R4368Bj6mrSw9Bo1UmoaqOm0LC+wsXQs40nKvJmI5sos4H1NlV3D61+EUS25e9ZHezuLFY6BOCQ62h1atUm8/1AmCT9uholNgZ1/MUz5njH/Lo8o0KMjRlw5NkFPAQrVdt799sW8QjYDToIU7VpOk/Kuxxy3gvBphITJDmVqCfWx1vqYqo9Jaq1UQBd997s4Z/o14c0UUuqHpguuliulnAH3gDR09gwoGztscLG4JtprMhd0gW5kkydfkKK0BOhnSr7jHHo4InclXKgnQHUE0QD3OwBIsntf5YIuNwNHCZGjjM6oyRyMgY6gCAAT6jZrbzhMy3KJJz7tlzrLARNVawxGul+98I3I/DzjX/AEenXMZIrA5aOPLLIWAMf2Yj1AkdtGm1IPxAijeCMDhYy9pcXmw/pBjXrrztTSBz501cuc1rmFbq9KFus0SJ1L10qN6dQUk042AxdZrOpGuqR0Rbq3YKLPi2NXhC4Dy/mcvnet9XDIXKnUygqpCjqpbbeVK1uAaO++/6TIRqhYutgNSMjuPmSFBoG13PlR3F4Y5gWHMUltpXdUJteDy5+tOygryg/L5fb9XpnzXNWUjCM+YhCuGKNrBDBe9EWDR2/EVjZJzDllmEDTRCU7CMsLs9h8iR474R+CctSTR5ItGGhEkrvqoDpM8pG12dWoEAdw3sTib/AEEmOYOox9IzLKZN9dqQ1DfyRe4FFm3PYleBwaFFKnLidxzIHyEkbzaiUAEjNz26+O/3pii5yyjdOph9qzKnpcWyVYNr6e4q6vxeIMfOqvmIwmg5d4XlLtrD0mr4UIvbSdiL8+10ef8Ao9laSdkqiwaJS3c2u/8ADQRfx1N3xcScmNqiKulR5Z4aN2zsjLfbYWbvv8sOLHD0CQuZB1OlraDW4HKQfANKQBM/L3/ufObwvnjKzsyo7DTGZCXRkGgVqILAXpJF/jjfwnmzLZmQxwuzMFLUY5F2BANF1F7kfrhVTkWWIKzMrLHFMGWMMWdpHLgAULr0Aknx474x5A4TKMz1GSZY44mjHUq7Yx0oo0wAQ7/he5wncFguzccbWbC1xr6Xn707KmFEHT37+9dEwYMGOeplKnOk0cUmXmMZkkRiQLYKET1FjQNFSQQTsLJOy7U+YkfiGb+yXR6FFtR0IpY630kiyWIVQd67/Fp6HiDwp8uVb6sYNOr1dLRWr56Nr/HG1huIdi1KUEqSICpkCTy08OdUH8L2xyqPdJkiNY6/WqHL8hquYVy5aJNLKCSXMg7ktsEWwppas7bAU1xzDwhsxGqo4TS4aipYNQNA0wIokHzuBti0wYq/9SxPbIfzd5GhgGOsGpxhWghTYFjqKoOHcAkGTky0zIL1hGW20q1EE2FLEOWO/wAtyd8buA8u/Vmduqza+66Qq3d6q3Orxd7+fGLnGnN5pYkaRzSoCWPsB/f+GCviOJdC25s4qSkAQVen0pDDtpKVRdIgHpUHPxRoygDLhpD2kIUubBoeSb+R3rbGK5F9gIcsoWiN272O1KK7fyGEXjc0udlYxxnW8elUoMVRCfUSWADW47GgaA1d8XfDOdMwsyQ52BY9Wr1jWp9Ks16WB1/DRKsasY03eHvNNJKSCqJKZuPnflUbHEQ4TbuzAN4P26UxJw01Rjy1Ensh+HwO3fxj2PJSA3WX3O/oPYnffvdY18vcyx5xWaMOuggEOAD6hYOxIo7+b2xu4xxuPLBTJqJY0qqLJrudyAANtyR3HvjLP8x2nY5e9yq846Wwc9o1n915HkZAQS8dAjYRr7jz4/4/LMZOTf7Rewr0L40/4Bh/tfLG/I51Zo1kjNqwsGq/UHcEGwR7jGji/F0y8et9R3ChVq2Y3sLIHYE2SNgcRBTyl9mB3tIga+lNLwCcxIjnatmVyzret9diq0gDHnFOKR5eMySkhQQLAJNn5Dc/5A4x4RxZMxHrQMNypVqtWHg0SOxB2JFEYj8z8KbMZZo0rVastmgSpBq62sWL8XhzaAcSlGI7okBW0Cb0kqC4VNjv0rZl+PwyTmBX1OEDitwykKfSezelkO3hh86sccf4g2YSUiRCjEIrLRW0VY1A2ulJjU2pZD2JAx0DkfNF8ooYsWRnUhjZXe1W7OoBGXe/7sa3E+DfyuHTiEKkGBzvEkyLRNqkU0UpCjofx6c/Sr84MBwY54VFXuPGahZ2A849xpzsOuN1HdlZf1BH+OEkAkA0q1JxeErqWaIrpL2HUjSt22x3AINn5Y08O5jy2YbTDPDI2nVpVwTpPmu48frhC4Zy5moZNbxBI44sypexusnUcbd7DEChY2sHG3kPl53lhzGmNY4zLTj4nJ6iFSLNUT8h6AasnG85w3DIbWvtJjS4ibwPOPnUnZ2JnT99enWnrNcey8TlJJo0dU6jBmApLA1HwBZGKrmPnKOHLSS5d4ZXQI1aiQFkFqx0bkEdiNt7ugcR+ceVHzUsLRnSQadrApTsTX3tjde6Liuy/I0oyeZiGlXlakBbZYxq0ixfYuwr2UYZh8PgsiHFrvIlJPW/y98wEiJJ+XWrKTnxBmhAVWmShIC5+2Omo60djqoNdWCNsaeTudBMRBmHJzDPIFPSKqyrZABA0k6QTV4kTcrN9dhlUR6EjYN83KlbArvYU3iFwTkaWKSB3eMGOWSRgLJIZWAW6F/F39h5xIU4AskCxyg63zd7p4SOooDLHW30M/amHmDj8WVjJlfQzBtACsxJA7gKCaBI3IoWMKvBuaEjycf1lZ805kmCnSsraUcgWXIB2rtZxd808qNmnjkjlEboKsgMK9Xggg/Ef0BBBGKmX6P5TBFGJk9EkjkEErbuW7V6iLG5rdfmRgYQYIMJC13Jk9ICtLeG96cAggSfd+nhVvmufsrGsbEylZIxIpWNm9B967Eb2Pkca+Nc/wAEB0qks7aA/wBmBQUgMLZiKtSDsDQIurxCX6PTphBlX7KJo/gJsszNfcbAGvyPvio47ynKjIkcUkgWGOPqiTQHKBQS60VC+kGmbYgntWJGMNw5awAonXUwNbXttyNJCUEgE/QfXpNM+f5+y0LqrdQ2quzKoIRXAILWwJ2IJ0hqG+Nbc+IuYlhaGULFq1SjSVpQd6Bu2YaQPcjfxitzP0drMsTR5gColRmCq4bSoUkA2rbg/qe/YXcHKSh80zOWGZ02oUDToZ2HvZt/w27b4hUjhyE6kmL66yL6RpPpTRltrp87fuqxPpIUpKxy8qskfVRSyfaJaiwwsKRqU1vsRV4zzHP+kZioCTEsbL671iQOd6W1A0Htqvb3xLyHIkMaOpaSQsgS2JOhBRCrZND0r3vZQNhjTlvo9ijjkSOWdeoEUnVuFQsQB2NWffwB727NwyTY6jnpad/H18KJyzI96fv5Vb8t8VbM5ZJnVFL3QR9akAkAg15AuvGLPEDgnBkysQijJItmJPcsxJJ9hucT8Yr5QXVFv4ZMeG1Nqh504sIMq9/1gZL32BVtTbbmlB2HclR5wr8EmzEcx+rokrGMAqQFoIe9mVR3bYb0P52n0h8NkkVWATpIpDWfvOyACq3sha8fFfgGHyVnLzR1CtSyqvz0tGyn80s/lj0DhSWWuAPqCQpRgkGYsrQwRoO951zmL7RXEWrwBI23GtxubeVX/DMzn2l+2iiSIqfa1bwdpGLWaBGwre72MTiPCuJuVMecgQVuBEAL/wBpWJ/lhqxrmnVBqdlUbC2IAs7Dc7bnbHFfzx7TMhtI2jLI/wDaa3Q3AgqJ6/6isMlG6xqJWDuB6nC6Qx968f8AHbFDzrxSMQvAdfUZVdQqM16XBAJANWUI3wyKwIsEEHsR5xW5zlyCaXqyp1G0hdLbqACxB09r9R3+eI8K62h8OvTa9o126RQeQpTZSjfnypGykmYgH1mLSqOxis6WBKM/xKQGUFgd1bfa/l0Phub6sMclD1orUN61AGv51jRm+AwvCINOiMEEBPTRBvau293+JxnwrhEeWTRECFLFt2Lbmr7nbt2Hz9zi3j8a1i05ohcnbVO0mdRVfCYVWH7gMpgeu/r41i6w5SF3VEjRbdgigWfwFWx2A/IYSVhn4jOQx00tn4isKE7KoUqWZiO9i9JNgALh341w36xA8WrSWohquirBhYsWLUWLG2FCTkWcnf6sfnqf/wDVi1wt5lCFrWuHDoSJgc6r49Dy1pSlOZG4BiTtUd+WKlTLJxErItkRDrCvvbfbEBqN0CDTXiNxvIPHKsT5lp9PqZdU3obbSDqmYajZNVsB/EMTRyDmNVg5cbCqklBBBLXYjBu6/TErJ8hSWFlaJY/IjLEsPIsqui/LbnfwdxqoxjDagtb4UANMoknxAny9TVR1p9xHZoaKSd81gPW9XvJsOnJxbVq1PfltTEhj8yunGzmXjX1aHWApZmCqG7diSTXgKGPceBYvFqiAAAAADYAeAPGF3inJqzzdV5pCCRcZAKhRptF7aA1b9+5xzeHcw7uLLuJMJkmLmb/Db610LSUoCUnQUq8UzU8rJLmEZQRoRumUXy2wYlrIBNn90fm1cmZ2EQRxLJGZWUysgYEjWdW9dioZRXyxZ8b4KuZQKzMultQZasGmHkEEEMf1xB4NymuWm6iyOw0FQrBdixUkgqAKOkbV77742MVxTDYvABlXcKSSEpFul/MzVpbwW0EREHQC3qTPOr04MBwY5YVVr3BgwYbRqo5h4/FllAlSWTqWAiJqsbXdkDz2ve8VkvO+VgihMccrRyqzIIoxtubBBZSGLavzBv55c78tS5wRCJkAQ2VcnSe25A7/AOHsb2gR8hS6IFMsY6XWJ2Y31DMQBsO3UFn+Htjdw7WC7BBdVeTInoY28PWiAnUn36fnWrXI8+5WVJXBkURBWOtCCyvYUqNy1kEVsb8Y0J9IuXMTyaJx0ygZCihqe9Lj16SvpbcG9u3bELK/Rsqo6NLqDQpHstfDdk+r5t+t4lLyErRSrNM8kktapCANl1UKFfvNvtvXtu4o4YCYUSJHPS07ePyijCY1PuOnj6aXrbPz9Eiylop/sphEQOnZJF6h66017m/lin5k53d4IpMsJo6kPU1aFoxsAYm+L4gSbB7afc4sIvo9AjZWzEjF5Y5GcqCSY7ru3cnuT7dsb5uQ0bLPB1XAklMpbSLBKhaX22ANm9/0w9tfDWlhQvB6xEXtHOh3Rre/yrFOdmbNw5YZchnVS+uTSUsAtS6fXoujuDsdvOJPNPMz5YxxwxCWWS6DMVACgk9gSTQbYfun5A+Z/lVHzQzUszaY2WQIaCqYxsdXgCrPv5NYk8X5fy+fRC9OvdXRlII+Roqd/wDH54rZsEHG1Ze7He1+LzInyikIkT79/rrSTzTx587Blx0G0s5DxB/2kivo6asF3/hatuopoEXhi+keVxkSFACn9oSewAJAoA6txuO1LW94tJuVoSsCLqRYHDqB5IZW3Jsm2Wye5s4947Hl8wDk5JVV3XVoDKH072QDe1XvWJhi2S412ae6gqJFzAnXyF6dnSFJIFh87z9KUs/zNPkI4IYostH9lrMJ6khBJckalb0A0aZgdz8jWTZ+d+K5aVQiiVAEBLG8uwDsT6qDgByNvFV5LDn+T8tmmSUszUoAKspDAAC7o3sB8tvxxPj5dhV4XCnVAgSMlj6VClfzOliLPvh5xuFSmQnvkKCrbnxPPnemjLAtz/R1qm5sas7w/YkdbtqYUTQvbY/n37e+KfgfOmafMwrK0RikmaEqsekg6dSm9R7Wq/O/zw+Zjh8cjI7oGaM2hP3T7+2IUPK2WRkZYlBR9am2+OgNW53NAVfasV2cZhwz2biJISRoLGVGRy1FC3L3f9elWuDBgxi0qpuYeCy5jQElVEXcoUJ1MCNJJDDYe3ub8DFY/JkitG0M6oyJGAxjJOtEKFvjohl2Km/O/tGzOeVOLl5ZOkqJps9iGVCFJPwqWZ2vb1RVfjG7h3P6yOBII4Y5ATHIXuqBYawaBsDwe+293jrGU8TZYSnDmUBGY90RC9QZHesOsaVAvAocJcKZNjMnbTfmdqb8Q+L8MXMRNG210QavSw3Bo7HfuDsRY84o/o+zUjwSdV3ciTuxJNtHGx79hqYnT4vE3mGLNkr9WYaSNLKNAYE/e1MDQrbYWO4DXQxFYVWHxZZzgFJ1NhzqwQQYNJ2QnzMfTETMXVzGiBmZNCWAgjtVYUponTsupmG+HPlng8kCN1ZHd3IJBdnC1fYt3JJN0AOwAobq3EMvNkWjbVDqVToAoncAEaHcO9VWsdwzWFNYbeGcyQzaQHVZGA+zJog1uo1Aa69x7Y1uJB1xntGUyg6qA5HfkKDrrWcJBEx5+lWuDBgxzFKoHGuMplY+pIHK6gvoXUbN15H4fiQO5xCzvOeVjjLiRZCNPoRkLerfsWA2G532AOLmaFXUqwDKwIKkWCD3BHkY55y9w6JOIiMgERvOEDG6YPan5mlY2fK33F418Dh2Hm1qcBlAm245dP30qniHVtqSBoox4GD610KCXUqtTDUAaYURYuiPBHkYyklCi2IA9yQP78ZYruL8KM2mioKk7MupTqFbi968YoYdDTjoS4rKnnEx70qw4VJTKRJrdBxNGeRLpozvZG+12N7oe5xl/pOLSG6kekmg2paJHi7xUZ3hCRa55HVVBck6CaVkKAVvdE9vyxhkeW/slHUDAkuDpP300g7m9tm/LxjZOE4cUhfakCE/0n4oOYAxGsHwNUg7iZKcg332mx+vpTDrHuN+3zx5HKGFqQR7gg/3YWV5ccz7ikCadfpJNR6BQ7gea/zxbcB4P9XRlLBixvYEAUAPJ+V/n7AYr4vBYRlrMh/MogHKBzmQTOw+ulSNPvLXCkQJN5961ZHBgODGQKuV7gwYMNo0YMGDCpUp/SLxKeLLgws0Y3ZpQSCukWBQU2DuT22Xzha4nxjMRZ36ysMInOW9cbliFX7E0GWr3oD+32x0LjfBkzULQyFgrd9JAPYjyD4JxFzPKcEkhkcOSY+n8RrT6Pbe/Qvf2PvjewWOw7TQS4n/AJA21Bjr7jxpwKRqPduvjS/xH6SijJ04C6mNJHstdOoYqlKQSAfvEWRW3c17cYkysvE5Y+mWDxG3DkabzF2NQ3pasVQrY1hnz/IeVm0akYBFCDS1elQABdFhsANiO3vvibPyxl3EoZL6xBk9TerTqre9vibt+8cPTi8A2kBCDeM3WFA8+hoDLaR4/KajJLM/D3bM9PqNHI1J8Ok2VHc76avc7+ThM5U5vmhWGGoJIgsg0pfUUoJGBY6iBZUggqCAQfx6U2TQx9KqTToobUtVQ9tsRchy9l4bMcSgldJJtiV9rYnY+R5rFdnG4dLbiHETmMgbC3jaKKSMpBHv340l8L57zJcluhKrxuwRAQYmU0AxDE1exB9Qse+KrKcTfNZhZJHjdmy8+yrQQdM+hhfceR+RsUT03LcGhj1aIkGsU216h7G7sfLtjXDy9l0fWsKBqIur2bv32NjY/LbtiyniWFQVFDcEiARHseWsXp5Wm8DWuaycw5mLK5WOFxAuhvUiru+uSr1KwAsdvTZ1b9gLSbmSZ85k9WYIjkEBKQsp9UgT4l7sjMSt7lQQQPJfn4bEVCmKMqvwgotD8BVDB/o6LWJOmmsdm0ixtWx8bbX7bYarimHVJ7K/evbfyphIO3P9elScGDBjn6bRjCaYKpY3QFmgSdvkNzjPBgjW9KkDmzmaGXXGICZY0JEjOkRQlboE3q8Wnn2Io4XEzCa02VwFYsFljjNWuwY3Vk9lpj4Oxw/c9ZWI5V3dY9doAxA1UXW1U/FZXVQHzwiZnhsccUMqG5G6jMjAMqGJtINHbQTsQ12LO1HHpPA8Q0cHlbBTJy6k94JkmQRAPSI6609k4hKFpSr4jY6RvyOtPnKPHoJl6eXhkiVQSbX02av1WSzEm999jeLDmSOU5dhDq1WthTTFbGoKbFHTfY37b1ifl0UKAgULXpC0Fo+1bVjZjhF4lIxQfbRYGYUc03m/Od6rlBU2UqOo1Fq5Xw+KR8ysO6vI7gtLrJVY0DAUTqqjsLFaifOLDmDgE2XhMj9KWMEawoYEAmrFn3I38bfiJGWyWYfiSZj6tIkZke9bINKtEqajvvupNCxuACcX/OUM8mWMeXjEhkOlt1Gle9gMy2brz747/E/xJikYthtlaQ2UpzJ7uUE/GJ2jxrnW+EMKbWpxJKgTBMz0PsVnynxIzQepizRsULHuwoMrH3JRls+SDi2zDUjGwKUmzvVDvXmsUHJfDJIUkEiFLKaQSpJCoBfpYgdvfxibzTmwmWkBIDSKY1HklxWw80CWPsATjiuIstHiS28NBQVWi4g8ugrdwZcUwjtPigTOs1Sco8YYEjMSOA8SyDqOWorqMnqPw+kq2nts1djhe4flBPmqzJMTzsHjliJUg2xMe+6EhhW5IYDvZGPMh6suksxDxSs7Ie+hg7DpGvOmtI82y1tvZ8Z5bkXLpIxe2pnG5MMhJKla30iwjV7BtrY43ilpp1UKylfdtsRy89QddN6vussOAGddOh6/an5FoAb7CtySdvcncn54Sed+P6i+XRwmhQ0hui5NFY199jqJ/wD4bvlPjsmYjYSxsrx6QWo6ZLHxKaAvbcC6se9CTxjhMMqlXSjJt1FQFhVfe0mvHfxjnMOBhcVDwkjlfz62p2GWlDgUoTFU+fzCycJUhgw0RKxvypQMD8wQbxZ5fOmNspEzsS6G7C+qlBFk7jftXfzjyXhsTZToDqLGAq2EIY1W9ad7rc1741LwmMvl3Mk7NCKUtH3skeo9Px2Haqv5mwFtKQUqmMyzpzT3duetVOzP8wpcWiPO/wCRUDh2dWSTrSvmGKMSoVWKKCvmhpFAkeDtud8WfAeYfrDMCqId6XUS1A0b9NeRuD5O22JOWgjii6J1sACCdDbhu/wrXn8ca+CcMWMsySTuCAoWQmlAJPpBArv3GHOu4VxlwqSc1gg7Redovrf1oOh0upKLIvP2q1ODAcGMMVJXmrBqwYMKjRqwasGDCilRqwasGDCilRqwasGDCilRqwasGDCilRqwasGDCilRqwasGDCilRqwasGDCilRqx7eDBhUqhcS4XFOFEq6gragNTLvRH3SL2J2PvjTJy7ligToRaRZFLpKk9yGWmBPuDgwYnTiHUABKyANLm3hQqblYFjRUQUqKFUbmgooCzudhjbqwYMQkyZNKi8GrBgwKVGrGnN5OOUASxo4BsB1DAH33GDBgglJkUq2QxhAFQBQOwUAAfgBsMZasGDANzelRqwasGDCilRqwasGDCpUasGrBgwopUFsGDBhwFKv/9k=">
            <a:hlinkClick r:id="rId4"/>
          </p:cNvPr>
          <p:cNvSpPr>
            <a:spLocks noChangeAspect="1" noChangeArrowheads="1"/>
          </p:cNvSpPr>
          <p:nvPr/>
        </p:nvSpPr>
        <p:spPr bwMode="auto">
          <a:xfrm>
            <a:off x="207433" y="411163"/>
            <a:ext cx="4064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698" name="AutoShape 2" descr="Image result for foreign and commonwealth office"/>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9700" name="AutoShape 4" descr="Image result for foreign and commonwealth office"/>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9702" name="AutoShape 6" descr="Image result for foreign and commonwealth office"/>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9704" name="AutoShape 8" descr="Image result for foreign and commonwealth office"/>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9706" name="AutoShape 10" descr="Image result for foreign and commonwealth office"/>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2770" name="AutoShape 2" descr="Image result for mhra"/>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2772" name="AutoShape 4" descr="Image result for mhra"/>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2778" name="AutoShape 10" descr="Image result for age uk"/>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 name="TextBox 2">
            <a:extLst>
              <a:ext uri="{FF2B5EF4-FFF2-40B4-BE49-F238E27FC236}">
                <a16:creationId xmlns:a16="http://schemas.microsoft.com/office/drawing/2014/main" id="{90F48633-9CA0-FD49-8DB0-B92E716FF494}"/>
              </a:ext>
            </a:extLst>
          </p:cNvPr>
          <p:cNvSpPr txBox="1"/>
          <p:nvPr/>
        </p:nvSpPr>
        <p:spPr>
          <a:xfrm>
            <a:off x="587829" y="1763486"/>
            <a:ext cx="184731" cy="369332"/>
          </a:xfrm>
          <a:prstGeom prst="rect">
            <a:avLst/>
          </a:prstGeom>
          <a:noFill/>
        </p:spPr>
        <p:txBody>
          <a:bodyPr wrap="none" rtlCol="0">
            <a:spAutoFit/>
          </a:bodyPr>
          <a:lstStyle/>
          <a:p>
            <a:endParaRPr lang="en-US" b="1">
              <a:latin typeface="Century Gothic" panose="020B0502020202020204" pitchFamily="34" charset="0"/>
            </a:endParaRPr>
          </a:p>
        </p:txBody>
      </p:sp>
      <p:sp>
        <p:nvSpPr>
          <p:cNvPr id="5" name="TextBox 4">
            <a:extLst>
              <a:ext uri="{FF2B5EF4-FFF2-40B4-BE49-F238E27FC236}">
                <a16:creationId xmlns:a16="http://schemas.microsoft.com/office/drawing/2014/main" id="{72CFA2C4-DF46-A947-8DBC-02D996381AFD}"/>
              </a:ext>
            </a:extLst>
          </p:cNvPr>
          <p:cNvSpPr txBox="1"/>
          <p:nvPr/>
        </p:nvSpPr>
        <p:spPr>
          <a:xfrm>
            <a:off x="914400" y="-1198179"/>
            <a:ext cx="184731" cy="369332"/>
          </a:xfrm>
          <a:prstGeom prst="rect">
            <a:avLst/>
          </a:prstGeom>
          <a:noFill/>
        </p:spPr>
        <p:txBody>
          <a:bodyPr wrap="none" rtlCol="0">
            <a:spAutoFit/>
          </a:bodyPr>
          <a:lstStyle/>
          <a:p>
            <a:endParaRPr lang="en-US"/>
          </a:p>
        </p:txBody>
      </p:sp>
      <p:sp>
        <p:nvSpPr>
          <p:cNvPr id="21" name="Title 1"/>
          <p:cNvSpPr>
            <a:spLocks noGrp="1"/>
          </p:cNvSpPr>
          <p:nvPr>
            <p:ph type="ctrTitle"/>
          </p:nvPr>
        </p:nvSpPr>
        <p:spPr>
          <a:xfrm>
            <a:off x="136187" y="237841"/>
            <a:ext cx="10924162" cy="601111"/>
          </a:xfrm>
        </p:spPr>
        <p:txBody>
          <a:bodyPr>
            <a:noAutofit/>
          </a:bodyPr>
          <a:lstStyle/>
          <a:p>
            <a:r>
              <a:rPr lang="en-US" sz="3200" dirty="0">
                <a:solidFill>
                  <a:schemeClr val="tx1"/>
                </a:solidFill>
                <a:latin typeface="Arial"/>
                <a:cs typeface="Arial"/>
              </a:rPr>
              <a:t>"Inclusive Access Routes" toolkit to support practice staff  </a:t>
            </a:r>
          </a:p>
        </p:txBody>
      </p:sp>
      <p:sp>
        <p:nvSpPr>
          <p:cNvPr id="4" name="TextBox 3">
            <a:extLst>
              <a:ext uri="{FF2B5EF4-FFF2-40B4-BE49-F238E27FC236}">
                <a16:creationId xmlns:a16="http://schemas.microsoft.com/office/drawing/2014/main" id="{E9FD1856-8374-6F4D-F11B-875814CAF9CF}"/>
              </a:ext>
            </a:extLst>
          </p:cNvPr>
          <p:cNvSpPr txBox="1"/>
          <p:nvPr/>
        </p:nvSpPr>
        <p:spPr>
          <a:xfrm>
            <a:off x="714847" y="3591504"/>
            <a:ext cx="6097712" cy="338554"/>
          </a:xfrm>
          <a:prstGeom prst="rect">
            <a:avLst/>
          </a:prstGeom>
          <a:noFill/>
        </p:spPr>
        <p:txBody>
          <a:bodyPr wrap="square" lIns="91440" tIns="45720" rIns="91440" bIns="45720" anchor="t">
            <a:spAutoFit/>
          </a:bodyPr>
          <a:lstStyle/>
          <a:p>
            <a:pPr marL="0" indent="0">
              <a:buNone/>
            </a:pPr>
            <a:endParaRPr lang="en-US" sz="1600" b="1">
              <a:solidFill>
                <a:srgbClr val="005EB8"/>
              </a:solidFill>
              <a:cs typeface="Calibri" panose="020F0502020204030204"/>
            </a:endParaRPr>
          </a:p>
        </p:txBody>
      </p:sp>
      <p:sp>
        <p:nvSpPr>
          <p:cNvPr id="2" name="TextBox 1">
            <a:extLst>
              <a:ext uri="{FF2B5EF4-FFF2-40B4-BE49-F238E27FC236}">
                <a16:creationId xmlns:a16="http://schemas.microsoft.com/office/drawing/2014/main" id="{A48E2C3E-E790-5BE2-142A-30928308D3D6}"/>
              </a:ext>
            </a:extLst>
          </p:cNvPr>
          <p:cNvSpPr txBox="1"/>
          <p:nvPr/>
        </p:nvSpPr>
        <p:spPr>
          <a:xfrm>
            <a:off x="207434" y="1218737"/>
            <a:ext cx="5512430"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dirty="0">
                <a:latin typeface="Arial" panose="020B0604020202020204" pitchFamily="34" charset="0"/>
                <a:cs typeface="Arial" panose="020B0604020202020204" pitchFamily="34" charset="0"/>
              </a:rPr>
              <a:t>Covid response showed not all pts need / want f2f appts</a:t>
            </a:r>
          </a:p>
          <a:p>
            <a:pPr marL="285750" indent="-285750">
              <a:buFont typeface="Arial"/>
              <a:buChar char="•"/>
            </a:pPr>
            <a:r>
              <a:rPr lang="en-GB" dirty="0">
                <a:latin typeface="Arial" panose="020B0604020202020204" pitchFamily="34" charset="0"/>
                <a:cs typeface="Arial" panose="020B0604020202020204" pitchFamily="34" charset="0"/>
              </a:rPr>
              <a:t>Pts who like using online aren’t confident using online forms for GPs. Often don’t know they exist or where to find them</a:t>
            </a:r>
          </a:p>
          <a:p>
            <a:pPr marL="285750" indent="-285750">
              <a:buFont typeface="Arial"/>
              <a:buChar char="•"/>
            </a:pPr>
            <a:r>
              <a:rPr lang="en-GB" dirty="0">
                <a:latin typeface="Arial" panose="020B0604020202020204" pitchFamily="34" charset="0"/>
                <a:cs typeface="Arial" panose="020B0604020202020204" pitchFamily="34" charset="0"/>
              </a:rPr>
              <a:t>Package of updated materials sent to all practices (addressed to  practice manager at surgery's main address) – delivery from 25–27 April</a:t>
            </a:r>
          </a:p>
          <a:p>
            <a:pPr marL="285750" indent="-285750">
              <a:buFont typeface="Arial"/>
              <a:buChar char="•"/>
            </a:pPr>
            <a:r>
              <a:rPr lang="en-GB" dirty="0">
                <a:latin typeface="Arial" panose="020B0604020202020204" pitchFamily="34" charset="0"/>
                <a:cs typeface="Arial" panose="020B0604020202020204" pitchFamily="34" charset="0"/>
              </a:rPr>
              <a:t>They help practice teams explain to patients the three ways they can access care, helping build confidence in these routes</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They include: posters, counter cards, leaflets for reception areas, plus an </a:t>
            </a:r>
            <a:r>
              <a:rPr lang="en-GB" b="1" dirty="0">
                <a:latin typeface="Arial" panose="020B0604020202020204" pitchFamily="34" charset="0"/>
                <a:cs typeface="Arial" panose="020B0604020202020204" pitchFamily="34" charset="0"/>
              </a:rPr>
              <a:t>overview of the toolkit for all practice staff</a:t>
            </a:r>
          </a:p>
          <a:p>
            <a:pPr marL="285750" indent="-285750">
              <a:buFont typeface="Arial"/>
              <a:buChar char="•"/>
            </a:pPr>
            <a:r>
              <a:rPr lang="en-GB" dirty="0">
                <a:latin typeface="Arial" panose="020B0604020202020204" pitchFamily="34" charset="0"/>
                <a:cs typeface="Arial" panose="020B0604020202020204" pitchFamily="34" charset="0"/>
              </a:rPr>
              <a:t>The materials were first published in January 2022. The updated version is now available.  ICB comms leads can access the materials.</a:t>
            </a:r>
            <a:endParaRPr lang="en-GB" sz="1800" dirty="0">
              <a:latin typeface="Arial" panose="020B0604020202020204" pitchFamily="34" charset="0"/>
              <a:cs typeface="Arial" panose="020B0604020202020204" pitchFamily="34" charset="0"/>
            </a:endParaRPr>
          </a:p>
          <a:p>
            <a:pPr marL="285750" indent="-285750">
              <a:buFont typeface="Arial"/>
              <a:buChar char="•"/>
            </a:pPr>
            <a:endParaRPr lang="en-GB" b="1" dirty="0">
              <a:latin typeface="Arial" panose="020B0604020202020204" pitchFamily="34" charset="0"/>
              <a:cs typeface="Arial" panose="020B0604020202020204" pitchFamily="34" charset="0"/>
            </a:endParaRPr>
          </a:p>
          <a:p>
            <a:pPr marL="285750" indent="-285750">
              <a:buFont typeface="Arial"/>
              <a:buChar char="•"/>
            </a:pPr>
            <a:r>
              <a:rPr lang="en-GB" sz="1800" b="0" i="0" u="none" strike="noStrike" baseline="0" dirty="0">
                <a:solidFill>
                  <a:srgbClr val="FFFFFF"/>
                </a:solidFill>
                <a:latin typeface="HelveticaNeue"/>
              </a:rPr>
              <a:t>, Sept</a:t>
            </a:r>
            <a:endParaRPr lang="en-GB" sz="1400" dirty="0">
              <a:latin typeface="Arial"/>
              <a:cs typeface="Calibri"/>
            </a:endParaRPr>
          </a:p>
        </p:txBody>
      </p:sp>
      <p:pic>
        <p:nvPicPr>
          <p:cNvPr id="6" name="Picture 6">
            <a:extLst>
              <a:ext uri="{FF2B5EF4-FFF2-40B4-BE49-F238E27FC236}">
                <a16:creationId xmlns:a16="http://schemas.microsoft.com/office/drawing/2014/main" id="{FF6A322C-393B-BE91-C707-85983FEA1DBC}"/>
              </a:ext>
            </a:extLst>
          </p:cNvPr>
          <p:cNvPicPr>
            <a:picLocks noChangeAspect="1"/>
          </p:cNvPicPr>
          <p:nvPr/>
        </p:nvPicPr>
        <p:blipFill>
          <a:blip r:embed="rId5"/>
          <a:stretch>
            <a:fillRect/>
          </a:stretch>
        </p:blipFill>
        <p:spPr>
          <a:xfrm>
            <a:off x="6096000" y="1324493"/>
            <a:ext cx="5629927" cy="39694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9904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data:image/jpeg;base64,/9j/4AAQSkZJRgABAQAAAQABAAD/2wCEAAkGBhQQDxUUExQRExQVFhEZEhcYFRoYGRcXFRcYFRoXGxkXGygfGBsjGxcTHy8gIycqLi4tGSAxOTAqNSYrLCkBCQoKDQwOGg8PGTQkHyQ2NikuLTU1MCouLTEtNTAuLjA0MCk0MC8tNSwsLzQ0LiwwLCssLS8vLSkpKSw1LC0sLP/AABEIAL0BCwMBIgACEQEDEQH/xAAcAAEAAwEBAQEBAAAAAAAAAAAABQYHBAMBAgj/xABPEAACAQMBBAMLCQMICAcAAAABAgMABBESBQYhMRMiQRYXUVRhZJOjs9LiBzI0NXFzgYORFCNSJDNicnSSobEVQkNTgqKywURjdZS0wvD/xAAbAQEAAgMBAQAAAAAAAAAAAAAAAwUBBAYCB//EADcRAAEDAgMDCgYCAwADAAAAAAEAAgMEEQUhMRJRcRMzQVJhkaHB0fAGFBUigbEy4TRC8WKCsv/aAAwDAQACEQMRAD8AvGwdg27WkBMFuSYYSSYk4kov9Gu/uetvF7f0Se7Td76Hb/cwezWpCvi8ssnKO+4671YgCyj+5628Xt/RJ7tO5628Xt/RJ7tSFKj5aTrHvWbBR/c9beL2/ok92nc9beL2/ok92pClOWk6x70sFH9z1t4vb+iT3adz1t4vb+iT3akKU5aTrHvSwUf3PW3i9v6JPdp3PW3i9v6JPdqQpTlpOse9LBR/c9beL2/ok92nc9beL2/ok92pClOWk6x70sFH9z1t4vb+iT3adz1t4vb+iT3akKU5aTrHvSwUf3PW3i9v6JPdp3PW3i9v6JPdqQpTlpOse9LBR/c9beL2/ok92nc9beL2/ok92pClOWk6x70sFH9z1t4vb+iT3adz1t4vb+iT3akKU5aTrHvSwUf3PW3i9v6JPdp3PW3i9v6JPdqQpTlpOse9LBR/c9beL2/ok92nc9beL2/ok92pClOWk6x70sFH9z1t4vb+iT3adz1t4vb+iT3akKU5aTrHvSwUf3PW3i9v6JPdp3PW3i9v6JPdqQpTlpOse9LBR/c9beL2/ok92nc9beL2/ok92pClOWk6x70sFH9z1t4vb+iT3adz1t4vb+iT3akKU5aTrHvSwUf3PW3i9v6JPdrKd9tnxJtCULHEoHRYARQP5tDyArZqyHfv6xm/K9klXODSPM5uTp5hRyDJadu99Dt/uYPZrUhUfu99Dt/uYPZrUhVNNzjuJUg0SlKVEspSlKIlKUoiUpSiJSlUWf5Qbhbf9p/ZYegwGGbk9IVJwOoIcazkdXVjJxntqxoMMqa9zmwC9sznZatTVRUwBkOpsOKvVK+KeFfaryLGy2Qbi6UpSsLKUpSiJSlKIlKUoiUpSiJSlKIlKUoiUpSiJSlKIlZDv39YzfleySterId+/rGb8r2SVd4Lz54eYUUmi07d76Hb/cwezWpCo/d76Hb/AHMHs1qQqpm5x3EqQaJSlKiWUpSlESlKE4oi+O4AySAO0mvGG+jf5ro32MD/AJVQ55o7tWu7shoCf5NE4yix5wjaBnpJZOq3InrKo8vJeQ2SLqltZ7L+CUW7QknBICyQ8QT2K2MnhgnhXeQ/CkLYWGrm2Hv0G717dAN65mTG5XyubTRF7WZE26ezPyK0uaTSpbwAn9ONZaYimxIAeBxYH+9PCw/wIq5bLaWPZbNcswYRztl8a1jwxTpNIxrCY1Y4ZzUJb2UZ2ZEl0BoWC36YMcAGNEPEg9jKP0qw+D4BHLUsa4OAsL77XzWn8RzER07ntsdoG2qt0W8Fu0hjWeFpBnKh1JGOeQDwxUhVBjsrS4UxCIIUVSqGFoJEUnCyIGVWAyODLyIwcHhU7uTfvJbukjFnt5ZISxxlwmCrHHaVZc+XNUmMfD0FJSipppNoA2P9W/We+6scOxaWonME0eydQOm3vhbTh2bb3lhtNIfWzvnRHGjSSMBzIVRnSO0nAqPtd+YzIqTQ3NtrKhGlQaCW5DXGzKpPLDEH9RVeu4ri2Mj3AWBppT0t0rLN1ct0UMMWBIzhdKquggdZjk5B6Nm67iOaKeOQwnhG8yokkiODlXSM4BX+LC5BHAEEm1wr4fw6phDTd7iM3DJrTu3Hx4ZrUxPFKulcX5NaDYAkbThvA8r3tuV+qvbR39s4HdGkYtGcSaI3cIc4IZ1UqpHaCRiv3uVfNLYoJGLSRGSGRjzZoXMeo+VgFb/iqCt3jEN0ZtJiFxfmTUMroErk5HaMZ4VR4PgkdTXyUs5P2XGWV7KyxHEXU1K2dgve3ipOT5RbUcVW5kj7ZUt5GjHl16eI8oyPLVgsb9J4xJEyujDKsDkEfaKqcG0ZA0fS28kKTZELMyE6gjSaXRTmMlEcjnywdJr23RTory7hHBCIZkUch0upWI8GXjc48JJ7atMSwHDm0T56OQks16Qd/sLQpMUrDVNhqY9naFxocvx27/8AtupVW25teSSZ4IpOhjhANzMMatTLqESFgQuFKszkcAygcSSK5awx3QKQbQvSMq0imZ26SMOM4MnW0k9XXG2OODngKraD4WqKqFsz3hgd/EHU/wDehbtVjUFPIY9ku2f5EC4bxK0yhOKo+7luIdqtGjS6DaairSySDV0wXP7xjg44V+9qXIvpJek42kDMgTjiaSL+cdwPnorAoE4glWJB6uMH4ZmOIfJMffLaLrWAHBZ+sxCj+bcCBoB0lWOPeW1ZggubYsTgKJkJJ8GA3OpIGsltd47aYxq8dk0crIgiCkyxhzpUupj0HGRqUHqgniccbZufcNDczWZYtGiRS2+pssqOWUx5PEhWQ4J44IHZWziPwzHBTPmgkLtjW4tfeRw/P6vFT4tI6ZsU0eztZjMHvtxHu6t1KUri10CUpSiJSlKIlZDv39YzfleySterId+/rGb8r2SVd4Lz54eYUUmi07d76Hb/AHMHs1qQqP3e+h2/3MHs1qQqpm5x3EqQaJSlKiWUpSlESubaisYJQudRjk04550nGPLmumlZabEFYWapOkcOzZmwbeLoXkIXIUG3ZEc4+aqswyew88YOLFe/KNZIpZJDcBQC/QIZQi9rOyjSoHM5OfIa/V3u7NCzNaGJkYljbykqqsxJYxSICYwSclCrLnONOTXMdn30vV6K2twdWXaUz4HZiNUTV282H48j9Emq8GxUMnq3lrmixG/z7u8rlo6fEaEuip2hzSbg3sRc9o9ejJSm9VyG2VdOpBBtbkr4D+6Y1XNvqDFbKeTXVipHhHTIcf4VOz7rlNltZxPqIiKI0nhzkZ0LwA5YA4ACuAbFupZ7YzRW6rDP0rsk5cHEcqqFRoVIOp04k9hrUwPEqKiiqRta32b626O/sU+JUNRUyU7h/obu45aL23k+sLT7m+/6ram5aBZr8Dl+0Rnn2tbwsefhJJr33j2XM91bzQpHII0uUdWl6M/vTCQQdDZx0bcMdte+7OyJYGuHl6MGaVXVUZnCqsUcQBZkXJ6mTw7a1jiNP9BFJf773t/7X/Sm+Sm+qfM/6bNvyoDad08lzdzqpkNqrRW0fH54jEkhAH+szMiZ54THbx4dg7Q13WlbiW5Q26tIzJpRJg+CqjQAvBsackjSQeINWO+2BNFLJJbCJ1lfXJFIxjIcgBmSRVYdbSCVZeZJ1DJFcdzu/fyAOJYIWRgVhBZkcciJZdIPzScBVxnjk8MdFhuN4ZBTQDlC3YFi3eTkSfVU9dhdbPNN9rSH6OJzAGg9/ldW5hCy3sfLFwsgHkmhjJP4uslVzaqarS5B5NfOp8oa9AI/EE1bt3tgSQSzSyyRu8whUiONo1Ai14PWkcknWeOewVGXO5czM69PD0D3AmKmFukH75ZigcShfnAjJQ86qKXGKGHFZqna+x2mR3Z+Ksp8PqJKGKDLaaW3z3Lu3t+dZ/2lv/iXVc27jhtoXRxgrFapnPMZlk/zc1KbxbHkuFi6J443il6QF0Z1P7qSIghXU8pCc57K8N3tgSW8s0s0kTvL0X83GyKojBHJ5HJznw1oU2J00eFS0zj97tBbtU89DLJXRzj+LRbxVZvNntMl/CuhZDcuTnIDhujlUPgnCvHhDgcgeGciu2a4mu54Hkt1t1gMjZMiu7l42i0Lo4KmGLHJ4lU4cK8dq7ctJ5ulH7ZCBlBeQpmOQKckHquroCWwzppzkqe2uO2/f3cTW91dXEEYdpXbSsbMRpWJRHGgfmzMetjSo4ZNdjhjm1DaZtVTuD2D7TnbTU7sug9yocQZJB8w+CZuw6+0DrfQgb/JS+yFzthj4LMZ/wCKfh/0moyyaaPZTGMZuEW51cM6p0lk6TC4HNw5Ax/rCpvc5Oknu7jHVZ44Ij/EtuG1MPD+9klXP9Afj0bT2DKkrzWxQ9JgzQOSqs4AHSI4B6NyoAIKlWwDwIya1+NwU2Nyl5+2wZfdb+z4LZbhcs+FRxj+Qs+x6ew/hVmbaGIEkj2gszyFBHEkMXSMz9mC/VxxJJ5AEmuncSOWS/nknEgkjihjOej09YtIB+75tgknjwDDw17ps241ExWMcMrZ1SyPFpGeZPQkySccHBC58Iqz7B2KtpDoDF2ZmeWQ41SSN85zjl2ADsAA7KhxrFoWUr4o6gyufpua3dlbx/Knw2heZQ98DYw0dhJO/LID2FI0pSvnK6pKUpREpSlESsh37+sZvyvZJWvVkO/f1jN+V7JKu8F588PMKKTRadu99Dt/uYPZrUhUfu99Dt/uYPZrUhVTNzjuJUg0SlKVEspSlKIlKUoiUpXwuPCKIvtK+Bs19oiVzbS2lHbRNLKwSNBlmP6AYHEknAAHEkgV01Td/wCXVPYwnGGmklI+4ibH/M6n7QK2KaITShh0zJ4AXP6UFRLyMTpNwuvknyoQ6upDdOqsgnYp0fRF2CqCshBY8QcKDwq51iNvsp7wlS7aL670Ac9Ag6QvJgEDOmEALxACLnJraLK16KJIwXYIqKGY6mOkBcse1jjifDVhiVNBT7Ij16end53GnQtahqZKhrnPHTbwF/Fe1KUqnVgleV3arLG0bjUjqyuPCrAqRw8IJr1pWQSDcIqm2791b8IXhuIh8xJSYpFUcAokRWVwOHNAeHEnnX5OyL2bqt0Nqh+c6yGaTH9AFFVT/SJOP4TVur4zADJ4Ac66KL4mxOOLkmydl7C6qJMFoJJOVdGL69ndoV4bP2elvEkUShEQAKo7AP8AM9pJ5muiuHZm24LrUYJY5QjaXKHUA2M4yOB4eCu6ufkDw47evTfVWw7EpSleFlKUpREpSlESlKURKyHfv6xm/K9kla9WQ79/WM35Xskq7wXnzw8wopNFp2730O3+5g9mtSFR+730O3+5g9mtSFVM3OO4lSDRKUpUSylKUoiUpXLtTacdtC80raY4wSx/7AdpJwAO0kV6a0uIAGZRRW+e9S7Pt9eA0rkrBH/E+M5OOSLzY+DykVictsJWaSYLLK5LSOyglmPPnyHYB2ACu3be23u53upurwIjQnhFEOIX+sebHw+QCuK1nLA6lZCGZSrAgjHhBHA+Su7w+i+Ui/8AI6ny/H7/AAu1wfD4obGcDlHC4B6APP8A5vV8+RyFUmvAqqo0WfAADtuPBWn1mfyQ/wA/ef1LL/O5rTK5jGc6x/4/+QuYxFobVSADK5SqVvac7Tth/Db3h/WS3WrrVK3q+tLf+y3XtYKgw/nvw79Fc/iv+HJwVF3Su59FlLBEJVtRMX1ydGskkqMpVeqSSutssRjJI48a1zd/byXsPSIGUqzJKjfOjkXGpDjgcZHEcCCDVGvdqi1KRi3lKHQsZiVCutjpWMLqBBJ0gcMcedWjcjYslvHM8wCSXExlKA56NdKoqkjgWwuTjhk8OVWeKFkrOVcLH/XPM3JJB773sLablW4NPNIXDZszUHtJ98FZKV8blw59lYxuzsjaK7UjZ0ulmEo/a5m1dE8YPXGv5jqwHVUcuryxVZSUYqGvcXhuyL59Pv8AOoyXTsYHAm4FhfPp7B2raK/MkgUEsQAASSTgADtJ7K/VUP5SroyS29p/s3Ess449dYtKoh8Kl3yR26RUVJTmolEd7egzKwxhe4Nbqcl5bZ+WGCNtNvE8/HquT0aN2ZTqtJIM8MqmPLVZ21v7fXsLwm20xvpEmlJQxQMCyhpCvBgCp4cieVftLeO1V3wzMzcTjVI7McIgwOPNVVRw5VO2e5F9MuqSW3tQRwQIZ3HAfOYsqZ58sjymuqbDh9JZ5aMtC4km47B5BWElJDT25Z2e4D2PfSo75OLJotox6i2uS1maYZ6upWgAAUdUBQdIwOQrWKqG7O40lrddPLddORFJGq9AseNbIxOVY5+YOyrfXP4rUMnn22G+WuY377LRmcxzyWCw/r1SlR+1d4ba1H7+eGLIyA7gE/YDxPI8q8dm72WlycQ3MEjHkqyLq/u5z2eCtAQSlu2Gm2+xt3qK4UtSlKiWUpSlESlKURKyHfv6xm/K9kla9WQ79/WM35Xskq7wXnzw8wopNFp2730O3+5g9mtSFR+730O3+5g9mtSFVM3OO4lSDRKUpUSylKUoiE1jG/G9f+kJ9EZ/ksLdQjlNKMgyZ7UHEL4eJ8GLb8rG2JIreKGM6Rcs6SMPnaFXUyjwauRPgz4ayydSAqhW0ZAfQVVgg5hdXANjgD2V1WCUQA+YdqdOzoJ49A/4r7CKMPDqp42ms0aMyXa6dlx7Ct3yf7qfts3Tyj+Twt1AeU0q8fxRD+BYY5A1BbX+m3f9quf+s1b7H5Uo4IkijsZURFCoolj4AcPD/jVInuTLNNKVKdLNLIFJBIDtkAkcKsqf5h0z3yts21mi4PT2HXerDDBVy4gZ52EXB1BAGlhn76VePkh/n7z+pZf53NaZWJ7o71/6OlnYwvMJVgA0uq4MZlJzq8PSD9K1LdPeYbQtzKI2iw7oVYgnK445Xh21Q4zTSiZ09vtNhfLcBx6FS4tFIyqe5zSASbG2R/KmqpW9X1pb/wBluvawVdapW9X1pb/2W69rBWhh/Pfg/ormMV/w5OCi9sRBpbMHl+22p/uksP8AECtJFZhc3oe6gTBHRX1opPh1Jr4f3sVp4qbEAQ2MHcfFaeAAilN9/kF4X94sMTyvnTGju2OeEUscfgDWd2nyk3IZJZ0txbu0epFD9JGshChtZbDkahkaR248t33l2tHa2kkkq61A0hO2Rn6ixjP8RIH4msgsbdrdopHQSxQyNJ+zB24INLRoHPGQxkEgNwbgDyrpfhfCYa2mqXywF5A+0g2z3DMZ6b11VPDyjXnZJsMrdB8/eS3Os03tYPth8Ekx2sCkdgMksrnn5Fj5f9q0SxvFmiSRDlJFV0PhVgGB/Qisq3p2j0e07xsaiHsIuJxxdFHPjwGvP61QYPG4zuHSB5geaUJaJ2k6C58Cvayi6TaFkhwR0zuQeX7mJ3H4htJHlAPZWrVh28Wzuq0+SxiBbo3OYyFHWAGMqSM8Qedd8O587qGGzhhgCMzxA4IzyLcKtK6ijn2HulDbC2dtb36SN626+K85L3W3anL8ArYDIM4yM+DPH9Khd7NttbwqsWk3E7dHbg8gxBYyMO1UUMx+wDtrMTubcSXCwrs8QOwJ6dmJSPHJhJCDlvAuoHOOzjVwuEZtpxxu/SfslmmXI4tLO2Gc4OASsPL+ma8YdgsMtdFFym0DmRloOBOum9c3i1QKOmfKxwJAy11OQ1sq0Nppb3LpH84Z/a9oTQyzjpABlSY+WOGesqr4OFSu09g300sY6Kwv7dk1dJjohx4gKS7sCcIVZQRx7MA16zCW0i6C2tZJhhirtJGELOWZtZZg3M+Djk+CvfYe2bu1sooFsWZ44lQM1xEFLAYyQpyFz2AZxXd4s3E4Ng0GY0LLDZG49B8bdi47DZKCYOdVWB6HF33O7dcuHRp0K07rWU0NnFHcNrlUMGOrXw1EopcgFyE0qWxxIzUrVT3S3rmlcQXkJhuD0rRlQOjkjQgZGHYqw1LkH8PJbK+TV9PPBUOZO3Zde9ujPd2bl3MMkcrA6M3G/VKUpWipkpSlESsh37+sZvyvZJWvVkO/f1jN+V7JKu8F588PMKKTRadu99Dt/uYPZrUhUfu99Dt/uYPZrUhVTNzjuJUg0SlKVEspSlKIqV8pO7dxeC3NuiuYnlLguF4MmkYzz41Te9/tD/cJ6ZK2elW1Pi00EYiaAQN9+O9b9LiNTStLInWBN9Aezp4LGO4DaH+4T0yVAsrK7o66Xjd0cZB6yHB4jnX9CmsA2zKBfXeSB/Krnt/pmr3DK+Src4PAy3X9Sr/CMUqaip2JnXFidANy9dk7FuLt3W3jD9GIy+XVMdIXC8+fzGrUvk72HNZ2jJOoV2mlfAYNwbTjiPsNVr5H2BnvMEHqWfL7bmtNquxmsk5R1NYbIse3QHz3KqxislmndE43a05aJVK3q+tLf+y3XtYKutUjexwNp2+SB/Jbrmcf7WCqzD+e/B/RXJ4r/hycFXF+nj/1Gy9gta0KyDbOyZWkaSCeIZlilC/McNHGEGmTLKM47UPOprcTfx5bhbaWQzFxJpZkCyxyR/Oil0AI3AMQw8GDzBq1r6V08QljN9kZjO+nvyVfgtRGI+Svn/Q9OC9vlrugmzVznrTxgEdmlJH/APrj8apO27kC0kGrrLHGWweOCQM/jhv8a0f5R9vxQ2r27oZZbiOZY0wuB1dPSMXIChSy+XPLyZbfAOZlBRiYbUY1Lg4eUkZJxyr6B8Dukbh0g2CASbHrZHTgRZdvh7nNjlAGot4O/rvWs/JpcB9kWpAIAQrx/wDLdkyMdnVyPJiqDvhDm42qx4jqY8IaK1jcH8DpI+ytN3X3ihvbfXECgQlHjIAMbKAdPVJUjBUgg4wR9lZht67Sf/SMqMDHK0nROeqrD9mjjyC2AVLAgHka4XDhIK6ZzmlpvmNxLgbLVom3ktuB/VlZ9l/Jw0qobm6aaEiNjEIlQvwDaXcMcrnGQAM1oFRW7G1I7m0jeJgwCqrdhVlADKwPFSPAf+9StUVZUTSyWlOmVrWt+BZaznufm4345pVJAxta8yecdiRnwaZV4eTIP4mrtVU3ssJI7iO8iRpAqNHdIoy7RZ1K6r/rFG1HA4kM2M1cfC9XHS4g10hsCC2+66psbpn1NFJHHrr3G6it3t3LW5vL/wDaIIpZFlhILhWxG0CacAjIGQ//AOFfveC02PYsqy2kBYhSwWFToRnEYkcnARNRxknsOM4qI2tDBfyJNBexQyKuklThyuclW0yJIvE/NJ4ZPDJrni2LGs6tcX9vKNUbSK7MWk6MOIwWmuX6qs5bGMZA8Art6n4emqK105mPJuzsDbz0VHTY5FDSsjcw7bQBax6Px0/vVX/dbY1lFH0tkkOmTP7xDqLAMcjWxJIDA8M44eSp2qt8mJzsqDHLNxj08tWmvl1cHNqJGucXWJFzmTY2XYxm7QbJSlK1F7SlKURKyHfv6xm/K9kla9WQ79/WM35Xskq7wXnzw8wopNFp2730O3+5g9mtSFR+730O3+5g9mtSFVM3OO4lSDRKUpUSylKUoiUpX5kbAJ54BOPsoi/VRk+7NpIxZ7a2ZmJLM0MZJJ7SSuSa57PeuN4ulkBhjOgKzMjZLAtjEbMVwBk6sc66bfeKFzNhx+4P7wnkBjOfszqH2qa2RHPGTYEcP6U76WUXu3T8+9V72GyIbfPQxQxasaujjVM4zjOkDOMn9a664m21AM5lj4as9YcCukEfaC6DH9IVxjeVTcrCqhgxj0uG4EPHJICBjj8zHPtrzycsl3EHfn2cVhtNKQbN0z3aKZrjv9jQXBBmhhlK509JGr4zzxqBx2V2VC7Y3ritZCkgbPRGQEYwcEjTz5nH2V5hbI51o9exeY4XzO2WC5Xp3I2Xilp6CP3a7rLZ8UC6Yo44lyTpRAgye3CgDPAfpXJDvJAyqTIiFohLoYjUE06skDyZP4GvYbah1Belj1FtIGriWwDj7esv94DtqR/zBydc96yaeRp/ie5L/YlvcEGaCCUgYBkjVyBzwCwOK5e5Cy8Ts/8A28fu103G3II3KPNEjAAkMwBAPLnXyXb0CM6tLGDGAXGr5oJAyfxK/ZkUaagABu1b8rHy7z/oe5e1jsyKBSsMUUSk5KoioCeWSFAGcAVCwfJ5YI4YW6nBJVWeR41J49WJ2KLjswvDsqYtdqxStpSRGbSGwDx0nBBx+K/qPCK66wJp4ibOIJ1zIvxXhzCzIiy5dm7Kito+jgjSJMk6UUKMnmeHbXVUVNvEixzvpbFu+lxlRk4U5GTj/WHOvVtv245yoOBPE44BzGf+YEfgaw6OVx2iCb/nt81L8vKB/E+8/wBFSFKj7vbKRyRqdOh0mcvq4Kseg58oOvnnsr7Ft+3YoFmjJk/m+sOtxI4fiCMV45J9r2y9+ixyElg7ZNv++hXy83etpm1S29vI3heJGP6spPaa8RuhZD/wlp6CP3a9RvFbEMRPEQpUMQ4IBbOBkf1W/Q172204pHZEdWZPngdn21LtVDRq4AcVgwSDMtPcva3tljQIiqirwVVAUAeQDgK9KUrXJvmVGlKUrCJSlKIlZDv39YzfleySterId+/rGb8r2SVd4Lz54eYUUmi07d76Hb/cwezWpCo/d76Hb/cwezWpCqmbnHcSpBolKUqJZSlKURK+MuQR4a+0oirQ3GToeh6aUJkcFWNc9UqdWlBrOCOLZIwKlLPYSRrIuWYShFfVjksSxdg7QvH7akaVsPqZX5ErZfVzvFnO9+wqym4FuFYZkyyourIyCratfLmSBn7K7LPdaOKRHDOTHox80A6EeMcAOHCQ8vAKmqVl1XM4EF2q9Orah4Ic8m6VF3u7kU0rSSAsSqqAcEKV1YZeHzusalKVCx7mG7TZa8cj4zdhsoKHc+FSvF2AVAVOMMUjaEMeGc6GIwCB24rzi3JhXoSGcmHPE6W15fpOtqU8c9owasNKm+am63v2VsfO1HXPu481D327EczuzF8yYzy4Yikh4ZHgkJ+0CvCTcyFgw1S4OSBkdUsyO5GV5sUXOc9uMVP0rAqZhaztF5bWTttZ2nkoq13cjiunuFLan1ZU6SAW05IONQzpHDOOJqVpSonyOfm436FDJI+QgvN7ZKCuN0kdpcyz6JiTJGCoUnAGfm57B29led1uTDJ0mWkBkkEmcg6SNRwARgqdb8Dn51WGlTCqmGjvfsLYFbUDR3vL0CiLrdmOVI0ZnxHE0YxgcD0fHgMAjo1PDh5K5+42EsrM0jEZJyVGpjIJSxwvaQBgYGKn6VgVMoFg5eW1c7RYO9lU+03CyriZgMmLo9BLBRGGUA9ICDwcjGOQHlqw7I2OtsrKhJDMGOccDpVMAKAAMKK76VmWqllyccl6mrZ5gQ92W73wSlKVrLUSlKURKUpRErId+/rGb8r2SVr1ZDv39YzfleySrvBefPDzCik0WnbvfQ7f7mD2a1IVH7vfQ7f7mD2a1IVUzc47iVINEpSlRLKUpSiJSlKIlKUoiUpSiJSlKIlKUoiUpSiJSlKIlKUoiUpSiJSlKIlKUoiUpSiJSlKIlZDv39YzfleySterId+/rGb8r2SVd4Lz54eYUUmi07d76Hb/AHMHs1qQrPdj/KJotoV6DOmKIZ6XnhAP4K6++V5v634K15cOqS9x2enePVZD22V3pVI75Xm/rfgp3yvN/W/BUf02q6viPVZ22q70qkd8rzf1vwU75Xm/rfgp9Nqur4j1TbarvSqR3yvN/W/BTvleb+t+Cn02q6viPVNtqu9KpHfK839b8FO+V5v634KfTarq+I9U22q70qkd8rzf1vwU75Xm/rfgp9Nqur4j1TbarvSqR3yvN/W/BTvleb+t+Cn02q6viPVNtqu9KpHfK839b8FO+V5v634KfTarq+I9U22q70qkd8rzf1vwU75Xm/rfgp9Nqur4j1TbarvSqR3yvN/W/BTvleb+t+Cn02q6viPVNtqu9KpHfK839b8FO+V5v634KfTarq+I9U22q70qkd8rzf1vwU75Xm/rfgp9Nqur4j1TbarvSqR3yvN/W/BTvleb+t+Cn02q6viPVNtqu9KpHfK839b8FO+V5v634KfTarq+I9U22q70qkd8rzf1vwU75Xm/rfgp9Nqur4j1TbarvSqR3yvN/W/BTvleb+t+Cn02q6viPVNtqu9ZDv39YzfleySrP3yvN/W/BWd717z9LeSP0eM9Hw155Io/h8lW+EUU8cxLm9G8bx2qORwIX//Z">
            <a:hlinkClick r:id="rId3" invalidUrl="http://www.google.co.uk/imgres?hl=en&amp;sa=X&amp;rlz=1C1SKPC_enGB400&amp;biw=1024&amp;bih=677&amp;tbm=isch&amp;tbnid=H34xmyjTDG8LWM:&amp;imgrefurl=http://www.surestartcountydurham.org/Burnhope/Pages/Change4Life.aspx&amp;docid=DVwQTGnsTrw7QM&amp;imgurl=http://www.surestartcountydurham.org/SiteCollectionImages/Change4life logo.png&amp;w=448&amp;h=317&amp;ei=dDk_UevNCYWu7Abs2YC4Cw&amp;zoom=1&amp;ved=1t:3588,r:3,s:0,i:155"/>
          </p:cNvPr>
          <p:cNvSpPr>
            <a:spLocks noChangeAspect="1" noChangeArrowheads="1"/>
          </p:cNvSpPr>
          <p:nvPr/>
        </p:nvSpPr>
        <p:spPr bwMode="auto">
          <a:xfrm>
            <a:off x="207433" y="0"/>
            <a:ext cx="4064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1" name="AutoShape 3" descr="data:image/jpeg;base64,/9j/4AAQSkZJRgABAQAAAQABAAD/2wCEAAkGBhQSERUUEhQSFRUWGBsaGBUYGBgbHxgZGB8ZIR8cHR0cHCYeFx4kGxwaIi8hJSgpLC0sGCAxNTAqNSYrLCoBCQoKDgwOGg8PGjQkHyUuMjIuKiwpNS8sMiw1LSwyLCovKi0sNC4vNSwtLTMsLCwqKS0sLS4pLywsLCw0LywqLf/AABEIALQBFwMBIgACEQEDEQH/xAAcAAACAgMBAQAAAAAAAAAAAAAABgQFAgMHAQj/xABLEAACAgAEBQICBwQGBQoHAAABAgMRAAQSIQUGEzFBIlEyYQcUI0JxgZEzUmKhFkNyscHRFXOCsvAkJTQ1U1SSk8LhRHSDoqPT8f/EABsBAAEFAQEAAAAAAAAAAAAAAAEAAgMEBQYH/8QAOhEAAQMCBAMGBgAGAQQDAAAAAQIDEQAhBBIxQQVRYRMicYGR8DKhscHR4QYUQtLi8VIVIzOiYpKy/9oADAMBAAIRAxEAPwDqODBgx4jWvRgwYreLcww5ahIxLt8ESAvI/wDZRbY/j2+eHobW4cqBJ6UCQNassGF8Z7PzfsoIcsn72YYu/wD5URpfwL49/o9mH/bZ/Mf2YUihH66Wf/7sWP5YJ+NYHTX/APII+dNzchV+BgO3fFB/QjLn9o2al/1mZzB/kHA/lgXkPIecrCf7QLf7xOFkw4/rV/8AUf3UpVyq7OYUd2X9RgGYT95P1GKgck5D/ueV/wDKT/LFNzNl+EZBVbMZXLDWSFVYELGqs9hsLHc+RiRphl1QQ3mJOwSP7qRJFzTmGB7Uce1jn3Lb8Hz8jRwZRAyrrNwhPSCB3U+7DDCORMoPgSSM+8c06f7sgGHPYZtlWRwqSeRQP76AUTcUwYML55cnj3y+ezA/gnCTr+pCyD/x4xbmGfL/APTYQE85mDU8Y+boR1Ih8/UPniL+Wz/+JQV00PodfAE0c0aimLBjXBmFdQ6MrKwtWUggg+QRsRjZioQQYNPowYMGBSowYX+I84pFmkyyxSyOxUErppdRAvdgWA1CyBQ99iMQF+kaMziPoy9IuIxmPTp1EgA6e4Wyu/cBgSBeLyOH4lYzBG07ae9NztRg8vlTfgxTcycxjJiNmjLIzhXbUAI1JUFje5q7oeAcVGV+kmN3C9GVTrKtZT0oAT1KBOoel9hv6DgNYDEOo7RCZHO1C50FOGMJplRSzFVVQSWJAAA7kk7AAYSchz6+akeBITGXSTouJAWDILpgVCoSLIILAV5741cQ45LBCuSZGzM3TJmkL/CCb7lT1NKsoLHSO29naynhT2cIXY2tInLurlbTxp2RWbLF6ectmkkQPGyujbhlIII+RGxxlDMri0ZWHupBH6jCzyf/ANUp/q5v96XCvyxzNNlFjjEMRy7Zl01AkP8AaSUSoA0+gstr/MYI4apwupbN0KiDuL/O2lDKYJ5fv8V1HGCSg3RBo0aINH2PsflhFy30gzy5gxxwpoLFE2csGIOhmN6Cuqgy7UDdmrxUcDy+ZAz8aNEBQaZdA3dwAzAat9SJJYvudrxInhDgSS6oJNvmY+VIoUJnaupjHuOSZLj+ZynD1EbqsZlkVG0pcSI5DL6ho3djRa6FDYnafNzRm3y+WrMKkjTNCzqIiGtkVGYaWCGnU7fjRsYergjoNlCJIBvtO0dI8el6JQQYPXflP492rpmDEfh8LpFGsj63VFDPVamAALV4s2fzxp47mGjy07oadInZTV0VUkGvPbGKlGZeQHeJpm1TsGEvLc8yKih4QxVQC/V+Igbt+yrfv3xacp8zfWhIH0BwxIVLI6ZoA6rIcg2CRXjYWL08TwXGYZBcdRCRvIP0+9TLZcbErTFX5wYDgxlCoa9wYMac3mljjeR9lRWZvwUEn+QwACTAo1UcZ4tI0oyuV09YrqkkYWuXjOwYj7ztvpTzRJ2G8vg3L8WWBKAtI/7SZzqkkPuze38IoDwMReT8my5cSyftsyetKfm4BVfwRNKgfw/PGnnPm0ZKNQiiSeSxHGTQ27ux8KLH4kgfMaRQta/5TD+B6nck8httF9ZpiRmvqTpTFgxxJ+M8WnfVHmXLd+nEtAfkF3H43isbjmbgmizEmYzGsyqZULsBsbK6QdNUCKqsaqf4ccNu1TPIT+vWrDmHxDYJUggASdNPe1fQGDCN9KUTSpFAHZEcTSPpr1dFVZQb8Wb/AE9hhV+jGNlXiaIzArDSG9wamoiuxsDtiizwoOYQ4nPHSNs2XWftUBzAZotMecTXVpuNQIdLTwKe1GRAb9qJvCzz8v2kf/y+aH6fV2/9OOQ8b4THB0Xj1UyxPub+ONH9vcnHYufB64D7x5sfrDq/9ONE8ORgn2VoUTmCtRGif3UrYWh5AXzSfIwaT/olH/Oea/1R/wB+PDtzN9I2VyMvSl6ryaQxWNQaBurJYAGt69iPfCX9E/8A1nmv9Uf9+LGnn3hSyTZpgq9U5jSHPfSIMqQL9t2/U4uYnCs4niZQ9MZBp5Ui0tx9bbeuZXykx8qfc39I+RiRGkmALor9MAuyhwCNQQEKaPYnFlwPmXLZxS2XlV6+Ibhlv3VgGH41WOF5Dl2Fm6Zlj13VNKkdk+ACRv8AicbMkJOGZ6KQagFfS6nvpJAdG9/TuPmAfGA7/D+GKClpZzxImIPlr5zRdwz7SStWUxqAZI8a63nst/o5jmIRWVY3mIB2jvvPGPu13dRsRZ7jDQrAgEEEHcEeRjySMMCrAEEEEHyDsR+eKLkxisDwMSTlZXgBPcotNH/+JkH5Y5Zau3azq+JOp5jYnw0nqOVQCxir/BgwYpU+lPjPKMs+dSYPGiIyMCoPUGnTYB/iAKkdqO91WMYPo9RZ9Zlcxaw/R3osNNE+qvurZCgnSMMXF+LJlomlkvSvgbkk9gNwL/EgeTQGF3L/AEiowlLQTRmOMSBWKEuCwWhRIG5G58E+2Ntl7Hutf9r4QMto+/jtpT059h0098/G9XvHuDjNQmJjV+auu4O1jwSPzxUcO5DiilVy2oLEY6qixYEMxN+dUh/+ofbFOOfJczBMqQmOQaDqSQmo3LAsG6YKspUrRAHqBsYvuQuJTT5NGnFkekSWT1VUD1mwCCW1Aj+H54KmcZhMOoFUCYIkbihKkjp+vxvWHCeRosvP1lkl2JYICQtsCDqANHv2AAujW2N/G+S4M1IJJNQYeVrvVXuD4A/T88KZ+kTOWR08qbkaNSeqKagwv1G6U79u92O2LCXn6Z4sv0IoxNKjM+vUVXp69QABBb9m577CtiTtYXheIhwOlV9JkaXN/Q0cqwqd/Efn6018O4MkOXGXQtoCstki/USSe1d2PjFXwvkbKwSiQAtKPUC2nvfxUALq6F3W3nfC3mees1pim9EaSJJGyBQwWZDKvUDHdkDKvp9m3JxkMzIueSWQJ1zkXJfSQVcRoxoaqq9tPbufOGpwWLRnzORmBJg6kag/eJ86HfSDqPPyplTkbLDMCcBg6sGABoWva6GogexPy3G2J+W4BDG0zKp1T/tDZ3Hq2HsPW3b3wicD50zYkQzSLKkkc1JoRPXDro2osajG4N9hvjfy7zlmZc5CksiFJGdWjEWjQQshG5sndB57HcnwnsBjoVmckJHM6CbabEb70S2szbTW9M75HJRdPKN0wZCzJGWOpixJYg3e+/y2+WJi8uZYBF6MdI2pRWwbY6j+8bVdzfwjFBzW6rxHh5JALSUL80HH97qPxOHHGfiFOIQ2sLPeBJvvJBpnn7v786MQ+LwyPBIsJUSMpVSxIAJ2s0CdhfjvWIXMHG3gaBY0DtJIAQf3dSKdO4Aa3WidvfG9+YYRN0SW1agt6W0hzVKWqgTY/MgdzWIG2HRldSmd+eh3FKlJfo3cHp64ulrRjLv1gAlMi+igpaqGrYD8ba+XuGNDCglERmChXkQfGFsLZIDE6a7+bxaYMTYnieIxKMjpn399/AUtda8ODAcGKAoV7ij55NcNzdf9hJ+hBv8Ali8xD4zkOvl5of8AtI3T83UgfzOJcOoIeQo6Ag/Ogq4qTEoCgDtQr8Mc454hLZrMMf6uPLaflGxzGoj5dTSD+WHbljiHXycEnlo11D2dRpYfkwYfliBzjlIlj+tPKIGiUr1CmtXRyLieP+tVjVAUQdwe+NDALOHxZSrXTzkcr3iLc96lYe7FaXRsZrk3CeMQRrmY8zlnlnckwSoBqjNUuliQYwDTBl+d4084ZppozI1aiVLf2tNE/mbP54ZFiykoLPnchCnc9IylyPIVJW9BP4N+GFrjP2mXgiQHUwRAD3LuzvR9zb6b+WO5YWhT2cJIM3mbW2m21wPOrjamSh8olUpJJMCOQsTJJ3tpaumczqZFyTeZIZ1/Fny+sD89Bwg8nc0x5HNZoThunMhFqLoiytjvRDEbfLHX+KcB6uXSJX0PFoaKQC9EkXwtXkdwR5DEYRuJ8hyyvqOTjEn7yzp0r9wGTqqL306WrHO8OxeGUyph09021A/qJBv49dL1STlU32ajFwQYkaQRa9InMkmrLQn92OFfzWEKf5jHWucja5Rvfrj/AMWVnP8AhhYzX0Y5qZFhcQqBIS2YD/Eh9o9JNgEgWw7b4deZ+DSPHlxAocwybqzhLQxSxn1FSL9Y8Ymx2MYWtkIULZ9+YgX69fOKe+4hToW3OUBIvrakL6Kj/wA65j5wH/ehxK5vB62Zr/vP8zlst/li25I5Iny2dlzMoREaPQqa+o1nQSSQqiho9vPyxU85X1s3/r0I/PLQ/wCWJEvNvcRKmzIyD1kVZwSgrHBY0KlHyhVUvAefOhkmyM2T6thwN6DayT6xpNkE/EPAHteNbZV85NlYW3d2iVj39MSKHc/7Kkk+5xb8ocEmz2UWQDJimZCzCYN6fJCOEbYjwMPfK3JseT1OWMszCmkIql76UWzoW9+5JrcnbD8Xj8Ng1OFAhyTaSb8+QG/WoW3GG2lhuSVCLgCBPQ3NMOKDgH/TOIe3Vh/UwRX/AIYv8L/Jx1pPmPGYzEjofeNNMaH81jv88cezZpxR5AeeYH6JNVDqBTBgwYMVKfVRzVkzLlXUR9VttKXW/bfYmqJugT7e4U+U+TWYytPG0SGPpqrNqY2ysTbKCQNAG6i7I3qy+5vNpEheRgqr3YmgPH99CvnjHKZ+OVBJG6sh+8O1jaj7G/B3xpsYx9nDlCBYn4r+nKiHIBQDr+vwKouFcjRwLIqyynqIUoklVF3YUk2QfJPaxtZxb8D4SuVgSFCWCXuas6mLHt8yfyxOwYqvYt54EOKmTPnpQpZi+j/LjuZWOsveoD1MgS9l8AD8+99sZ5jkrJmJI3HpQmiWFkszMdyKvUzdqIvGHM/MskMgihCBtIdnYFgASwUBQRZOljZO1DY3smtqbNDMyLBLIralVlk0A7bgdUqhsXqo7777Y38LhsdiEB1ThA1HPpyj3as57ibDDmRSu8PH3v8AOui5nlvLvGkTRjpx/CoJA+YO9myLN9zjdmODQvIZGQFyhTVZvSwogb0LHkb4yyWd60Cypt1EDLfgsOx79jse/bCtyZms2+YkXMSEiFSrjUDchYqCPsxQ9Dnv5XGY008ttxZdy9nsSZMm8QOeskVbW9CkpgmfT61eJypl00tFGqOgcRtuwQvrttJNMSXa773WKrgPJJhzCyyzdQoD01obEgrqJCrdKzDt97vsBhtwu80ctGdknioTRVput9J1CiQQrBrqxpNkHwQcHiVurLTruUKEFRE87TqASbkaTNPcWpCSpInpv1if1NXGcykRIlkVfsrYO33a3v8ALv8ALxjXwnjMeZVniJKqxWyCL2BsX4IIIPzxzzP5/MM7yu5SVGr0kjQqCmUIWKWSG8lSXu9hh+5c4P8AVoFj21d2I7ajQoXuQoAUH2UY0eKcG/6dhULfXmUuMoBsBfN47QQYM1n4XHDFOKSgWTIM89vvO4iveNcBjzKgPYK3pYVtdWCGBVgSF2I8CqO+EdMqVICMxcZilo7M6PpBOvVS+kPV7Vh25i4g8MOqOgzMqayLCattRHnegL2tlvbCZ0GSGGbWgVnYAfEyFRJqL6rV+z6loVexJrDeFKcDRzGxMJB5wSa22TAM72HjTdyrxh8zCXcLYYAECrBRHG1mj667kbYucVfLOSWLLRhYxHqUOyDVszAWBqJIA2AF7AAeMWmMPFFBeVkECar614cGA4MQChXuDBgw2jS1l5fqWaaN9svmnLxN4jnb44j7Bz61+ZYe2I3PfB5cwYrR5MugYskWkuJTQVyj0JFVdQ0g6re/GGfPZFJo2jlVXRxTKexH/HnuMLy5mTISxxSymXLSCTQ8n7SIxoX0s/aVSitRIDencnGvhnipYdR/5ANDvbUdY9dbm1RyUEEVzaTlaJX9CuzXsn1bOBr/ALBiKg/nXzw28mcjyddc1ml0dPeGE0W1H+setgQOy9wdzVYYYOf8qVVpDNAGAI68UiAgiwdVFCK9mxZycw5ZWKNmMurCrUyoCLAI2LXuCD+eNHF8SxqkFvIRI1NzG8WA8atLxinG+zsAdYAE+MVYYMRv9Jxbfaxbix613B8jfcfPGYzsZFh4699S1+t45rs1jaoJFbsGNIzse51pQ3PqXYfPfbGI4jEbqWLYWfWuwHcnfYfPC7NXKlIqRjnHNPDJGzOYHSzBV3idHSFpFYCFUYWvYgjzh6j43l2NLPASATQkQmgLJ2PYDcnGnLcz5SRxHHmcu7m6VZEYmhZ2B8AE/li/gnHsKsrSgm3LS4M/KnIdLawtBgiqP6LuAy5XI6ZgVd5GfQe6ghVAPzIW/wDaw34XG59y1Bk67xkqDMsMgjUMQAxdgq6bI3F41w5zNZ0N0imVgDunUH2kz9N2Q6QRoi3U7nUflh+JZffdU+8Mkm828o18omokkAQL1u5hz7St9Sy7HqyD7WQf/Dwt3Y+zsLCL3s32GLvKZVYo1jQBURQqqPCqKA/TGjhPB4ssmiJas6mYkszse7Ox3dj7nE3FN51OUNt/CPUnmfsNvM04Dc0Y8Jrvj3BisKdXNOIZzM5qF5jIOisqDQCnoJ0FfTosga1BJcE7ntWK9UgBcz9RvhZYwwAJNhmLNYQAKg2oksO/jpa8BhEDwKmmN9VgE36vIJs2Nq9qHthGkyU2VmRpIjJ02sEB9ElAhW1KraCD6tLDYjzQOO2wGOaeQtpAyx8IEJJHjztc9fOudxWGcbdQ7qCIVqY6xy6aVL4PxZctlZRlmlmmoOIXRqjUMFJAT0sArAnS3qoHbfDZy7n5JsukkydN2u1oiwCQGAbcAgA0ffC1y7kp2zHVii+qwFgXXf1gX6VDoGqzsAFRbJGok4d8YfFVNhRSBKiZJmSLfCYt9a2sKqWgCNN4I9ATp5fKkLnjKyJmROVuBo0Rnr4CpkNsb2B1KLIA377bry54OQsX2khICooJJPuANyALJrwDuMdXz2SWaNo3sqwo0SD+oNjC8eU8oJI43lZnWyI2kQM41M42ADUpL0VrubvGtw7jDKGA26DKdIEggAwTcb2Olr1k4zhIee7QHWJv+uVW3LuTeHKQxyVrSMBq7X+p/v74SIeYmyudzJ+z0NmNDB7BIDturagB+0PcH4T28dJOObtAr54o96WzThgCVsEv5UgjeuxxR4UUPKfU6JBBJHnNvtVrHqU2GgjXMB9aZMzzJG2bhjinRtdABGRlsElxJQJtkoIAR6gbxd8Sz4hieRgSFF0O5PYAfiSB+eK6Dl/KRSoQAJLJQNLIxJA3IVnOqge9GsWmdy6yRujLqVlIK+4I7X4/HGe+5h1LaCUnKBeQAT3jOnS09KuoDmU5on1rmrytmZJFC08z0AL02wqwTuyqqklqF6WIHjHUDjnGT5QzTRq9aJCybF6ZbD6nOn4SrkMNJDG5LAsAN/HOLS5WJDHBNmm7HRV7AeptKk799lrY9tgel/iR9vGrYYwykkIBSADpER3iYgiAL6g61l8MYUwHFuAyogk+V7eM7aEeAn8TyfVhkjsDWjKCRYBYEA15o74pf6FRtDod31nUWkB7lwqsNJtdNIo339N3ZJxv4NzFJNp6mTzMOq92FqKF7nYi+3w9/wAcQY/pIyhuzIu5q1G496DWt+zUR5Axz7LGORLbIJgyct+mon0raSc3wzTNBGVVVLFiAAWPdiB3PzPfGzHOIebZDmusZJRB1SCNigho76AT28keq7PbbHRlNixiPiPDXsEUdr/UJ/I8RvUi21Nxm3E0HBgODGcKjr3BgwYbRoxQc7cutncqYkIV9SsrEkVvTbgeY2cfni/wYlZeUy4lxGoM0CJEVplyatGYiPQylCP4SKr9MLfJvKnRygTNxxyTF2LF1R+x0rvv9xVxPzHNCJMY9DlQ6o0ligzaa2uyAWUE+L7GjjCPmi5+n0yEMhjD6t9akrumnZdSkXqvsartpt4bHJaUlKTBAXPQTfXrca2FRFSJ16VV8t8iRxvmfrMMMimUiAOiPpgFsoFg6d3YVt2/DBnOQozn4XSGEZXQxliCIEaVNYjJSqY1K29fd38Yu4eZo2m6QEm7FBIQulnW7A9WrurAEgAkd9xeiXmmp+n07QSCMvq31MVFhdO6hmAvVfc12uwDxJTqlZTJRJGndiJF/PnNCW486q+YOQo3lyxy8MMaCWswqIiB4bV6YADWNcait/i9rwc0chxyCD6rDDFUqibpoiaoG/aA0Bq7DbFvxfmdYHK9Nn0qGkIIGlTfYH4zSk1ttW9msaZ+aSs+gRgxiRIy2o6iX0eoLVUC42uyLPsC5gcSIbWgGAkkSdRuTe+tvKgS2JFQucuTFmy4XKRRRShxuiohMbho5BYAsdN2Nfw+9Yn8z8vdXKsuXVUljp4SABTp2F9vULXf97Eri/MCwMqaHkYjUQmnZbq/UwFk3Q80e2PeI8eWOBJUHU6unpi9IOpSwJNEqNIJ7E7VWKzZxpDMAm5yzubW8Lb8zTjkvWOT4KPqKZWUenoLEw7/AHAprGHKHCHyuTihlIZ116mBJBLO7XZ9wcRxzeOkD0z1C7IYwwoFQCW1kD06WXxdsBXerfhufE0ayKCAbFGrBUlSDW2zAjbbbEWJaxbTSu1TCSv/ANhP5PjHSilSSbHapWDBio49zB9XKKsfUZ9RA1aQAukHejvbLQr8xinhcK7inQyymVHQUXXUMoK1mAN6t8GI+QzomiSVb0uoYA96YXviRiFSSklKtRTwZuKMGDBhtGjBiv49nWiy7tGGL7BaUvRYgXpAJIF3XywuzR57MgRyIUU/FqVUUj+MrI5k/sLQPZqGLrGE7VOdSgkTub+Q3ogTW7jnN7Vpymk2QolYWpYmvQPvAdy5222DeKjl+sxOrTSlGaUOFkQiSRoiun1UqR3pWkALUGrvYy5i4SYdCyOsgNvSRkELGLsoTIrjVpGkjcke2Gbl/g0YiikaLLiXSDrRE+92oqKvSRZXa7rY43Frw+Fwstf1Wzb/ADGnP5VKvKkdzff61dYUOOcmyvK0kDqNba92ZGR/JVlVu537CiT3Ha5Vyxb1ZtbNfAKWzsRa9hvvvtv7YEmNlj9bokVagAWwNV3rsCfa8ZeFU7hVFTZ2giKrPYRDwyr2v50u8K5KzC5qKeaRZChHqeaSRgoDbLqiFbn398POKcQmtxnCRQ+Jd/mPV8v542BDQPTnJBoW4utzZ9W++25uj7YWLcXiVBSyLCLAD70W8OloEJPqfyatMGKhcoRR6MxPc3L5+fr3rb8PGMPqou+i9jb1TntQ33aiDv8A+HFX+XT/AMvp/dU2Qc/p+aucDC/nityuXKyX0kHhmEhJ39we/wCHzxv4tm5I4meKMyuK0oPJJAs/IdzXthhZ74Qk69R9ZgedMUIrlfGJQ8sqrZbrO6gC7+3bSAPNtQr546PydmdeShO/pBTfyIyVB/RRhIHK04gDiKXqa9FUNWkIpD1f/ag46LwvNvLEryRtE5vUhN0QSP0NWPkcdb/EOIbcw7aGyFBJiQRNhGnJXPS1WH15soB0Eem/n9qlHBgODHGCqte4MGDDaNGIue4lHDRkarIFedz3r2HcnwMSsVnHuCrmIyKAcfC1WRRBruNjVb7ea2xPhw0XUh0wneKBpBXOa0aRy3UaSIltRB1t0irDwNOpaWqpBiKnEf8Akyyqak1MQ+s31QrnXd2WNbjzqI+WJcPKGa0qrZc1obUA0QXWTCVode6AQi7BHivGZ5QzIQk5ZCBGv2QdCNSu8hXSG+H1aRTXXnHqX8/gUpCc6NI+JPp7tWX2a+tYPnumglBbWksjgmvjXqliVqtJp9gBWraiAcaVzgaIuTchkS31nV1WEdNquww1bAdtIHyxt/o7MBRyszqulgm4DPrlLjVeoFlYKX7nz5xL/ohmT/URBSGtAyBQzSI9BLrQNNVfbzhKx2CQuSpPwxOZOn/HX9UsiyKhzcUEwnll9Z6Vn1EAoDKAoA+Eek7jy5xojzgMcmsguMxoLknUW1qA5a71gHY3tpXFpmOWsy7lzlVj1sdaxvFprpum2qT1WzaqIA+V7nDK8jZnStpCoCyKVLjfW8bA6QjrXo3Us13uTviNriOCbaSCtIgREgx0tRLayTaibiZnlLyE30Vog6QFMcTN2rfW5N+PFY1NxQtHlUc2qkqqk1W69OwKDMq2ov5nvviRn+B5hpzIcqQxMSuYypVwv7QrqcaVbtoobKLsk49j5ZzBy8ca5VE6Qca2ddbMyaNVljoUqRagndBVAC6yMVg0NYe6e7/8k27pnfc38dacUKJVVM/EgJiBqKiXSFViQJG1am0kgaiNiDt583h15AncwurfCrkJvqq9yurzuQT7FyNqoKGa5SzIdyYJDaLSgK6mQKq6rBogKp2bySfbD1ymrpG8bxNGquxQkVqEjO1V40k17bj5gU/4gfYdwf8A2lJVcaKFusc9j0NPYBCoIqy4rxJcvC8r3pQXQrckgAb7CyQLOw7nHNs3xB5upLLpYmPUm9jpsGoKPuqdP4sKY7mh1THPs1wHMSzys8LhjqkQ6l0EqygISDRuEaBdUdRI8ir/AAjjcNhHVuPAAj+okTBgQkHlOZRF4EeNPjOHcxDYQib7DS17+kDaTNWuQyefy/SSNoZoTpB1kgxrX46tvHqfx2GL3MTZgD0xxMf9Yf8AFBX88R+WoswkQTMKoCALGbBYqBXrolbFDcHf2Hm3xzuOfl8hQQSN0iArr3YHpFabKRkET4HUetU0HMR3EmXzKsoJak1Lt+6w+MfgP88ReGc+5WWNWeRYmIso+oab8aioU7eRt+OL3NyhY3YgkKpJCgkkAEkADcn2rHKctkMwFVDHIHYQ9JOmxVlckHW9ARlQN9tsaHDcHg8YlZelEERB8Z12Fp5c6tNpRPfVHlNdN4VxuLM6zC2tUbSWA9JNA+k9mFEbj+6jifhQ5B4EI0Ep6ySBTC8b0BaMNx6QWFAVuQNTAYaM+HMUgjID6G0E9g1HST+dYysaw03iC0yqU6Sfn/sUwnlWOa4XFIQZIonIFAuisQPYEjtjfFEFUKoCqBQAAAAHYADYDCBynndM3U1skfRMkpkY7g1pJs+ptX3hex7+pbduGcUjzEYlibUhv5EEdwQdwQfGLnF+GO8OdLKl50iLiYBImPH7VTweKTiWw4BEzY62MV5nhZX9t53jIHt8Vn/jfERI6/q8yKo2HHq00APiF9r3ruffG3PREMSFnexY0SaRftWoV2Hv3OMDlSO0UjU17y99PZtzv+B9sVW4CAJ+f+VaaTA9/msY42FXHmGNlv2u257H1AHYA12rB9TFUIJD2YAy+fYHUaO7fI1+GMUyxC0uXPciml7iqNb9q2rHrZGrHQTT3synYDtt3HbxtiXNfX5/506fc/5VkctuQYdhtq6vhdWnzfY+ff5Y1pDdDoRb9/tdrUUBsD4vb5HHqZSr0wQb3/WHdWJ7+k3YP88YmALWmPKDYDduzdiB6d+wA/4GCDt9/wDOl71/yqfkiFsFY0LG6Vr1E3Z7D2xnxHiUcCGSVgqihdE7n5AEn/IE+MRMgq9StOWDAWNHxC/yG1Xviu59yMkuWAjUtpclgLJrRItgDc0WF1ZrejWIUMocxKULMA6n/c1VxCihJUkSYpkBxqbNoHEZddZBYJY1FR3IHcj5457nubZGr6vrgjjjXQihHDMLFWA2pQAoC7ebHtN4TmjmuJJMqMulB1bN6SI5V8EhbMigLdmmNdzi4rgzjaC46YEE+Y0B8ek1QTxBta8iLmQPyR4b09HBgODGIK0K9wYMGG0a8vHuOP5JW/0ihQo85zAJmSTUSmpQ6MAKChOpsSdh2XTh1+kDiMsUMYjeSJWepJIxbBdu3nsS1CidFA98bL3Cih5tpK5zDl/vy36U/IZA5+/t4014iZ3isULRrI4UysEQG/Ux8Ch8x8t8c5Tj2aTL5eRppzGs7faVZkiqL46W5ArFxfkDzWInEJZZ8pDNJPMSJmiu6IImFSDTXrClaIr4BvidvgpzDtFiJi2s36dL0Mipg29n8V1zETivE0y8LyyXpUdh3JOwA8WSfND3oYq+b5posk3QLFwAur71AGzfgkgC/Gr3o4SWglkyWaYyZh4EKmLrF7ZiHVx6mLFfUh0kkAk+e1bB8ODyQ4pXdzARubj8/U7UUIzQTpMfT810fgvEjmIVlMbxarpHq6BIB28ECx8iMZZXjEMokMcsbCMkOwYUpAs2e2w3vtiuyGTjXhyo5keMwWxJLMVYFiL7mgaAN7AA3hJ4RG0kedy8MU6rMFeIldgsdAq25OqtO290dzhzWBbeLigYAVblE9b2F/KmJEia6Jwzj0GZ1CCWOQp8QU7i+xrvR8HscTicJHKGTkbNLMcu2XWPL9Jgap3PTvTXdbQm/nvRJxo554JLPmQTC88ejSir2Rjp9Xah9+zYPw70MI8PaOJ7ELgRN4PlqB110pyUyYJ9+/e1X/GOZHjzUOWhjV2ei5Z9OlLANfvMBvW3gC72vZplRSzsqqO7MQAPxJ2GETL8sFc9k+qjSMsStLJRI60aAKxet/Ug7ne/nWLTnng8s4hKR9VI2torrV280aNXRo1v74LmGYLjTSVQCJKuZvzMbW0pQkxfb536/j70xPxGJdJMkY1Astuo1Koskb7gDckdhiJPzPlUUM2YgAZdSnqL6lBq1o+oXtthIbkrMxwQGNELq0p6VikWZXUoDdDZy22wO3zxIyHJ02rJLNEjRx9TqhipGlmzBUVfq+OM129+xxJ/IYRIzF2ddCJtm+sCNr0MvM+7+/OuhYMGDGDQoxrbMKGCllDNuFJFmu9DucUPNXF5Y3hhy5AklJ3IB2FADcECySSaOyNWEvi6ziaVptInUo1hRtoCldNMQQdO3bctt4xtYHhJxIClLAkEgb6xpynes/FY5LG0wQDyvXQeF8wLPNPEFdTCQLbbV3BIHcUR57ggjY4kcaestOfaKQ/orYVuSZ9eamd5GeV0u9GlWAKAkE0TXoFFE239V3hj5lkC5PMX5idR82YFVH5sQPzxHiMKGsWlpA/489bTrfXpUzTudorPX6nlXNMuYgxGYaQaR6dHRu1Jph1SForp3HZl3Hs5fR6AICsYYRJQ9RRiZNy1OmzqFKAEgHxQ04Xxk5NBzCtSJKEBA3RqUdQH7w1sUZT8/GoYf+C5/rQRyEAFl9QHYMLDAfIMDju/4xxaVMlDYzDOUkz8KhqIjcbzzsKweBpUPjEGAdNQdDPTlFuZrXmcsTLfTdgdy3VIAPb4b9t//fGhMoR6uhVWbaYncH8TXnv7Yzziu/7SFGC2QOrXsNxW/wCe3b8MamyWp7MMF3uNZOxq/He68f344JBISAT8/wDP7V2CTbX5/wCVZfUhv9hFv2uQ73THwfvC8YLkx2EWVHy1k3Vfw+DjYYAuyplQNVgk127GqNECv/btj3pAWAuUHaxfsN728ECvwOHZzz+Z/upZj7/3WIjAA9OVXbszXR1EkX7efxGCk3v6nXpvt231X+mw+RxigFj1ZM2V7AXe1gb72b/XAMyunaTJ+LpbXcGvvdyQTgwfc0orfw6XU3xZdqG+gHUPA/s7g7YruYeI52NSYYVI10GUGRtG3q0+5s7Ua0/xWsw8QAG00AqySENEeN9W23fv77YtDJpTUxGwsnxsNziIq7JwLUgEciD+BUTid647nuJktPqLtI5Pq0RxnVoUG1Dekhgb87Xhq5b4lnSAsEcbQd1d4hCNJv4dB0neu2q9+1b1XD6m+sssLzB45GiIUsUZpLU6lsB6cE6ST9ke/bDRyBmVMUsY1aklJYEVQcbUO6k6SSCAdRb3BPTcSdAw5GQHLAg9QL20jTYViYOA6SB8cmfAxy31pobBgODHEitevcGDBhtGqM5iDL5uKFIAHnVvtFC7aQzUd9W+g9hXbEqXjERzIypVy5Qv8FpQrYntdEGvmPOFP6R4368Bj6mrSw9Bo1UmoaqOm0LC+wsXQs40nKvJmI5sos4H1NlV3D61+EUS25e9ZHezuLFY6BOCQ62h1atUm8/1AmCT9uholNgZ1/MUz5njH/Lo8o0KMjRlw5NkFPAQrVdt799sW8QjYDToIU7VpOk/Kuxxy3gvBphITJDmVqCfWx1vqYqo9Jaq1UQBd997s4Z/o14c0UUuqHpguuliulnAH3gDR09gwoGztscLG4JtprMhd0gW5kkydfkKK0BOhnSr7jHHo4InclXKgnQHUE0QD3OwBIsntf5YIuNwNHCZGjjM6oyRyMgY6gCAAT6jZrbzhMy3KJJz7tlzrLARNVawxGul+98I3I/DzjX/AEenXMZIrA5aOPLLIWAMf2Yj1AkdtGm1IPxAijeCMDhYy9pcXmw/pBjXrrztTSBz501cuc1rmFbq9KFus0SJ1L10qN6dQUk042AxdZrOpGuqR0Rbq3YKLPi2NXhC4Dy/mcvnet9XDIXKnUygqpCjqpbbeVK1uAaO++/6TIRqhYutgNSMjuPmSFBoG13PlR3F4Y5gWHMUltpXdUJteDy5+tOygryg/L5fb9XpnzXNWUjCM+YhCuGKNrBDBe9EWDR2/EVjZJzDllmEDTRCU7CMsLs9h8iR474R+CctSTR5ItGGhEkrvqoDpM8pG12dWoEAdw3sTib/AEEmOYOox9IzLKZN9dqQ1DfyRe4FFm3PYleBwaFFKnLidxzIHyEkbzaiUAEjNz26+O/3pii5yyjdOph9qzKnpcWyVYNr6e4q6vxeIMfOqvmIwmg5d4XlLtrD0mr4UIvbSdiL8+10ef8Ao9laSdkqiwaJS3c2u/8ADQRfx1N3xcScmNqiKulR5Z4aN2zsjLfbYWbvv8sOLHD0CQuZB1OlraDW4HKQfANKQBM/L3/ufObwvnjKzsyo7DTGZCXRkGgVqILAXpJF/jjfwnmzLZmQxwuzMFLUY5F2BANF1F7kfrhVTkWWIKzMrLHFMGWMMWdpHLgAULr0Aknx474x5A4TKMz1GSZY44mjHUq7Yx0oo0wAQ7/he5wncFguzccbWbC1xr6Xn707KmFEHT37+9dEwYMGOeplKnOk0cUmXmMZkkRiQLYKET1FjQNFSQQTsLJOy7U+YkfiGb+yXR6FFtR0IpY630kiyWIVQd67/Fp6HiDwp8uVb6sYNOr1dLRWr56Nr/HG1huIdi1KUEqSICpkCTy08OdUH8L2xyqPdJkiNY6/WqHL8hquYVy5aJNLKCSXMg7ktsEWwppas7bAU1xzDwhsxGqo4TS4aipYNQNA0wIokHzuBti0wYq/9SxPbIfzd5GhgGOsGpxhWghTYFjqKoOHcAkGTky0zIL1hGW20q1EE2FLEOWO/wAtyd8buA8u/Vmduqza+66Qq3d6q3Orxd7+fGLnGnN5pYkaRzSoCWPsB/f+GCviOJdC25s4qSkAQVen0pDDtpKVRdIgHpUHPxRoygDLhpD2kIUubBoeSb+R3rbGK5F9gIcsoWiN272O1KK7fyGEXjc0udlYxxnW8elUoMVRCfUSWADW47GgaA1d8XfDOdMwsyQ52BY9Wr1jWp9Ks16WB1/DRKsasY03eHvNNJKSCqJKZuPnflUbHEQ4TbuzAN4P26UxJw01Rjy1Ensh+HwO3fxj2PJSA3WX3O/oPYnffvdY18vcyx5xWaMOuggEOAD6hYOxIo7+b2xu4xxuPLBTJqJY0qqLJrudyAANtyR3HvjLP8x2nY5e9yq846Wwc9o1n915HkZAQS8dAjYRr7jz4/4/LMZOTf7Rewr0L40/4Bh/tfLG/I51Zo1kjNqwsGq/UHcEGwR7jGji/F0y8et9R3ChVq2Y3sLIHYE2SNgcRBTyl9mB3tIga+lNLwCcxIjnatmVyzret9diq0gDHnFOKR5eMySkhQQLAJNn5Dc/5A4x4RxZMxHrQMNypVqtWHg0SOxB2JFEYj8z8KbMZZo0rVastmgSpBq62sWL8XhzaAcSlGI7okBW0Cb0kqC4VNjv0rZl+PwyTmBX1OEDitwykKfSezelkO3hh86sccf4g2YSUiRCjEIrLRW0VY1A2ulJjU2pZD2JAx0DkfNF8ooYsWRnUhjZXe1W7OoBGXe/7sa3E+DfyuHTiEKkGBzvEkyLRNqkU0UpCjofx6c/Sr84MBwY54VFXuPGahZ2A849xpzsOuN1HdlZf1BH+OEkAkA0q1JxeErqWaIrpL2HUjSt22x3AINn5Y08O5jy2YbTDPDI2nVpVwTpPmu48frhC4Zy5moZNbxBI44sypexusnUcbd7DEChY2sHG3kPl53lhzGmNY4zLTj4nJ6iFSLNUT8h6AasnG85w3DIbWvtJjS4ibwPOPnUnZ2JnT99enWnrNcey8TlJJo0dU6jBmApLA1HwBZGKrmPnKOHLSS5d4ZXQI1aiQFkFqx0bkEdiNt7ugcR+ceVHzUsLRnSQadrApTsTX3tjde6Liuy/I0oyeZiGlXlakBbZYxq0ixfYuwr2UYZh8PgsiHFrvIlJPW/y98wEiJJ+XWrKTnxBmhAVWmShIC5+2Omo60djqoNdWCNsaeTudBMRBmHJzDPIFPSKqyrZABA0k6QTV4kTcrN9dhlUR6EjYN83KlbArvYU3iFwTkaWKSB3eMGOWSRgLJIZWAW6F/F39h5xIU4AskCxyg63zd7p4SOooDLHW30M/amHmDj8WVjJlfQzBtACsxJA7gKCaBI3IoWMKvBuaEjycf1lZ805kmCnSsraUcgWXIB2rtZxd808qNmnjkjlEboKsgMK9Xggg/Ef0BBBGKmX6P5TBFGJk9EkjkEErbuW7V6iLG5rdfmRgYQYIMJC13Jk9ICtLeG96cAggSfd+nhVvmufsrGsbEylZIxIpWNm9B967Eb2Pkca+Nc/wAEB0qks7aA/wBmBQUgMLZiKtSDsDQIurxCX6PTphBlX7KJo/gJsszNfcbAGvyPvio47ynKjIkcUkgWGOPqiTQHKBQS60VC+kGmbYgntWJGMNw5awAonXUwNbXttyNJCUEgE/QfXpNM+f5+y0LqrdQ2quzKoIRXAILWwJ2IJ0hqG+Nbc+IuYlhaGULFq1SjSVpQd6Bu2YaQPcjfxitzP0drMsTR5gColRmCq4bSoUkA2rbg/qe/YXcHKSh80zOWGZ02oUDToZ2HvZt/w27b4hUjhyE6kmL66yL6RpPpTRltrp87fuqxPpIUpKxy8qskfVRSyfaJaiwwsKRqU1vsRV4zzHP+kZioCTEsbL671iQOd6W1A0Htqvb3xLyHIkMaOpaSQsgS2JOhBRCrZND0r3vZQNhjTlvo9ijjkSOWdeoEUnVuFQsQB2NWffwB727NwyTY6jnpad/H18KJyzI96fv5Vb8t8VbM5ZJnVFL3QR9akAkAg15AuvGLPEDgnBkysQijJItmJPcsxJJ9hucT8Yr5QXVFv4ZMeG1Nqh504sIMq9/1gZL32BVtTbbmlB2HclR5wr8EmzEcx+rokrGMAqQFoIe9mVR3bYb0P52n0h8NkkVWATpIpDWfvOyACq3sha8fFfgGHyVnLzR1CtSyqvz0tGyn80s/lj0DhSWWuAPqCQpRgkGYsrQwRoO951zmL7RXEWrwBI23GtxubeVX/DMzn2l+2iiSIqfa1bwdpGLWaBGwre72MTiPCuJuVMecgQVuBEAL/wBpWJ/lhqxrmnVBqdlUbC2IAs7Dc7bnbHFfzx7TMhtI2jLI/wDaa3Q3AgqJ6/6isMlG6xqJWDuB6nC6Qx968f8AHbFDzrxSMQvAdfUZVdQqM16XBAJANWUI3wyKwIsEEHsR5xW5zlyCaXqyp1G0hdLbqACxB09r9R3+eI8K62h8OvTa9o126RQeQpTZSjfnypGykmYgH1mLSqOxis6WBKM/xKQGUFgd1bfa/l0Phub6sMclD1orUN61AGv51jRm+AwvCINOiMEEBPTRBvau293+JxnwrhEeWTRECFLFt2Lbmr7nbt2Hz9zi3j8a1i05ohcnbVO0mdRVfCYVWH7gMpgeu/r41i6w5SF3VEjRbdgigWfwFWx2A/IYSVhn4jOQx00tn4isKE7KoUqWZiO9i9JNgALh341w36xA8WrSWohquirBhYsWLUWLG2FCTkWcnf6sfnqf/wDVi1wt5lCFrWuHDoSJgc6r49Dy1pSlOZG4BiTtUd+WKlTLJxErItkRDrCvvbfbEBqN0CDTXiNxvIPHKsT5lp9PqZdU3obbSDqmYajZNVsB/EMTRyDmNVg5cbCqklBBBLXYjBu6/TErJ8hSWFlaJY/IjLEsPIsqui/LbnfwdxqoxjDagtb4UANMoknxAny9TVR1p9xHZoaKSd81gPW9XvJsOnJxbVq1PfltTEhj8yunGzmXjX1aHWApZmCqG7diSTXgKGPceBYvFqiAAAAADYAeAPGF3inJqzzdV5pCCRcZAKhRptF7aA1b9+5xzeHcw7uLLuJMJkmLmb/Db610LSUoCUnQUq8UzU8rJLmEZQRoRumUXy2wYlrIBNn90fm1cmZ2EQRxLJGZWUysgYEjWdW9dioZRXyxZ8b4KuZQKzMultQZasGmHkEEEMf1xB4NymuWm6iyOw0FQrBdixUkgqAKOkbV77742MVxTDYvABlXcKSSEpFul/MzVpbwW0EREHQC3qTPOr04MBwY5YVVr3BgwYbRqo5h4/FllAlSWTqWAiJqsbXdkDz2ve8VkvO+VgihMccrRyqzIIoxtubBBZSGLavzBv55c78tS5wRCJkAQ2VcnSe25A7/AOHsb2gR8hS6IFMsY6XWJ2Y31DMQBsO3UFn+Htjdw7WC7BBdVeTInoY28PWiAnUn36fnWrXI8+5WVJXBkURBWOtCCyvYUqNy1kEVsb8Y0J9IuXMTyaJx0ygZCihqe9Lj16SvpbcG9u3bELK/Rsqo6NLqDQpHstfDdk+r5t+t4lLyErRSrNM8kktapCANl1UKFfvNvtvXtu4o4YCYUSJHPS07ePyijCY1PuOnj6aXrbPz9Eiylop/sphEQOnZJF6h66017m/lin5k53d4IpMsJo6kPU1aFoxsAYm+L4gSbB7afc4sIvo9AjZWzEjF5Y5GcqCSY7ru3cnuT7dsb5uQ0bLPB1XAklMpbSLBKhaX22ANm9/0w9tfDWlhQvB6xEXtHOh3Rre/yrFOdmbNw5YZchnVS+uTSUsAtS6fXoujuDsdvOJPNPMz5YxxwxCWWS6DMVACgk9gSTQbYfun5A+Z/lVHzQzUszaY2WQIaCqYxsdXgCrPv5NYk8X5fy+fRC9OvdXRlII+Roqd/wDH54rZsEHG1Ze7He1+LzInyikIkT79/rrSTzTx587Blx0G0s5DxB/2kivo6asF3/hatuopoEXhi+keVxkSFACn9oSewAJAoA6txuO1LW94tJuVoSsCLqRYHDqB5IZW3Jsm2Wye5s4947Hl8wDk5JVV3XVoDKH072QDe1XvWJhi2S412ae6gqJFzAnXyF6dnSFJIFh87z9KUs/zNPkI4IYostH9lrMJ6khBJckalb0A0aZgdz8jWTZ+d+K5aVQiiVAEBLG8uwDsT6qDgByNvFV5LDn+T8tmmSUszUoAKspDAAC7o3sB8tvxxPj5dhV4XCnVAgSMlj6VClfzOliLPvh5xuFSmQnvkKCrbnxPPnemjLAtz/R1qm5sas7w/YkdbtqYUTQvbY/n37e+KfgfOmafMwrK0RikmaEqsekg6dSm9R7Wq/O/zw+Zjh8cjI7oGaM2hP3T7+2IUPK2WRkZYlBR9am2+OgNW53NAVfasV2cZhwz2biJISRoLGVGRy1FC3L3f9elWuDBgxi0qpuYeCy5jQElVEXcoUJ1MCNJJDDYe3ub8DFY/JkitG0M6oyJGAxjJOtEKFvjohl2Km/O/tGzOeVOLl5ZOkqJps9iGVCFJPwqWZ2vb1RVfjG7h3P6yOBII4Y5ATHIXuqBYawaBsDwe+293jrGU8TZYSnDmUBGY90RC9QZHesOsaVAvAocJcKZNjMnbTfmdqb8Q+L8MXMRNG210QavSw3Bo7HfuDsRY84o/o+zUjwSdV3ciTuxJNtHGx79hqYnT4vE3mGLNkr9WYaSNLKNAYE/e1MDQrbYWO4DXQxFYVWHxZZzgFJ1NhzqwQQYNJ2QnzMfTETMXVzGiBmZNCWAgjtVYUponTsupmG+HPlng8kCN1ZHd3IJBdnC1fYt3JJN0AOwAobq3EMvNkWjbVDqVToAoncAEaHcO9VWsdwzWFNYbeGcyQzaQHVZGA+zJog1uo1Aa69x7Y1uJB1xntGUyg6qA5HfkKDrrWcJBEx5+lWuDBgxzFKoHGuMplY+pIHK6gvoXUbN15H4fiQO5xCzvOeVjjLiRZCNPoRkLerfsWA2G532AOLmaFXUqwDKwIKkWCD3BHkY55y9w6JOIiMgERvOEDG6YPan5mlY2fK33F418Dh2Hm1qcBlAm245dP30qniHVtqSBoox4GD610KCXUqtTDUAaYURYuiPBHkYyklCi2IA9yQP78ZYruL8KM2mioKk7MupTqFbi968YoYdDTjoS4rKnnEx70qw4VJTKRJrdBxNGeRLpozvZG+12N7oe5xl/pOLSG6kekmg2paJHi7xUZ3hCRa55HVVBck6CaVkKAVvdE9vyxhkeW/slHUDAkuDpP300g7m9tm/LxjZOE4cUhfakCE/0n4oOYAxGsHwNUg7iZKcg332mx+vpTDrHuN+3zx5HKGFqQR7gg/3YWV5ccz7ikCadfpJNR6BQ7gea/zxbcB4P9XRlLBixvYEAUAPJ+V/n7AYr4vBYRlrMh/MogHKBzmQTOw+ulSNPvLXCkQJN5961ZHBgODGQKuV7gwYMNo0YMGDCpUp/SLxKeLLgws0Y3ZpQSCukWBQU2DuT22Xzha4nxjMRZ36ysMInOW9cbliFX7E0GWr3oD+32x0LjfBkzULQyFgrd9JAPYjyD4JxFzPKcEkhkcOSY+n8RrT6Pbe/Qvf2PvjewWOw7TQS4n/AJA21Bjr7jxpwKRqPduvjS/xH6SijJ04C6mNJHstdOoYqlKQSAfvEWRW3c17cYkysvE5Y+mWDxG3DkabzF2NQ3pasVQrY1hnz/IeVm0akYBFCDS1elQABdFhsANiO3vvibPyxl3EoZL6xBk9TerTqre9vibt+8cPTi8A2kBCDeM3WFA8+hoDLaR4/KajJLM/D3bM9PqNHI1J8Ok2VHc76avc7+ThM5U5vmhWGGoJIgsg0pfUUoJGBY6iBZUggqCAQfx6U2TQx9KqTToobUtVQ9tsRchy9l4bMcSgldJJtiV9rYnY+R5rFdnG4dLbiHETmMgbC3jaKKSMpBHv340l8L57zJcluhKrxuwRAQYmU0AxDE1exB9Qse+KrKcTfNZhZJHjdmy8+yrQQdM+hhfceR+RsUT03LcGhj1aIkGsU216h7G7sfLtjXDy9l0fWsKBqIur2bv32NjY/LbtiyniWFQVFDcEiARHseWsXp5Wm8DWuaycw5mLK5WOFxAuhvUiru+uSr1KwAsdvTZ1b9gLSbmSZ85k9WYIjkEBKQsp9UgT4l7sjMSt7lQQQPJfn4bEVCmKMqvwgotD8BVDB/o6LWJOmmsdm0ixtWx8bbX7bYarimHVJ7K/evbfyphIO3P9elScGDBjn6bRjCaYKpY3QFmgSdvkNzjPBgjW9KkDmzmaGXXGICZY0JEjOkRQlboE3q8Wnn2Io4XEzCa02VwFYsFljjNWuwY3Vk9lpj4Oxw/c9ZWI5V3dY9doAxA1UXW1U/FZXVQHzwiZnhsccUMqG5G6jMjAMqGJtINHbQTsQ12LO1HHpPA8Q0cHlbBTJy6k94JkmQRAPSI6609k4hKFpSr4jY6RvyOtPnKPHoJl6eXhkiVQSbX02av1WSzEm999jeLDmSOU5dhDq1WthTTFbGoKbFHTfY37b1ifl0UKAgULXpC0Fo+1bVjZjhF4lIxQfbRYGYUc03m/Od6rlBU2UqOo1Fq5Xw+KR8ysO6vI7gtLrJVY0DAUTqqjsLFaifOLDmDgE2XhMj9KWMEawoYEAmrFn3I38bfiJGWyWYfiSZj6tIkZke9bINKtEqajvvupNCxuACcX/OUM8mWMeXjEhkOlt1Gle9gMy2brz747/E/xJikYthtlaQ2UpzJ7uUE/GJ2jxrnW+EMKbWpxJKgTBMz0PsVnynxIzQepizRsULHuwoMrH3JRls+SDi2zDUjGwKUmzvVDvXmsUHJfDJIUkEiFLKaQSpJCoBfpYgdvfxibzTmwmWkBIDSKY1HklxWw80CWPsATjiuIstHiS28NBQVWi4g8ugrdwZcUwjtPigTOs1Sco8YYEjMSOA8SyDqOWorqMnqPw+kq2nts1djhe4flBPmqzJMTzsHjliJUg2xMe+6EhhW5IYDvZGPMh6suksxDxSs7Ie+hg7DpGvOmtI82y1tvZ8Z5bkXLpIxe2pnG5MMhJKla30iwjV7BtrY43ilpp1UKylfdtsRy89QddN6vussOAGddOh6/an5FoAb7CtySdvcncn54Sed+P6i+XRwmhQ0hui5NFY199jqJ/wD4bvlPjsmYjYSxsrx6QWo6ZLHxKaAvbcC6se9CTxjhMMqlXSjJt1FQFhVfe0mvHfxjnMOBhcVDwkjlfz62p2GWlDgUoTFU+fzCycJUhgw0RKxvypQMD8wQbxZ5fOmNspEzsS6G7C+qlBFk7jftXfzjyXhsTZToDqLGAq2EIY1W9ad7rc1741LwmMvl3Mk7NCKUtH3skeo9Px2Haqv5mwFtKQUqmMyzpzT3duetVOzP8wpcWiPO/wCRUDh2dWSTrSvmGKMSoVWKKCvmhpFAkeDtud8WfAeYfrDMCqId6XUS1A0b9NeRuD5O22JOWgjii6J1sACCdDbhu/wrXn8ca+CcMWMsySTuCAoWQmlAJPpBArv3GHOu4VxlwqSc1gg7Redovrf1oOh0upKLIvP2q1ODAcGMMVJXmrBqwYMKjRqwasGDCilRqwasGDCilRqwasGDCilRqwasGDCilRqwasGDCilRqwasGDCilRqwasGDCilRqx7eDBhUqhcS4XFOFEq6gragNTLvRH3SL2J2PvjTJy7ligToRaRZFLpKk9yGWmBPuDgwYnTiHUABKyANLm3hQqblYFjRUQUqKFUbmgooCzudhjbqwYMQkyZNKi8GrBgwKVGrGnN5OOUASxo4BsB1DAH33GDBgglJkUq2QxhAFQBQOwUAAfgBsMZasGDANzelRqwasGDCilRqwasGDCpUasGrBgwopUFsGDBhwFKv/9k=">
            <a:hlinkClick r:id="rId4"/>
          </p:cNvPr>
          <p:cNvSpPr>
            <a:spLocks noChangeAspect="1" noChangeArrowheads="1"/>
          </p:cNvSpPr>
          <p:nvPr/>
        </p:nvSpPr>
        <p:spPr bwMode="auto">
          <a:xfrm>
            <a:off x="207433" y="411163"/>
            <a:ext cx="4064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698" name="AutoShape 2" descr="Image result for foreign and commonwealth office"/>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9700" name="AutoShape 4" descr="Image result for foreign and commonwealth office"/>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9702" name="AutoShape 6" descr="Image result for foreign and commonwealth office"/>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9704" name="AutoShape 8" descr="Image result for foreign and commonwealth office"/>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9706" name="AutoShape 10" descr="Image result for foreign and commonwealth office"/>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2770" name="AutoShape 2" descr="Image result for mhra"/>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2772" name="AutoShape 4" descr="Image result for mhra"/>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2778" name="AutoShape 10" descr="Image result for age uk"/>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 name="TextBox 2">
            <a:extLst>
              <a:ext uri="{FF2B5EF4-FFF2-40B4-BE49-F238E27FC236}">
                <a16:creationId xmlns:a16="http://schemas.microsoft.com/office/drawing/2014/main" id="{90F48633-9CA0-FD49-8DB0-B92E716FF494}"/>
              </a:ext>
            </a:extLst>
          </p:cNvPr>
          <p:cNvSpPr txBox="1"/>
          <p:nvPr/>
        </p:nvSpPr>
        <p:spPr>
          <a:xfrm>
            <a:off x="587829" y="1763486"/>
            <a:ext cx="184731" cy="369332"/>
          </a:xfrm>
          <a:prstGeom prst="rect">
            <a:avLst/>
          </a:prstGeom>
          <a:noFill/>
        </p:spPr>
        <p:txBody>
          <a:bodyPr wrap="none" rtlCol="0">
            <a:spAutoFit/>
          </a:bodyPr>
          <a:lstStyle/>
          <a:p>
            <a:endParaRPr lang="en-US" b="1">
              <a:latin typeface="Century Gothic" panose="020B0502020202020204" pitchFamily="34" charset="0"/>
            </a:endParaRPr>
          </a:p>
        </p:txBody>
      </p:sp>
      <p:sp>
        <p:nvSpPr>
          <p:cNvPr id="5" name="TextBox 4">
            <a:extLst>
              <a:ext uri="{FF2B5EF4-FFF2-40B4-BE49-F238E27FC236}">
                <a16:creationId xmlns:a16="http://schemas.microsoft.com/office/drawing/2014/main" id="{72CFA2C4-DF46-A947-8DBC-02D996381AFD}"/>
              </a:ext>
            </a:extLst>
          </p:cNvPr>
          <p:cNvSpPr txBox="1"/>
          <p:nvPr/>
        </p:nvSpPr>
        <p:spPr>
          <a:xfrm>
            <a:off x="914400" y="-1198179"/>
            <a:ext cx="184731" cy="369332"/>
          </a:xfrm>
          <a:prstGeom prst="rect">
            <a:avLst/>
          </a:prstGeom>
          <a:noFill/>
        </p:spPr>
        <p:txBody>
          <a:bodyPr wrap="none" rtlCol="0">
            <a:spAutoFit/>
          </a:bodyPr>
          <a:lstStyle/>
          <a:p>
            <a:endParaRPr lang="en-US"/>
          </a:p>
        </p:txBody>
      </p:sp>
      <p:sp>
        <p:nvSpPr>
          <p:cNvPr id="21" name="Title 1"/>
          <p:cNvSpPr>
            <a:spLocks noGrp="1"/>
          </p:cNvSpPr>
          <p:nvPr>
            <p:ph type="ctrTitle"/>
          </p:nvPr>
        </p:nvSpPr>
        <p:spPr>
          <a:xfrm>
            <a:off x="136187" y="237841"/>
            <a:ext cx="10924162" cy="601111"/>
          </a:xfrm>
        </p:spPr>
        <p:txBody>
          <a:bodyPr>
            <a:noAutofit/>
          </a:bodyPr>
          <a:lstStyle/>
          <a:p>
            <a:r>
              <a:rPr lang="en-US" sz="3200" dirty="0">
                <a:solidFill>
                  <a:schemeClr val="tx1"/>
                </a:solidFill>
                <a:latin typeface="Arial"/>
                <a:cs typeface="Arial"/>
              </a:rPr>
              <a:t>MDT teams</a:t>
            </a:r>
          </a:p>
        </p:txBody>
      </p:sp>
      <p:sp>
        <p:nvSpPr>
          <p:cNvPr id="4" name="TextBox 3">
            <a:extLst>
              <a:ext uri="{FF2B5EF4-FFF2-40B4-BE49-F238E27FC236}">
                <a16:creationId xmlns:a16="http://schemas.microsoft.com/office/drawing/2014/main" id="{E9FD1856-8374-6F4D-F11B-875814CAF9CF}"/>
              </a:ext>
            </a:extLst>
          </p:cNvPr>
          <p:cNvSpPr txBox="1"/>
          <p:nvPr/>
        </p:nvSpPr>
        <p:spPr>
          <a:xfrm>
            <a:off x="714847" y="3591504"/>
            <a:ext cx="6097712" cy="338554"/>
          </a:xfrm>
          <a:prstGeom prst="rect">
            <a:avLst/>
          </a:prstGeom>
          <a:noFill/>
        </p:spPr>
        <p:txBody>
          <a:bodyPr wrap="square" lIns="91440" tIns="45720" rIns="91440" bIns="45720" anchor="t">
            <a:spAutoFit/>
          </a:bodyPr>
          <a:lstStyle/>
          <a:p>
            <a:pPr marL="0" indent="0">
              <a:buNone/>
            </a:pPr>
            <a:endParaRPr lang="en-US" sz="1600" b="1">
              <a:solidFill>
                <a:srgbClr val="005EB8"/>
              </a:solidFill>
              <a:cs typeface="Calibri" panose="020F0502020204030204"/>
            </a:endParaRPr>
          </a:p>
        </p:txBody>
      </p:sp>
      <p:sp>
        <p:nvSpPr>
          <p:cNvPr id="2" name="TextBox 1">
            <a:extLst>
              <a:ext uri="{FF2B5EF4-FFF2-40B4-BE49-F238E27FC236}">
                <a16:creationId xmlns:a16="http://schemas.microsoft.com/office/drawing/2014/main" id="{A48E2C3E-E790-5BE2-142A-30928308D3D6}"/>
              </a:ext>
            </a:extLst>
          </p:cNvPr>
          <p:cNvSpPr txBox="1"/>
          <p:nvPr/>
        </p:nvSpPr>
        <p:spPr>
          <a:xfrm>
            <a:off x="207434" y="1218737"/>
            <a:ext cx="7781534"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dirty="0">
                <a:latin typeface="Arial" panose="020B0604020202020204" pitchFamily="34" charset="0"/>
                <a:cs typeface="Arial" panose="020B0604020202020204" pitchFamily="34" charset="0"/>
              </a:rPr>
              <a:t>We know there is a shortage of GPs</a:t>
            </a:r>
          </a:p>
          <a:p>
            <a:pPr marL="285750" indent="-285750">
              <a:buFont typeface="Arial"/>
              <a:buChar char="•"/>
            </a:pPr>
            <a:r>
              <a:rPr lang="en-GB" dirty="0">
                <a:latin typeface="Arial" panose="020B0604020202020204" pitchFamily="34" charset="0"/>
                <a:cs typeface="Arial" panose="020B0604020202020204" pitchFamily="34" charset="0"/>
              </a:rPr>
              <a:t>The public often want to see a GP when there are other more appropriate health care professionals</a:t>
            </a:r>
          </a:p>
          <a:p>
            <a:pPr marL="285750" indent="-285750">
              <a:buFont typeface="Arial"/>
              <a:buChar char="•"/>
            </a:pPr>
            <a:r>
              <a:rPr lang="en-GB" dirty="0">
                <a:latin typeface="Arial" panose="020B0604020202020204" pitchFamily="34" charset="0"/>
                <a:cs typeface="Arial" panose="020B0604020202020204" pitchFamily="34" charset="0"/>
              </a:rPr>
              <a:t>We need to educate patients that the GP practice can make sure they see the right person for their healthcare needs by explaining more to the reception team / care navigator</a:t>
            </a:r>
          </a:p>
          <a:p>
            <a:pPr marL="285750" indent="-285750">
              <a:buFont typeface="Arial"/>
              <a:buChar char="•"/>
            </a:pPr>
            <a:r>
              <a:rPr lang="en-GB" dirty="0">
                <a:latin typeface="Arial" panose="020B0604020202020204" pitchFamily="34" charset="0"/>
                <a:cs typeface="Arial" panose="020B0604020202020204" pitchFamily="34" charset="0"/>
              </a:rPr>
              <a:t>There are materials already in place to help explain this:</a:t>
            </a:r>
          </a:p>
          <a:p>
            <a:pPr marL="742950" lvl="1" indent="-285750">
              <a:buFont typeface="Arial"/>
              <a:buChar char="•"/>
            </a:pPr>
            <a:r>
              <a:rPr lang="en-GB" dirty="0">
                <a:latin typeface="Arial" panose="020B0604020202020204" pitchFamily="34" charset="0"/>
                <a:cs typeface="Arial" panose="020B0604020202020204" pitchFamily="34" charset="0"/>
              </a:rPr>
              <a:t>Social media assets / comms toolkit</a:t>
            </a:r>
          </a:p>
          <a:p>
            <a:pPr marL="742950" lvl="1" indent="-285750">
              <a:buFont typeface="Arial"/>
              <a:buChar char="•"/>
            </a:pPr>
            <a:r>
              <a:rPr lang="en-GB" dirty="0">
                <a:latin typeface="Arial" panose="020B0604020202020204" pitchFamily="34" charset="0"/>
                <a:cs typeface="Arial" panose="020B0604020202020204" pitchFamily="34" charset="0"/>
              </a:rPr>
              <a:t>Posters</a:t>
            </a:r>
          </a:p>
          <a:p>
            <a:pPr marL="742950" lvl="1" indent="-285750">
              <a:buFont typeface="Arial"/>
              <a:buChar char="•"/>
            </a:pPr>
            <a:r>
              <a:rPr lang="en-GB" dirty="0">
                <a:latin typeface="Arial" panose="020B0604020202020204" pitchFamily="34" charset="0"/>
                <a:cs typeface="Arial" panose="020B0604020202020204" pitchFamily="34" charset="0"/>
              </a:rPr>
              <a:t>Digital screens</a:t>
            </a:r>
          </a:p>
          <a:p>
            <a:pPr marL="285750" indent="-285750">
              <a:buFont typeface="Arial"/>
              <a:buChar char="•"/>
            </a:pPr>
            <a:r>
              <a:rPr lang="en-GB" dirty="0">
                <a:latin typeface="Arial" panose="020B0604020202020204" pitchFamily="34" charset="0"/>
                <a:cs typeface="Arial" panose="020B0604020202020204" pitchFamily="34" charset="0"/>
              </a:rPr>
              <a:t>Roles covered include:</a:t>
            </a:r>
          </a:p>
          <a:p>
            <a:pPr marL="742950" lvl="1" indent="-285750">
              <a:buFont typeface="Arial"/>
              <a:buChar char="•"/>
            </a:pPr>
            <a:r>
              <a:rPr lang="en-GB" dirty="0">
                <a:latin typeface="Arial" panose="020B0604020202020204" pitchFamily="34" charset="0"/>
                <a:cs typeface="Arial" panose="020B0604020202020204" pitchFamily="34" charset="0"/>
              </a:rPr>
              <a:t>Care Coordinator, Clinical Pharmacist, Dietician, Healthcare Assistant, Health and Wellbeing Coach, Mental Health Therapist and Practitioner, Nurse, Occupational Therapist, Paramedic, Pharmacy Technician, Physician Associate, Physiotherapist, Reception Team, Social Prescribing Link Worker</a:t>
            </a:r>
          </a:p>
          <a:p>
            <a:pPr marL="285750" indent="-285750">
              <a:buFont typeface="Arial"/>
              <a:buChar char="•"/>
            </a:pPr>
            <a:r>
              <a:rPr lang="en-GB" dirty="0">
                <a:latin typeface="Arial" panose="020B0604020202020204" pitchFamily="34" charset="0"/>
                <a:cs typeface="Arial" panose="020B0604020202020204" pitchFamily="34" charset="0"/>
              </a:rPr>
              <a:t>ICB comms leads can access the materials to share with GP practices</a:t>
            </a:r>
            <a:endParaRPr lang="en-GB" b="1" dirty="0">
              <a:latin typeface="Arial" panose="020B0604020202020204" pitchFamily="34" charset="0"/>
              <a:cs typeface="Arial" panose="020B0604020202020204" pitchFamily="34" charset="0"/>
            </a:endParaRPr>
          </a:p>
          <a:p>
            <a:pPr marL="285750" indent="-285750">
              <a:buFont typeface="Arial"/>
              <a:buChar char="•"/>
            </a:pPr>
            <a:r>
              <a:rPr lang="en-GB" sz="1800" b="0" i="0" u="none" strike="noStrike" baseline="0" dirty="0">
                <a:solidFill>
                  <a:srgbClr val="FFFFFF"/>
                </a:solidFill>
                <a:latin typeface="HelveticaNeue"/>
              </a:rPr>
              <a:t>, Sept</a:t>
            </a:r>
            <a:endParaRPr lang="en-GB" sz="1400" dirty="0">
              <a:latin typeface="Arial"/>
              <a:cs typeface="Calibri"/>
            </a:endParaRPr>
          </a:p>
        </p:txBody>
      </p:sp>
      <p:pic>
        <p:nvPicPr>
          <p:cNvPr id="8" name="Picture 7">
            <a:extLst>
              <a:ext uri="{FF2B5EF4-FFF2-40B4-BE49-F238E27FC236}">
                <a16:creationId xmlns:a16="http://schemas.microsoft.com/office/drawing/2014/main" id="{24B61FE7-5D88-9D0D-498D-DF61A9CA171D}"/>
              </a:ext>
            </a:extLst>
          </p:cNvPr>
          <p:cNvPicPr>
            <a:picLocks noChangeAspect="1"/>
          </p:cNvPicPr>
          <p:nvPr/>
        </p:nvPicPr>
        <p:blipFill rotWithShape="1">
          <a:blip r:embed="rId5"/>
          <a:srcRect l="28224" t="11990" r="38421" b="4140"/>
          <a:stretch/>
        </p:blipFill>
        <p:spPr>
          <a:xfrm>
            <a:off x="8458200" y="1339685"/>
            <a:ext cx="3332747" cy="47136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342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data:image/jpeg;base64,/9j/4AAQSkZJRgABAQAAAQABAAD/2wCEAAkGBhQQDxUUExQRExQVFhEZEhcYFRoYGRcXFRcYFRoXGxkXGygfGBsjGxcTHy8gIycqLi4tGSAxOTAqNSYrLCkBCQoKDQwOGg8PGTQkHyQ2NikuLTU1MCouLTEtNTAuLjA0MCk0MC8tNSwsLzQ0LiwwLCssLS8vLSkpKSw1LC0sLP/AABEIAL0BCwMBIgACEQEDEQH/xAAcAAEAAwEBAQEBAAAAAAAAAAAABQYHBAMBAgj/xABPEAACAQMBBAMLCQMICAcAAAABAgMABBESBQYhMRMiQRYXUVRhZJOjs9LiBzI0NXFzgYORFCNSJDNicnSSobEVQkNTgqKywURjdZS0wvD/xAAbAQEAAgMBAQAAAAAAAAAAAAAAAwUBBAYCB//EADcRAAEDAgMDCgYCAwADAAAAAAEAAgMEEQUhMRJRcRMzQVJhkaHB0fAGFBUigbEy4TRC8WKCsv/aAAwDAQACEQMRAD8AvGwdg27WkBMFuSYYSSYk4kov9Gu/uetvF7f0Se7Td76Hb/cwezWpCvi8ssnKO+4671YgCyj+5628Xt/RJ7tO5628Xt/RJ7tSFKj5aTrHvWbBR/c9beL2/ok92nc9beL2/ok92pClOWk6x70sFH9z1t4vb+iT3adz1t4vb+iT3akKU5aTrHvSwUf3PW3i9v6JPdp3PW3i9v6JPdqQpTlpOse9LBR/c9beL2/ok92nc9beL2/ok92pClOWk6x70sFH9z1t4vb+iT3adz1t4vb+iT3akKU5aTrHvSwUf3PW3i9v6JPdp3PW3i9v6JPdqQpTlpOse9LBR/c9beL2/ok92nc9beL2/ok92pClOWk6x70sFH9z1t4vb+iT3adz1t4vb+iT3akKU5aTrHvSwUf3PW3i9v6JPdp3PW3i9v6JPdqQpTlpOse9LBR/c9beL2/ok92nc9beL2/ok92pClOWk6x70sFH9z1t4vb+iT3adz1t4vb+iT3akKU5aTrHvSwUf3PW3i9v6JPdp3PW3i9v6JPdqQpTlpOse9LBR/c9beL2/ok92nc9beL2/ok92pClOWk6x70sFH9z1t4vb+iT3adz1t4vb+iT3akKU5aTrHvSwUf3PW3i9v6JPdrKd9tnxJtCULHEoHRYARQP5tDyArZqyHfv6xm/K9klXODSPM5uTp5hRyDJadu99Dt/uYPZrUhUfu99Dt/uYPZrUhVNNzjuJUg0SlKVEspSlKIlKUoiUpSiJSlUWf5Qbhbf9p/ZYegwGGbk9IVJwOoIcazkdXVjJxntqxoMMqa9zmwC9sznZatTVRUwBkOpsOKvVK+KeFfaryLGy2Qbi6UpSsLKUpSiJSlKIlKUoiUpSiJSlKIlKUoiUpSiJSlKIlZDv39YzfleySterId+/rGb8r2SVd4Lz54eYUUmi07d76Hb/cwezWpCo/d76Hb/AHMHs1qQqpm5x3EqQaJSlKiWUpSlESlKE4oi+O4AySAO0mvGG+jf5ro32MD/AJVQ55o7tWu7shoCf5NE4yix5wjaBnpJZOq3InrKo8vJeQ2SLqltZ7L+CUW7QknBICyQ8QT2K2MnhgnhXeQ/CkLYWGrm2Hv0G717dAN65mTG5XyubTRF7WZE26ezPyK0uaTSpbwAn9ONZaYimxIAeBxYH+9PCw/wIq5bLaWPZbNcswYRztl8a1jwxTpNIxrCY1Y4ZzUJb2UZ2ZEl0BoWC36YMcAGNEPEg9jKP0qw+D4BHLUsa4OAsL77XzWn8RzER07ntsdoG2qt0W8Fu0hjWeFpBnKh1JGOeQDwxUhVBjsrS4UxCIIUVSqGFoJEUnCyIGVWAyODLyIwcHhU7uTfvJbukjFnt5ZISxxlwmCrHHaVZc+XNUmMfD0FJSipppNoA2P9W/We+6scOxaWonME0eydQOm3vhbTh2bb3lhtNIfWzvnRHGjSSMBzIVRnSO0nAqPtd+YzIqTQ3NtrKhGlQaCW5DXGzKpPLDEH9RVeu4ri2Mj3AWBppT0t0rLN1ct0UMMWBIzhdKquggdZjk5B6Nm67iOaKeOQwnhG8yokkiODlXSM4BX+LC5BHAEEm1wr4fw6phDTd7iM3DJrTu3Hx4ZrUxPFKulcX5NaDYAkbThvA8r3tuV+qvbR39s4HdGkYtGcSaI3cIc4IZ1UqpHaCRiv3uVfNLYoJGLSRGSGRjzZoXMeo+VgFb/iqCt3jEN0ZtJiFxfmTUMroErk5HaMZ4VR4PgkdTXyUs5P2XGWV7KyxHEXU1K2dgve3ipOT5RbUcVW5kj7ZUt5GjHl16eI8oyPLVgsb9J4xJEyujDKsDkEfaKqcG0ZA0fS28kKTZELMyE6gjSaXRTmMlEcjnywdJr23RTory7hHBCIZkUch0upWI8GXjc48JJ7atMSwHDm0T56OQks16Qd/sLQpMUrDVNhqY9naFxocvx27/8AtupVW25teSSZ4IpOhjhANzMMatTLqESFgQuFKszkcAygcSSK5awx3QKQbQvSMq0imZ26SMOM4MnW0k9XXG2OODngKraD4WqKqFsz3hgd/EHU/wDehbtVjUFPIY9ku2f5EC4bxK0yhOKo+7luIdqtGjS6DaairSySDV0wXP7xjg44V+9qXIvpJek42kDMgTjiaSL+cdwPnorAoE4glWJB6uMH4ZmOIfJMffLaLrWAHBZ+sxCj+bcCBoB0lWOPeW1ZggubYsTgKJkJJ8GA3OpIGsltd47aYxq8dk0crIgiCkyxhzpUupj0HGRqUHqgniccbZufcNDczWZYtGiRS2+pssqOWUx5PEhWQ4J44IHZWziPwzHBTPmgkLtjW4tfeRw/P6vFT4tI6ZsU0eztZjMHvtxHu6t1KUri10CUpSiJSlKIlZDv39YzfleySterId+/rGb8r2SVd4Lz54eYUUmi07d76Hb/AHMHs1qQqP3e+h2/3MHs1qQqpm5x3EqQaJSlKiWUpSlESubaisYJQudRjk04550nGPLmumlZabEFYWapOkcOzZmwbeLoXkIXIUG3ZEc4+aqswyew88YOLFe/KNZIpZJDcBQC/QIZQi9rOyjSoHM5OfIa/V3u7NCzNaGJkYljbykqqsxJYxSICYwSclCrLnONOTXMdn30vV6K2twdWXaUz4HZiNUTV282H48j9Emq8GxUMnq3lrmixG/z7u8rlo6fEaEuip2hzSbg3sRc9o9ejJSm9VyG2VdOpBBtbkr4D+6Y1XNvqDFbKeTXVipHhHTIcf4VOz7rlNltZxPqIiKI0nhzkZ0LwA5YA4ACuAbFupZ7YzRW6rDP0rsk5cHEcqqFRoVIOp04k9hrUwPEqKiiqRta32b626O/sU+JUNRUyU7h/obu45aL23k+sLT7m+/6ram5aBZr8Dl+0Rnn2tbwsefhJJr33j2XM91bzQpHII0uUdWl6M/vTCQQdDZx0bcMdte+7OyJYGuHl6MGaVXVUZnCqsUcQBZkXJ6mTw7a1jiNP9BFJf773t/7X/Sm+Sm+qfM/6bNvyoDad08lzdzqpkNqrRW0fH54jEkhAH+szMiZ54THbx4dg7Q13WlbiW5Q26tIzJpRJg+CqjQAvBsackjSQeINWO+2BNFLJJbCJ1lfXJFIxjIcgBmSRVYdbSCVZeZJ1DJFcdzu/fyAOJYIWRgVhBZkcciJZdIPzScBVxnjk8MdFhuN4ZBTQDlC3YFi3eTkSfVU9dhdbPNN9rSH6OJzAGg9/ldW5hCy3sfLFwsgHkmhjJP4uslVzaqarS5B5NfOp8oa9AI/EE1bt3tgSQSzSyyRu8whUiONo1Ai14PWkcknWeOewVGXO5czM69PD0D3AmKmFukH75ZigcShfnAjJQ86qKXGKGHFZqna+x2mR3Z+Ksp8PqJKGKDLaaW3z3Lu3t+dZ/2lv/iXVc27jhtoXRxgrFapnPMZlk/zc1KbxbHkuFi6J443il6QF0Z1P7qSIghXU8pCc57K8N3tgSW8s0s0kTvL0X83GyKojBHJ5HJznw1oU2J00eFS0zj97tBbtU89DLJXRzj+LRbxVZvNntMl/CuhZDcuTnIDhujlUPgnCvHhDgcgeGciu2a4mu54Hkt1t1gMjZMiu7l42i0Lo4KmGLHJ4lU4cK8dq7ctJ5ulH7ZCBlBeQpmOQKckHquroCWwzppzkqe2uO2/f3cTW91dXEEYdpXbSsbMRpWJRHGgfmzMetjSo4ZNdjhjm1DaZtVTuD2D7TnbTU7sug9yocQZJB8w+CZuw6+0DrfQgb/JS+yFzthj4LMZ/wCKfh/0moyyaaPZTGMZuEW51cM6p0lk6TC4HNw5Ax/rCpvc5Oknu7jHVZ44Ij/EtuG1MPD+9klXP9Afj0bT2DKkrzWxQ9JgzQOSqs4AHSI4B6NyoAIKlWwDwIya1+NwU2Nyl5+2wZfdb+z4LZbhcs+FRxj+Qs+x6ew/hVmbaGIEkj2gszyFBHEkMXSMz9mC/VxxJJ5AEmuncSOWS/nknEgkjihjOej09YtIB+75tgknjwDDw17ps241ExWMcMrZ1SyPFpGeZPQkySccHBC58Iqz7B2KtpDoDF2ZmeWQ41SSN85zjl2ADsAA7KhxrFoWUr4o6gyufpua3dlbx/Knw2heZQ98DYw0dhJO/LID2FI0pSvnK6pKUpREpSlESsh37+sZvyvZJWvVkO/f1jN+V7JKu8F588PMKKTRadu99Dt/uYPZrUhUfu99Dt/uYPZrUhVTNzjuJUg0SlKVEspSlKIlKUoiUpXwuPCKIvtK+Bs19oiVzbS2lHbRNLKwSNBlmP6AYHEknAAHEkgV01Td/wCXVPYwnGGmklI+4ibH/M6n7QK2KaITShh0zJ4AXP6UFRLyMTpNwuvknyoQ6upDdOqsgnYp0fRF2CqCshBY8QcKDwq51iNvsp7wlS7aL670Ac9Ag6QvJgEDOmEALxACLnJraLK16KJIwXYIqKGY6mOkBcse1jjifDVhiVNBT7Ij16end53GnQtahqZKhrnPHTbwF/Fe1KUqnVgleV3arLG0bjUjqyuPCrAqRw8IJr1pWQSDcIqm2791b8IXhuIh8xJSYpFUcAokRWVwOHNAeHEnnX5OyL2bqt0Nqh+c6yGaTH9AFFVT/SJOP4TVur4zADJ4Ac66KL4mxOOLkmydl7C6qJMFoJJOVdGL69ndoV4bP2elvEkUShEQAKo7AP8AM9pJ5muiuHZm24LrUYJY5QjaXKHUA2M4yOB4eCu6ufkDw47evTfVWw7EpSleFlKUpREpSlESlKURKyHfv6xm/K9kla9WQ79/WM35Xskq7wXnzw8wopNFp2730O3+5g9mtSFR+730O3+5g9mtSFVM3OO4lSDRKUpUSylKUoiUpXLtTacdtC80raY4wSx/7AdpJwAO0kV6a0uIAGZRRW+e9S7Pt9eA0rkrBH/E+M5OOSLzY+DykVictsJWaSYLLK5LSOyglmPPnyHYB2ACu3be23u53upurwIjQnhFEOIX+sebHw+QCuK1nLA6lZCGZSrAgjHhBHA+Su7w+i+Ui/8AI6ny/H7/AAu1wfD4obGcDlHC4B6APP8A5vV8+RyFUmvAqqo0WfAADtuPBWn1mfyQ/wA/ef1LL/O5rTK5jGc6x/4/+QuYxFobVSADK5SqVvac7Tth/Db3h/WS3WrrVK3q+tLf+y3XtYKgw/nvw79Fc/iv+HJwVF3Su59FlLBEJVtRMX1ydGskkqMpVeqSSutssRjJI48a1zd/byXsPSIGUqzJKjfOjkXGpDjgcZHEcCCDVGvdqi1KRi3lKHQsZiVCutjpWMLqBBJ0gcMcedWjcjYslvHM8wCSXExlKA56NdKoqkjgWwuTjhk8OVWeKFkrOVcLH/XPM3JJB773sLablW4NPNIXDZszUHtJ98FZKV8blw59lYxuzsjaK7UjZ0ulmEo/a5m1dE8YPXGv5jqwHVUcuryxVZSUYqGvcXhuyL59Pv8AOoyXTsYHAm4FhfPp7B2raK/MkgUEsQAASSTgADtJ7K/VUP5SroyS29p/s3Ess449dYtKoh8Kl3yR26RUVJTmolEd7egzKwxhe4Nbqcl5bZ+WGCNtNvE8/HquT0aN2ZTqtJIM8MqmPLVZ21v7fXsLwm20xvpEmlJQxQMCyhpCvBgCp4cieVftLeO1V3wzMzcTjVI7McIgwOPNVVRw5VO2e5F9MuqSW3tQRwQIZ3HAfOYsqZ58sjymuqbDh9JZ5aMtC4km47B5BWElJDT25Z2e4D2PfSo75OLJotox6i2uS1maYZ6upWgAAUdUBQdIwOQrWKqG7O40lrddPLddORFJGq9AseNbIxOVY5+YOyrfXP4rUMnn22G+WuY377LRmcxzyWCw/r1SlR+1d4ba1H7+eGLIyA7gE/YDxPI8q8dm72WlycQ3MEjHkqyLq/u5z2eCtAQSlu2Gm2+xt3qK4UtSlKiWUpSlESlKURKyHfv6xm/K9kla9WQ79/WM35Xskq7wXnzw8wopNFp2730O3+5g9mtSFR+730O3+5g9mtSFVM3OO4lSDRKUpUSylKUoiE1jG/G9f+kJ9EZ/ksLdQjlNKMgyZ7UHEL4eJ8GLb8rG2JIreKGM6Rcs6SMPnaFXUyjwauRPgz4ayydSAqhW0ZAfQVVgg5hdXANjgD2V1WCUQA+YdqdOzoJ49A/4r7CKMPDqp42ms0aMyXa6dlx7Ct3yf7qfts3Tyj+Twt1AeU0q8fxRD+BYY5A1BbX+m3f9quf+s1b7H5Uo4IkijsZURFCoolj4AcPD/jVInuTLNNKVKdLNLIFJBIDtkAkcKsqf5h0z3yts21mi4PT2HXerDDBVy4gZ52EXB1BAGlhn76VePkh/n7z+pZf53NaZWJ7o71/6OlnYwvMJVgA0uq4MZlJzq8PSD9K1LdPeYbQtzKI2iw7oVYgnK445Xh21Q4zTSiZ09vtNhfLcBx6FS4tFIyqe5zSASbG2R/KmqpW9X1pb/wBluvawVdapW9X1pb/2W69rBWhh/Pfg/ormMV/w5OCi9sRBpbMHl+22p/uksP8AECtJFZhc3oe6gTBHRX1opPh1Jr4f3sVp4qbEAQ2MHcfFaeAAilN9/kF4X94sMTyvnTGju2OeEUscfgDWd2nyk3IZJZ0txbu0epFD9JGshChtZbDkahkaR248t33l2tHa2kkkq61A0hO2Rn6ixjP8RIH4msgsbdrdopHQSxQyNJ+zB24INLRoHPGQxkEgNwbgDyrpfhfCYa2mqXywF5A+0g2z3DMZ6b11VPDyjXnZJsMrdB8/eS3Os03tYPth8Ekx2sCkdgMksrnn5Fj5f9q0SxvFmiSRDlJFV0PhVgGB/Qisq3p2j0e07xsaiHsIuJxxdFHPjwGvP61QYPG4zuHSB5geaUJaJ2k6C58Cvayi6TaFkhwR0zuQeX7mJ3H4htJHlAPZWrVh28Wzuq0+SxiBbo3OYyFHWAGMqSM8Qedd8O587qGGzhhgCMzxA4IzyLcKtK6ijn2HulDbC2dtb36SN626+K85L3W3anL8ArYDIM4yM+DPH9Khd7NttbwqsWk3E7dHbg8gxBYyMO1UUMx+wDtrMTubcSXCwrs8QOwJ6dmJSPHJhJCDlvAuoHOOzjVwuEZtpxxu/SfslmmXI4tLO2Gc4OASsPL+ma8YdgsMtdFFym0DmRloOBOum9c3i1QKOmfKxwJAy11OQ1sq0Nppb3LpH84Z/a9oTQyzjpABlSY+WOGesqr4OFSu09g300sY6Kwv7dk1dJjohx4gKS7sCcIVZQRx7MA16zCW0i6C2tZJhhirtJGELOWZtZZg3M+Djk+CvfYe2bu1sooFsWZ44lQM1xEFLAYyQpyFz2AZxXd4s3E4Ng0GY0LLDZG49B8bdi47DZKCYOdVWB6HF33O7dcuHRp0K07rWU0NnFHcNrlUMGOrXw1EopcgFyE0qWxxIzUrVT3S3rmlcQXkJhuD0rRlQOjkjQgZGHYqw1LkH8PJbK+TV9PPBUOZO3Zde9ujPd2bl3MMkcrA6M3G/VKUpWipkpSlESsh37+sZvyvZJWvVkO/f1jN+V7JKu8F588PMKKTRadu99Dt/uYPZrUhUfu99Dt/uYPZrUhVTNzjuJUg0SlKVEspSlKIqV8pO7dxeC3NuiuYnlLguF4MmkYzz41Te9/tD/cJ6ZK2elW1Pi00EYiaAQN9+O9b9LiNTStLInWBN9Aezp4LGO4DaH+4T0yVAsrK7o66Xjd0cZB6yHB4jnX9CmsA2zKBfXeSB/Krnt/pmr3DK+Src4PAy3X9Sr/CMUqaip2JnXFidANy9dk7FuLt3W3jD9GIy+XVMdIXC8+fzGrUvk72HNZ2jJOoV2mlfAYNwbTjiPsNVr5H2BnvMEHqWfL7bmtNquxmsk5R1NYbIse3QHz3KqxislmndE43a05aJVK3q+tLf+y3XtYKutUjexwNp2+SB/Jbrmcf7WCqzD+e/B/RXJ4r/hycFXF+nj/1Gy9gta0KyDbOyZWkaSCeIZlilC/McNHGEGmTLKM47UPOprcTfx5bhbaWQzFxJpZkCyxyR/Oil0AI3AMQw8GDzBq1r6V08QljN9kZjO+nvyVfgtRGI+Svn/Q9OC9vlrugmzVznrTxgEdmlJH/APrj8apO27kC0kGrrLHGWweOCQM/jhv8a0f5R9vxQ2r27oZZbiOZY0wuB1dPSMXIChSy+XPLyZbfAOZlBRiYbUY1Lg4eUkZJxyr6B8Dukbh0g2CASbHrZHTgRZdvh7nNjlAGot4O/rvWs/JpcB9kWpAIAQrx/wDLdkyMdnVyPJiqDvhDm42qx4jqY8IaK1jcH8DpI+ytN3X3ihvbfXECgQlHjIAMbKAdPVJUjBUgg4wR9lZht67Sf/SMqMDHK0nROeqrD9mjjyC2AVLAgHka4XDhIK6ZzmlpvmNxLgbLVom3ktuB/VlZ9l/Jw0qobm6aaEiNjEIlQvwDaXcMcrnGQAM1oFRW7G1I7m0jeJgwCqrdhVlADKwPFSPAf+9StUVZUTSyWlOmVrWt+BZaznufm4345pVJAxta8yecdiRnwaZV4eTIP4mrtVU3ssJI7iO8iRpAqNHdIoy7RZ1K6r/rFG1HA4kM2M1cfC9XHS4g10hsCC2+66psbpn1NFJHHrr3G6it3t3LW5vL/wDaIIpZFlhILhWxG0CacAjIGQ//AOFfveC02PYsqy2kBYhSwWFToRnEYkcnARNRxknsOM4qI2tDBfyJNBexQyKuklThyuclW0yJIvE/NJ4ZPDJrni2LGs6tcX9vKNUbSK7MWk6MOIwWmuX6qs5bGMZA8Art6n4emqK105mPJuzsDbz0VHTY5FDSsjcw7bQBax6Px0/vVX/dbY1lFH0tkkOmTP7xDqLAMcjWxJIDA8M44eSp2qt8mJzsqDHLNxj08tWmvl1cHNqJGucXWJFzmTY2XYxm7QbJSlK1F7SlKURKyHfv6xm/K9kla9WQ79/WM35Xskq7wXnzw8wopNFp2730O3+5g9mtSFR+730O3+5g9mtSFVM3OO4lSDRKUpUSylKUoiUpX5kbAJ54BOPsoi/VRk+7NpIxZ7a2ZmJLM0MZJJ7SSuSa57PeuN4ulkBhjOgKzMjZLAtjEbMVwBk6sc66bfeKFzNhx+4P7wnkBjOfszqH2qa2RHPGTYEcP6U76WUXu3T8+9V72GyIbfPQxQxasaujjVM4zjOkDOMn9a664m21AM5lj4as9YcCukEfaC6DH9IVxjeVTcrCqhgxj0uG4EPHJICBjj8zHPtrzycsl3EHfn2cVhtNKQbN0z3aKZrjv9jQXBBmhhlK509JGr4zzxqBx2V2VC7Y3ritZCkgbPRGQEYwcEjTz5nH2V5hbI51o9exeY4XzO2WC5Xp3I2Xilp6CP3a7rLZ8UC6Yo44lyTpRAgye3CgDPAfpXJDvJAyqTIiFohLoYjUE06skDyZP4GvYbah1Belj1FtIGriWwDj7esv94DtqR/zBydc96yaeRp/ie5L/YlvcEGaCCUgYBkjVyBzwCwOK5e5Cy8Ts/8A28fu103G3II3KPNEjAAkMwBAPLnXyXb0CM6tLGDGAXGr5oJAyfxK/ZkUaagABu1b8rHy7z/oe5e1jsyKBSsMUUSk5KoioCeWSFAGcAVCwfJ5YI4YW6nBJVWeR41J49WJ2KLjswvDsqYtdqxStpSRGbSGwDx0nBBx+K/qPCK66wJp4ibOIJ1zIvxXhzCzIiy5dm7Kito+jgjSJMk6UUKMnmeHbXVUVNvEixzvpbFu+lxlRk4U5GTj/WHOvVtv245yoOBPE44BzGf+YEfgaw6OVx2iCb/nt81L8vKB/E+8/wBFSFKj7vbKRyRqdOh0mcvq4Kseg58oOvnnsr7Ft+3YoFmjJk/m+sOtxI4fiCMV45J9r2y9+ixyElg7ZNv++hXy83etpm1S29vI3heJGP6spPaa8RuhZD/wlp6CP3a9RvFbEMRPEQpUMQ4IBbOBkf1W/Q172204pHZEdWZPngdn21LtVDRq4AcVgwSDMtPcva3tljQIiqirwVVAUAeQDgK9KUrXJvmVGlKUrCJSlKIlZDv39YzfleySterId+/rGb8r2SVd4Lz54eYUUmi07d76Hb/cwezWpCo/d76Hb/cwezWpCqmbnHcSpBolKUqJZSlKURK+MuQR4a+0oirQ3GToeh6aUJkcFWNc9UqdWlBrOCOLZIwKlLPYSRrIuWYShFfVjksSxdg7QvH7akaVsPqZX5ErZfVzvFnO9+wqym4FuFYZkyyourIyCratfLmSBn7K7LPdaOKRHDOTHox80A6EeMcAOHCQ8vAKmqVl1XM4EF2q9Orah4Ic8m6VF3u7kU0rSSAsSqqAcEKV1YZeHzusalKVCx7mG7TZa8cj4zdhsoKHc+FSvF2AVAVOMMUjaEMeGc6GIwCB24rzi3JhXoSGcmHPE6W15fpOtqU8c9owasNKm+am63v2VsfO1HXPu481D327EczuzF8yYzy4Yikh4ZHgkJ+0CvCTcyFgw1S4OSBkdUsyO5GV5sUXOc9uMVP0rAqZhaztF5bWTttZ2nkoq13cjiunuFLan1ZU6SAW05IONQzpHDOOJqVpSonyOfm436FDJI+QgvN7ZKCuN0kdpcyz6JiTJGCoUnAGfm57B29led1uTDJ0mWkBkkEmcg6SNRwARgqdb8Dn51WGlTCqmGjvfsLYFbUDR3vL0CiLrdmOVI0ZnxHE0YxgcD0fHgMAjo1PDh5K5+42EsrM0jEZJyVGpjIJSxwvaQBgYGKn6VgVMoFg5eW1c7RYO9lU+03CyriZgMmLo9BLBRGGUA9ICDwcjGOQHlqw7I2OtsrKhJDMGOccDpVMAKAAMKK76VmWqllyccl6mrZ5gQ92W73wSlKVrLUSlKURKUpRErId+/rGb8r2SVr1ZDv39YzfleySrvBefPDzCik0WnbvfQ7f7mD2a1IVH7vfQ7f7mD2a1IVUzc47iVINEpSlRLKUpSiJSlKIlKUoiUpSiJSlKIlKUoiUpSiJSlKIlKUoiUpSiJSlKIlKUoiUpSiJSlKIlZDv39YzfleySterId+/rGb8r2SVd4Lz54eYUUmi07d76Hb/AHMHs1qQrPdj/KJotoV6DOmKIZ6XnhAP4K6++V5v634K15cOqS9x2enePVZD22V3pVI75Xm/rfgp3yvN/W/BUf02q6viPVZ22q70qkd8rzf1vwU75Xm/rfgp9Nqur4j1TbarvSqR3yvN/W/BTvleb+t+Cn02q6viPVNtqu9KpHfK839b8FO+V5v634KfTarq+I9U22q70qkd8rzf1vwU75Xm/rfgp9Nqur4j1TbarvSqR3yvN/W/BTvleb+t+Cn02q6viPVNtqu9KpHfK839b8FO+V5v634KfTarq+I9U22q70qkd8rzf1vwU75Xm/rfgp9Nqur4j1TbarvSqR3yvN/W/BTvleb+t+Cn02q6viPVNtqu9KpHfK839b8FO+V5v634KfTarq+I9U22q70qkd8rzf1vwU75Xm/rfgp9Nqur4j1TbarvSqR3yvN/W/BTvleb+t+Cn02q6viPVNtqu9KpHfK839b8FO+V5v634KfTarq+I9U22q70qkd8rzf1vwU75Xm/rfgp9Nqur4j1TbarvSqR3yvN/W/BTvleb+t+Cn02q6viPVNtqu9ZDv39YzfleySrP3yvN/W/BWd717z9LeSP0eM9Hw155Io/h8lW+EUU8cxLm9G8bx2qORwIX//Z">
            <a:hlinkClick r:id="rId3" invalidUrl="http://www.google.co.uk/imgres?hl=en&amp;sa=X&amp;rlz=1C1SKPC_enGB400&amp;biw=1024&amp;bih=677&amp;tbm=isch&amp;tbnid=H34xmyjTDG8LWM:&amp;imgrefurl=http://www.surestartcountydurham.org/Burnhope/Pages/Change4Life.aspx&amp;docid=DVwQTGnsTrw7QM&amp;imgurl=http://www.surestartcountydurham.org/SiteCollectionImages/Change4life logo.png&amp;w=448&amp;h=317&amp;ei=dDk_UevNCYWu7Abs2YC4Cw&amp;zoom=1&amp;ved=1t:3588,r:3,s:0,i:155"/>
          </p:cNvPr>
          <p:cNvSpPr>
            <a:spLocks noChangeAspect="1" noChangeArrowheads="1"/>
          </p:cNvSpPr>
          <p:nvPr/>
        </p:nvSpPr>
        <p:spPr bwMode="auto">
          <a:xfrm>
            <a:off x="207433" y="0"/>
            <a:ext cx="4064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1" name="AutoShape 3" descr="data:image/jpeg;base64,/9j/4AAQSkZJRgABAQAAAQABAAD/2wCEAAkGBhQSERUUEhQSFRUWGBsaGBUYGBgbHxgZGB8ZIR8cHR0cHCYeFx4kGxwaIi8hJSgpLC0sGCAxNTAqNSYrLCoBCQoKDgwOGg8PGjQkHyUuMjIuKiwpNS8sMiw1LSwyLCovKi0sNC4vNSwtLTMsLCwqKS0sLS4pLywsLCw0LywqLf/AABEIALQBFwMBIgACEQEDEQH/xAAcAAACAgMBAQAAAAAAAAAAAAAABgQFAgMHAQj/xABLEAACAgAEBQICBwQGBQoHAAABAgMRAAQSIQUGEzFBIlEyYQcUI0JxgZEzUmKhFkNyscHRFXOCsvAkJTQ1U1SSk8LhRHSDoqPT8f/EABsBAAEFAQEAAAAAAAAAAAAAAAEAAgMEBQYH/8QAOhEAAQMCBAMGBgAGAQQDAAAAAQIDEQAhBBIxQQVRYRMicYGR8DKhscHR4QYUQtLi8VIVIzOiYpKy/9oADAMBAAIRAxEAPwDqODBgx4jWvRgwYreLcww5ahIxLt8ESAvI/wDZRbY/j2+eHobW4cqBJ6UCQNassGF8Z7PzfsoIcsn72YYu/wD5URpfwL49/o9mH/bZ/Mf2YUihH66Wf/7sWP5YJ+NYHTX/APII+dNzchV+BgO3fFB/QjLn9o2al/1mZzB/kHA/lgXkPIecrCf7QLf7xOFkw4/rV/8AUf3UpVyq7OYUd2X9RgGYT95P1GKgck5D/ueV/wDKT/LFNzNl+EZBVbMZXLDWSFVYELGqs9hsLHc+RiRphl1QQ3mJOwSP7qRJFzTmGB7Uce1jn3Lb8Hz8jRwZRAyrrNwhPSCB3U+7DDCORMoPgSSM+8c06f7sgGHPYZtlWRwqSeRQP76AUTcUwYML55cnj3y+ezA/gnCTr+pCyD/x4xbmGfL/APTYQE85mDU8Y+boR1Ih8/UPniL+Wz/+JQV00PodfAE0c0aimLBjXBmFdQ6MrKwtWUggg+QRsRjZioQQYNPowYMGBSowYX+I84pFmkyyxSyOxUErppdRAvdgWA1CyBQ99iMQF+kaMziPoy9IuIxmPTp1EgA6e4Wyu/cBgSBeLyOH4lYzBG07ae9NztRg8vlTfgxTcycxjJiNmjLIzhXbUAI1JUFje5q7oeAcVGV+kmN3C9GVTrKtZT0oAT1KBOoel9hv6DgNYDEOo7RCZHO1C50FOGMJplRSzFVVQSWJAAA7kk7AAYSchz6+akeBITGXSTouJAWDILpgVCoSLIILAV5741cQ45LBCuSZGzM3TJmkL/CCb7lT1NKsoLHSO29naynhT2cIXY2tInLurlbTxp2RWbLF6ectmkkQPGyujbhlIII+RGxxlDMri0ZWHupBH6jCzyf/ANUp/q5v96XCvyxzNNlFjjEMRy7Zl01AkP8AaSUSoA0+gstr/MYI4apwupbN0KiDuL/O2lDKYJ5fv8V1HGCSg3RBo0aINH2PsflhFy30gzy5gxxwpoLFE2csGIOhmN6Cuqgy7UDdmrxUcDy+ZAz8aNEBQaZdA3dwAzAat9SJJYvudrxInhDgSS6oJNvmY+VIoUJnaupjHuOSZLj+ZynD1EbqsZlkVG0pcSI5DL6ho3djRa6FDYnafNzRm3y+WrMKkjTNCzqIiGtkVGYaWCGnU7fjRsYergjoNlCJIBvtO0dI8el6JQQYPXflP492rpmDEfh8LpFGsj63VFDPVamAALV4s2fzxp47mGjy07oadInZTV0VUkGvPbGKlGZeQHeJpm1TsGEvLc8yKih4QxVQC/V+Igbt+yrfv3xacp8zfWhIH0BwxIVLI6ZoA6rIcg2CRXjYWL08TwXGYZBcdRCRvIP0+9TLZcbErTFX5wYDgxlCoa9wYMac3mljjeR9lRWZvwUEn+QwACTAo1UcZ4tI0oyuV09YrqkkYWuXjOwYj7ztvpTzRJ2G8vg3L8WWBKAtI/7SZzqkkPuze38IoDwMReT8my5cSyftsyetKfm4BVfwRNKgfw/PGnnPm0ZKNQiiSeSxHGTQ27ux8KLH4kgfMaRQta/5TD+B6nck8httF9ZpiRmvqTpTFgxxJ+M8WnfVHmXLd+nEtAfkF3H43isbjmbgmizEmYzGsyqZULsBsbK6QdNUCKqsaqf4ccNu1TPIT+vWrDmHxDYJUggASdNPe1fQGDCN9KUTSpFAHZEcTSPpr1dFVZQb8Wb/AE9hhV+jGNlXiaIzArDSG9wamoiuxsDtiizwoOYQ4nPHSNs2XWftUBzAZotMecTXVpuNQIdLTwKe1GRAb9qJvCzz8v2kf/y+aH6fV2/9OOQ8b4THB0Xj1UyxPub+ONH9vcnHYufB64D7x5sfrDq/9ONE8ORgn2VoUTmCtRGif3UrYWh5AXzSfIwaT/olH/Oea/1R/wB+PDtzN9I2VyMvSl6ryaQxWNQaBurJYAGt69iPfCX9E/8A1nmv9Uf9+LGnn3hSyTZpgq9U5jSHPfSIMqQL9t2/U4uYnCs4niZQ9MZBp5Ui0tx9bbeuZXykx8qfc39I+RiRGkmALor9MAuyhwCNQQEKaPYnFlwPmXLZxS2XlV6+Ibhlv3VgGH41WOF5Dl2Fm6Zlj13VNKkdk+ACRv8AicbMkJOGZ6KQagFfS6nvpJAdG9/TuPmAfGA7/D+GKClpZzxImIPlr5zRdwz7SStWUxqAZI8a63nst/o5jmIRWVY3mIB2jvvPGPu13dRsRZ7jDQrAgEEEHcEeRjySMMCrAEEEEHyDsR+eKLkxisDwMSTlZXgBPcotNH/+JkH5Y5Zau3azq+JOp5jYnw0nqOVQCxir/BgwYpU+lPjPKMs+dSYPGiIyMCoPUGnTYB/iAKkdqO91WMYPo9RZ9Zlcxaw/R3osNNE+qvurZCgnSMMXF+LJlomlkvSvgbkk9gNwL/EgeTQGF3L/AEiowlLQTRmOMSBWKEuCwWhRIG5G58E+2Ntl7Hutf9r4QMto+/jtpT059h0098/G9XvHuDjNQmJjV+auu4O1jwSPzxUcO5DiilVy2oLEY6qixYEMxN+dUh/+ofbFOOfJczBMqQmOQaDqSQmo3LAsG6YKspUrRAHqBsYvuQuJTT5NGnFkekSWT1VUD1mwCCW1Aj+H54KmcZhMOoFUCYIkbihKkjp+vxvWHCeRosvP1lkl2JYICQtsCDqANHv2AAujW2N/G+S4M1IJJNQYeVrvVXuD4A/T88KZ+kTOWR08qbkaNSeqKagwv1G6U79u92O2LCXn6Z4sv0IoxNKjM+vUVXp69QABBb9m577CtiTtYXheIhwOlV9JkaXN/Q0cqwqd/Efn6018O4MkOXGXQtoCstki/USSe1d2PjFXwvkbKwSiQAtKPUC2nvfxUALq6F3W3nfC3mees1pim9EaSJJGyBQwWZDKvUDHdkDKvp9m3JxkMzIueSWQJ1zkXJfSQVcRoxoaqq9tPbufOGpwWLRnzORmBJg6kag/eJ86HfSDqPPyplTkbLDMCcBg6sGABoWva6GogexPy3G2J+W4BDG0zKp1T/tDZ3Hq2HsPW3b3wicD50zYkQzSLKkkc1JoRPXDro2osajG4N9hvjfy7zlmZc5CksiFJGdWjEWjQQshG5sndB57HcnwnsBjoVmckJHM6CbabEb70S2szbTW9M75HJRdPKN0wZCzJGWOpixJYg3e+/y2+WJi8uZYBF6MdI2pRWwbY6j+8bVdzfwjFBzW6rxHh5JALSUL80HH97qPxOHHGfiFOIQ2sLPeBJvvJBpnn7v786MQ+LwyPBIsJUSMpVSxIAJ2s0CdhfjvWIXMHG3gaBY0DtJIAQf3dSKdO4Aa3WidvfG9+YYRN0SW1agt6W0hzVKWqgTY/MgdzWIG2HRldSmd+eh3FKlJfo3cHp64ulrRjLv1gAlMi+igpaqGrYD8ba+XuGNDCglERmChXkQfGFsLZIDE6a7+bxaYMTYnieIxKMjpn399/AUtda8ODAcGKAoV7ij55NcNzdf9hJ+hBv8Ali8xD4zkOvl5of8AtI3T83UgfzOJcOoIeQo6Ag/Ogq4qTEoCgDtQr8Mc454hLZrMMf6uPLaflGxzGoj5dTSD+WHbljiHXycEnlo11D2dRpYfkwYfliBzjlIlj+tPKIGiUr1CmtXRyLieP+tVjVAUQdwe+NDALOHxZSrXTzkcr3iLc96lYe7FaXRsZrk3CeMQRrmY8zlnlnckwSoBqjNUuliQYwDTBl+d4084ZppozI1aiVLf2tNE/mbP54ZFiykoLPnchCnc9IylyPIVJW9BP4N+GFrjP2mXgiQHUwRAD3LuzvR9zb6b+WO5YWhT2cJIM3mbW2m21wPOrjamSh8olUpJJMCOQsTJJ3tpaumczqZFyTeZIZ1/Fny+sD89Bwg8nc0x5HNZoThunMhFqLoiytjvRDEbfLHX+KcB6uXSJX0PFoaKQC9EkXwtXkdwR5DEYRuJ8hyyvqOTjEn7yzp0r9wGTqqL306WrHO8OxeGUyph09021A/qJBv49dL1STlU32ajFwQYkaQRa9InMkmrLQn92OFfzWEKf5jHWucja5Rvfrj/AMWVnP8AhhYzX0Y5qZFhcQqBIS2YD/Eh9o9JNgEgWw7b4deZ+DSPHlxAocwybqzhLQxSxn1FSL9Y8Ymx2MYWtkIULZ9+YgX69fOKe+4hToW3OUBIvrakL6Kj/wA65j5wH/ehxK5vB62Zr/vP8zlst/li25I5Iny2dlzMoREaPQqa+o1nQSSQqiho9vPyxU85X1s3/r0I/PLQ/wCWJEvNvcRKmzIyD1kVZwSgrHBY0KlHyhVUvAefOhkmyM2T6thwN6DayT6xpNkE/EPAHteNbZV85NlYW3d2iVj39MSKHc/7Kkk+5xb8ocEmz2UWQDJimZCzCYN6fJCOEbYjwMPfK3JseT1OWMszCmkIql76UWzoW9+5JrcnbD8Xj8Ng1OFAhyTaSb8+QG/WoW3GG2lhuSVCLgCBPQ3NMOKDgH/TOIe3Vh/UwRX/AIYv8L/Jx1pPmPGYzEjofeNNMaH81jv88cezZpxR5AeeYH6JNVDqBTBgwYMVKfVRzVkzLlXUR9VttKXW/bfYmqJugT7e4U+U+TWYytPG0SGPpqrNqY2ysTbKCQNAG6i7I3qy+5vNpEheRgqr3YmgPH99CvnjHKZ+OVBJG6sh+8O1jaj7G/B3xpsYx9nDlCBYn4r+nKiHIBQDr+vwKouFcjRwLIqyynqIUoklVF3YUk2QfJPaxtZxb8D4SuVgSFCWCXuas6mLHt8yfyxOwYqvYt54EOKmTPnpQpZi+j/LjuZWOsveoD1MgS9l8AD8+99sZ5jkrJmJI3HpQmiWFkszMdyKvUzdqIvGHM/MskMgihCBtIdnYFgASwUBQRZOljZO1DY3smtqbNDMyLBLIralVlk0A7bgdUqhsXqo7777Y38LhsdiEB1ThA1HPpyj3as57ibDDmRSu8PH3v8AOui5nlvLvGkTRjpx/CoJA+YO9myLN9zjdmODQvIZGQFyhTVZvSwogb0LHkb4yyWd60Cypt1EDLfgsOx79jse/bCtyZms2+YkXMSEiFSrjUDchYqCPsxQ9Dnv5XGY008ttxZdy9nsSZMm8QOeskVbW9CkpgmfT61eJypl00tFGqOgcRtuwQvrttJNMSXa773WKrgPJJhzCyyzdQoD01obEgrqJCrdKzDt97vsBhtwu80ctGdknioTRVput9J1CiQQrBrqxpNkHwQcHiVurLTruUKEFRE87TqASbkaTNPcWpCSpInpv1if1NXGcykRIlkVfsrYO33a3v8ALv8ALxjXwnjMeZVniJKqxWyCL2BsX4IIIPzxzzP5/MM7yu5SVGr0kjQqCmUIWKWSG8lSXu9hh+5c4P8AVoFj21d2I7ajQoXuQoAUH2UY0eKcG/6dhULfXmUuMoBsBfN47QQYM1n4XHDFOKSgWTIM89vvO4iveNcBjzKgPYK3pYVtdWCGBVgSF2I8CqO+EdMqVICMxcZilo7M6PpBOvVS+kPV7Vh25i4g8MOqOgzMqayLCattRHnegL2tlvbCZ0GSGGbWgVnYAfEyFRJqL6rV+z6loVexJrDeFKcDRzGxMJB5wSa22TAM72HjTdyrxh8zCXcLYYAECrBRHG1mj667kbYucVfLOSWLLRhYxHqUOyDVszAWBqJIA2AF7AAeMWmMPFFBeVkECar614cGA4MQChXuDBgw2jS1l5fqWaaN9svmnLxN4jnb44j7Bz61+ZYe2I3PfB5cwYrR5MugYskWkuJTQVyj0JFVdQ0g6re/GGfPZFJo2jlVXRxTKexH/HnuMLy5mTISxxSymXLSCTQ8n7SIxoX0s/aVSitRIDencnGvhnipYdR/5ANDvbUdY9dbm1RyUEEVzaTlaJX9CuzXsn1bOBr/ALBiKg/nXzw28mcjyddc1ml0dPeGE0W1H+setgQOy9wdzVYYYOf8qVVpDNAGAI68UiAgiwdVFCK9mxZycw5ZWKNmMurCrUyoCLAI2LXuCD+eNHF8SxqkFvIRI1NzG8WA8atLxinG+zsAdYAE+MVYYMRv9Jxbfaxbix613B8jfcfPGYzsZFh4699S1+t45rs1jaoJFbsGNIzse51pQ3PqXYfPfbGI4jEbqWLYWfWuwHcnfYfPC7NXKlIqRjnHNPDJGzOYHSzBV3idHSFpFYCFUYWvYgjzh6j43l2NLPASATQkQmgLJ2PYDcnGnLcz5SRxHHmcu7m6VZEYmhZ2B8AE/li/gnHsKsrSgm3LS4M/KnIdLawtBgiqP6LuAy5XI6ZgVd5GfQe6ghVAPzIW/wDaw34XG59y1Bk67xkqDMsMgjUMQAxdgq6bI3F41w5zNZ0N0imVgDunUH2kz9N2Q6QRoi3U7nUflh+JZffdU+8Mkm828o18omokkAQL1u5hz7St9Sy7HqyD7WQf/Dwt3Y+zsLCL3s32GLvKZVYo1jQBURQqqPCqKA/TGjhPB4ssmiJas6mYkszse7Ox3dj7nE3FN51OUNt/CPUnmfsNvM04Dc0Y8Jrvj3BisKdXNOIZzM5qF5jIOisqDQCnoJ0FfTosga1BJcE7ntWK9UgBcz9RvhZYwwAJNhmLNYQAKg2oksO/jpa8BhEDwKmmN9VgE36vIJs2Nq9qHthGkyU2VmRpIjJ02sEB9ElAhW1KraCD6tLDYjzQOO2wGOaeQtpAyx8IEJJHjztc9fOudxWGcbdQ7qCIVqY6xy6aVL4PxZctlZRlmlmmoOIXRqjUMFJAT0sArAnS3qoHbfDZy7n5JsukkydN2u1oiwCQGAbcAgA0ffC1y7kp2zHVii+qwFgXXf1gX6VDoGqzsAFRbJGok4d8YfFVNhRSBKiZJmSLfCYt9a2sKqWgCNN4I9ATp5fKkLnjKyJmROVuBo0Rnr4CpkNsb2B1KLIA377bry54OQsX2khICooJJPuANyALJrwDuMdXz2SWaNo3sqwo0SD+oNjC8eU8oJI43lZnWyI2kQM41M42ADUpL0VrubvGtw7jDKGA26DKdIEggAwTcb2Olr1k4zhIee7QHWJv+uVW3LuTeHKQxyVrSMBq7X+p/v74SIeYmyudzJ+z0NmNDB7BIDturagB+0PcH4T28dJOObtAr54o96WzThgCVsEv5UgjeuxxR4UUPKfU6JBBJHnNvtVrHqU2GgjXMB9aZMzzJG2bhjinRtdABGRlsElxJQJtkoIAR6gbxd8Sz4hieRgSFF0O5PYAfiSB+eK6Dl/KRSoQAJLJQNLIxJA3IVnOqge9GsWmdy6yRujLqVlIK+4I7X4/HGe+5h1LaCUnKBeQAT3jOnS09KuoDmU5on1rmrytmZJFC08z0AL02wqwTuyqqklqF6WIHjHUDjnGT5QzTRq9aJCybF6ZbD6nOn4SrkMNJDG5LAsAN/HOLS5WJDHBNmm7HRV7AeptKk799lrY9tgel/iR9vGrYYwykkIBSADpER3iYgiAL6g61l8MYUwHFuAyogk+V7eM7aEeAn8TyfVhkjsDWjKCRYBYEA15o74pf6FRtDod31nUWkB7lwqsNJtdNIo339N3ZJxv4NzFJNp6mTzMOq92FqKF7nYi+3w9/wAcQY/pIyhuzIu5q1G496DWt+zUR5Axz7LGORLbIJgyct+mon0raSc3wzTNBGVVVLFiAAWPdiB3PzPfGzHOIebZDmusZJRB1SCNigho76AT28keq7PbbHRlNixiPiPDXsEUdr/UJ/I8RvUi21Nxm3E0HBgODGcKjr3BgwYbRoxQc7cutncqYkIV9SsrEkVvTbgeY2cfni/wYlZeUy4lxGoM0CJEVplyatGYiPQylCP4SKr9MLfJvKnRygTNxxyTF2LF1R+x0rvv9xVxPzHNCJMY9DlQ6o0ligzaa2uyAWUE+L7GjjCPmi5+n0yEMhjD6t9akrumnZdSkXqvsartpt4bHJaUlKTBAXPQTfXrca2FRFSJ16VV8t8iRxvmfrMMMimUiAOiPpgFsoFg6d3YVt2/DBnOQozn4XSGEZXQxliCIEaVNYjJSqY1K29fd38Yu4eZo2m6QEm7FBIQulnW7A9WrurAEgAkd9xeiXmmp+n07QSCMvq31MVFhdO6hmAvVfc12uwDxJTqlZTJRJGndiJF/PnNCW486q+YOQo3lyxy8MMaCWswqIiB4bV6YADWNcait/i9rwc0chxyCD6rDDFUqibpoiaoG/aA0Bq7DbFvxfmdYHK9Nn0qGkIIGlTfYH4zSk1ttW9msaZ+aSs+gRgxiRIy2o6iX0eoLVUC42uyLPsC5gcSIbWgGAkkSdRuTe+tvKgS2JFQucuTFmy4XKRRRShxuiohMbho5BYAsdN2Nfw+9Yn8z8vdXKsuXVUljp4SABTp2F9vULXf97Eri/MCwMqaHkYjUQmnZbq/UwFk3Q80e2PeI8eWOBJUHU6unpi9IOpSwJNEqNIJ7E7VWKzZxpDMAm5yzubW8Lb8zTjkvWOT4KPqKZWUenoLEw7/AHAprGHKHCHyuTihlIZ116mBJBLO7XZ9wcRxzeOkD0z1C7IYwwoFQCW1kD06WXxdsBXerfhufE0ayKCAbFGrBUlSDW2zAjbbbEWJaxbTSu1TCSv/ANhP5PjHSilSSbHapWDBio49zB9XKKsfUZ9RA1aQAukHejvbLQr8xinhcK7inQyymVHQUXXUMoK1mAN6t8GI+QzomiSVb0uoYA96YXviRiFSSklKtRTwZuKMGDBhtGjBiv49nWiy7tGGL7BaUvRYgXpAJIF3XywuzR57MgRyIUU/FqVUUj+MrI5k/sLQPZqGLrGE7VOdSgkTub+Q3ogTW7jnN7Vpymk2QolYWpYmvQPvAdy5222DeKjl+sxOrTSlGaUOFkQiSRoiun1UqR3pWkALUGrvYy5i4SYdCyOsgNvSRkELGLsoTIrjVpGkjcke2Gbl/g0YiikaLLiXSDrRE+92oqKvSRZXa7rY43Frw+Fwstf1Wzb/ADGnP5VKvKkdzff61dYUOOcmyvK0kDqNba92ZGR/JVlVu537CiT3Ha5Vyxb1ZtbNfAKWzsRa9hvvvtv7YEmNlj9bokVagAWwNV3rsCfa8ZeFU7hVFTZ2giKrPYRDwyr2v50u8K5KzC5qKeaRZChHqeaSRgoDbLqiFbn398POKcQmtxnCRQ+Jd/mPV8v542BDQPTnJBoW4utzZ9W++25uj7YWLcXiVBSyLCLAD70W8OloEJPqfyatMGKhcoRR6MxPc3L5+fr3rb8PGMPqou+i9jb1TntQ33aiDv8A+HFX+XT/AMvp/dU2Qc/p+aucDC/nityuXKyX0kHhmEhJ39we/wCHzxv4tm5I4meKMyuK0oPJJAs/IdzXthhZ74Qk69R9ZgedMUIrlfGJQ8sqrZbrO6gC7+3bSAPNtQr546PydmdeShO/pBTfyIyVB/RRhIHK04gDiKXqa9FUNWkIpD1f/ag46LwvNvLEryRtE5vUhN0QSP0NWPkcdb/EOIbcw7aGyFBJiQRNhGnJXPS1WH15soB0Eem/n9qlHBgODHGCqte4MGDDaNGIue4lHDRkarIFedz3r2HcnwMSsVnHuCrmIyKAcfC1WRRBruNjVb7ea2xPhw0XUh0wneKBpBXOa0aRy3UaSIltRB1t0irDwNOpaWqpBiKnEf8Akyyqak1MQ+s31QrnXd2WNbjzqI+WJcPKGa0qrZc1obUA0QXWTCVode6AQi7BHivGZ5QzIQk5ZCBGv2QdCNSu8hXSG+H1aRTXXnHqX8/gUpCc6NI+JPp7tWX2a+tYPnumglBbWksjgmvjXqliVqtJp9gBWraiAcaVzgaIuTchkS31nV1WEdNquww1bAdtIHyxt/o7MBRyszqulgm4DPrlLjVeoFlYKX7nz5xL/ohmT/URBSGtAyBQzSI9BLrQNNVfbzhKx2CQuSpPwxOZOn/HX9UsiyKhzcUEwnll9Z6Vn1EAoDKAoA+Eek7jy5xojzgMcmsguMxoLknUW1qA5a71gHY3tpXFpmOWsy7lzlVj1sdaxvFprpum2qT1WzaqIA+V7nDK8jZnStpCoCyKVLjfW8bA6QjrXo3Us13uTviNriOCbaSCtIgREgx0tRLayTaibiZnlLyE30Vog6QFMcTN2rfW5N+PFY1NxQtHlUc2qkqqk1W69OwKDMq2ov5nvviRn+B5hpzIcqQxMSuYypVwv7QrqcaVbtoobKLsk49j5ZzBy8ca5VE6Qca2ddbMyaNVljoUqRagndBVAC6yMVg0NYe6e7/8k27pnfc38dacUKJVVM/EgJiBqKiXSFViQJG1am0kgaiNiDt583h15AncwurfCrkJvqq9yurzuQT7FyNqoKGa5SzIdyYJDaLSgK6mQKq6rBogKp2bySfbD1ymrpG8bxNGquxQkVqEjO1V40k17bj5gU/4gfYdwf8A2lJVcaKFusc9j0NPYBCoIqy4rxJcvC8r3pQXQrckgAb7CyQLOw7nHNs3xB5upLLpYmPUm9jpsGoKPuqdP4sKY7mh1THPs1wHMSzys8LhjqkQ6l0EqygISDRuEaBdUdRI8ir/AAjjcNhHVuPAAj+okTBgQkHlOZRF4EeNPjOHcxDYQib7DS17+kDaTNWuQyefy/SSNoZoTpB1kgxrX46tvHqfx2GL3MTZgD0xxMf9Yf8AFBX88R+WoswkQTMKoCALGbBYqBXrolbFDcHf2Hm3xzuOfl8hQQSN0iArr3YHpFabKRkET4HUetU0HMR3EmXzKsoJak1Lt+6w+MfgP88ReGc+5WWNWeRYmIso+oab8aioU7eRt+OL3NyhY3YgkKpJCgkkAEkADcn2rHKctkMwFVDHIHYQ9JOmxVlckHW9ARlQN9tsaHDcHg8YlZelEERB8Z12Fp5c6tNpRPfVHlNdN4VxuLM6zC2tUbSWA9JNA+k9mFEbj+6jifhQ5B4EI0Ep6ySBTC8b0BaMNx6QWFAVuQNTAYaM+HMUgjID6G0E9g1HST+dYysaw03iC0yqU6Sfn/sUwnlWOa4XFIQZIonIFAuisQPYEjtjfFEFUKoCqBQAAAAHYADYDCBynndM3U1skfRMkpkY7g1pJs+ptX3hex7+pbduGcUjzEYlibUhv5EEdwQdwQfGLnF+GO8OdLKl50iLiYBImPH7VTweKTiWw4BEzY62MV5nhZX9t53jIHt8Vn/jfERI6/q8yKo2HHq00APiF9r3ruffG3PREMSFnexY0SaRftWoV2Hv3OMDlSO0UjU17y99PZtzv+B9sVW4CAJ+f+VaaTA9/msY42FXHmGNlv2u257H1AHYA12rB9TFUIJD2YAy+fYHUaO7fI1+GMUyxC0uXPciml7iqNb9q2rHrZGrHQTT3synYDtt3HbxtiXNfX5/506fc/5VkctuQYdhtq6vhdWnzfY+ff5Y1pDdDoRb9/tdrUUBsD4vb5HHqZSr0wQb3/WHdWJ7+k3YP88YmALWmPKDYDduzdiB6d+wA/4GCDt9/wDOl71/yqfkiFsFY0LG6Vr1E3Z7D2xnxHiUcCGSVgqihdE7n5AEn/IE+MRMgq9StOWDAWNHxC/yG1Xviu59yMkuWAjUtpclgLJrRItgDc0WF1ZrejWIUMocxKULMA6n/c1VxCihJUkSYpkBxqbNoHEZddZBYJY1FR3IHcj5457nubZGr6vrgjjjXQihHDMLFWA2pQAoC7ebHtN4TmjmuJJMqMulB1bN6SI5V8EhbMigLdmmNdzi4rgzjaC46YEE+Y0B8ek1QTxBta8iLmQPyR4b09HBgODGIK0K9wYMGG0a8vHuOP5JW/0ihQo85zAJmSTUSmpQ6MAKChOpsSdh2XTh1+kDiMsUMYjeSJWepJIxbBdu3nsS1CidFA98bL3Cih5tpK5zDl/vy36U/IZA5+/t4014iZ3isULRrI4UysEQG/Ux8Ch8x8t8c5Tj2aTL5eRppzGs7faVZkiqL46W5ArFxfkDzWInEJZZ8pDNJPMSJmiu6IImFSDTXrClaIr4BvidvgpzDtFiJi2s36dL0Mipg29n8V1zETivE0y8LyyXpUdh3JOwA8WSfND3oYq+b5posk3QLFwAur71AGzfgkgC/Gr3o4SWglkyWaYyZh4EKmLrF7ZiHVx6mLFfUh0kkAk+e1bB8ODyQ4pXdzARubj8/U7UUIzQTpMfT810fgvEjmIVlMbxarpHq6BIB28ECx8iMZZXjEMokMcsbCMkOwYUpAs2e2w3vtiuyGTjXhyo5keMwWxJLMVYFiL7mgaAN7AA3hJ4RG0kedy8MU6rMFeIldgsdAq25OqtO290dzhzWBbeLigYAVblE9b2F/KmJEia6Jwzj0GZ1CCWOQp8QU7i+xrvR8HscTicJHKGTkbNLMcu2XWPL9Jgap3PTvTXdbQm/nvRJxo554JLPmQTC88ejSir2Rjp9Xah9+zYPw70MI8PaOJ7ELgRN4PlqB110pyUyYJ9+/e1X/GOZHjzUOWhjV2ei5Z9OlLANfvMBvW3gC72vZplRSzsqqO7MQAPxJ2GETL8sFc9k+qjSMsStLJRI60aAKxet/Ug7ne/nWLTnng8s4hKR9VI2torrV280aNXRo1v74LmGYLjTSVQCJKuZvzMbW0pQkxfb536/j70xPxGJdJMkY1Astuo1Koskb7gDckdhiJPzPlUUM2YgAZdSnqL6lBq1o+oXtthIbkrMxwQGNELq0p6VikWZXUoDdDZy22wO3zxIyHJ02rJLNEjRx9TqhipGlmzBUVfq+OM129+xxJ/IYRIzF2ddCJtm+sCNr0MvM+7+/OuhYMGDGDQoxrbMKGCllDNuFJFmu9DucUPNXF5Y3hhy5AklJ3IB2FADcECySSaOyNWEvi6ziaVptInUo1hRtoCldNMQQdO3bctt4xtYHhJxIClLAkEgb6xpynes/FY5LG0wQDyvXQeF8wLPNPEFdTCQLbbV3BIHcUR57ggjY4kcaestOfaKQ/orYVuSZ9eamd5GeV0u9GlWAKAkE0TXoFFE239V3hj5lkC5PMX5idR82YFVH5sQPzxHiMKGsWlpA/489bTrfXpUzTudorPX6nlXNMuYgxGYaQaR6dHRu1Jph1SForp3HZl3Hs5fR6AICsYYRJQ9RRiZNy1OmzqFKAEgHxQ04Xxk5NBzCtSJKEBA3RqUdQH7w1sUZT8/GoYf+C5/rQRyEAFl9QHYMLDAfIMDju/4xxaVMlDYzDOUkz8KhqIjcbzzsKweBpUPjEGAdNQdDPTlFuZrXmcsTLfTdgdy3VIAPb4b9t//fGhMoR6uhVWbaYncH8TXnv7Yzziu/7SFGC2QOrXsNxW/wCe3b8MamyWp7MMF3uNZOxq/He68f344JBISAT8/wDP7V2CTbX5/wCVZfUhv9hFv2uQ73THwfvC8YLkx2EWVHy1k3Vfw+DjYYAuyplQNVgk127GqNECv/btj3pAWAuUHaxfsN728ECvwOHZzz+Z/upZj7/3WIjAA9OVXbszXR1EkX7efxGCk3v6nXpvt231X+mw+RxigFj1ZM2V7AXe1gb72b/XAMyunaTJ+LpbXcGvvdyQTgwfc0orfw6XU3xZdqG+gHUPA/s7g7YruYeI52NSYYVI10GUGRtG3q0+5s7Ua0/xWsw8QAG00AqySENEeN9W23fv77YtDJpTUxGwsnxsNziIq7JwLUgEciD+BUTid647nuJktPqLtI5Pq0RxnVoUG1Dekhgb87Xhq5b4lnSAsEcbQd1d4hCNJv4dB0neu2q9+1b1XD6m+sssLzB45GiIUsUZpLU6lsB6cE6ST9ke/bDRyBmVMUsY1aklJYEVQcbUO6k6SSCAdRb3BPTcSdAw5GQHLAg9QL20jTYViYOA6SB8cmfAxy31pobBgODHEitevcGDBhtGqM5iDL5uKFIAHnVvtFC7aQzUd9W+g9hXbEqXjERzIypVy5Qv8FpQrYntdEGvmPOFP6R4368Bj6mrSw9Bo1UmoaqOm0LC+wsXQs40nKvJmI5sos4H1NlV3D61+EUS25e9ZHezuLFY6BOCQ62h1atUm8/1AmCT9uholNgZ1/MUz5njH/Lo8o0KMjRlw5NkFPAQrVdt799sW8QjYDToIU7VpOk/Kuxxy3gvBphITJDmVqCfWx1vqYqo9Jaq1UQBd997s4Z/o14c0UUuqHpguuliulnAH3gDR09gwoGztscLG4JtprMhd0gW5kkydfkKK0BOhnSr7jHHo4InclXKgnQHUE0QD3OwBIsntf5YIuNwNHCZGjjM6oyRyMgY6gCAAT6jZrbzhMy3KJJz7tlzrLARNVawxGul+98I3I/DzjX/AEenXMZIrA5aOPLLIWAMf2Yj1AkdtGm1IPxAijeCMDhYy9pcXmw/pBjXrrztTSBz501cuc1rmFbq9KFus0SJ1L10qN6dQUk042AxdZrOpGuqR0Rbq3YKLPi2NXhC4Dy/mcvnet9XDIXKnUygqpCjqpbbeVK1uAaO++/6TIRqhYutgNSMjuPmSFBoG13PlR3F4Y5gWHMUltpXdUJteDy5+tOygryg/L5fb9XpnzXNWUjCM+YhCuGKNrBDBe9EWDR2/EVjZJzDllmEDTRCU7CMsLs9h8iR474R+CctSTR5ItGGhEkrvqoDpM8pG12dWoEAdw3sTib/AEEmOYOox9IzLKZN9dqQ1DfyRe4FFm3PYleBwaFFKnLidxzIHyEkbzaiUAEjNz26+O/3pii5yyjdOph9qzKnpcWyVYNr6e4q6vxeIMfOqvmIwmg5d4XlLtrD0mr4UIvbSdiL8+10ef8Ao9laSdkqiwaJS3c2u/8ADQRfx1N3xcScmNqiKulR5Z4aN2zsjLfbYWbvv8sOLHD0CQuZB1OlraDW4HKQfANKQBM/L3/ufObwvnjKzsyo7DTGZCXRkGgVqILAXpJF/jjfwnmzLZmQxwuzMFLUY5F2BANF1F7kfrhVTkWWIKzMrLHFMGWMMWdpHLgAULr0Aknx474x5A4TKMz1GSZY44mjHUq7Yx0oo0wAQ7/he5wncFguzccbWbC1xr6Xn707KmFEHT37+9dEwYMGOeplKnOk0cUmXmMZkkRiQLYKET1FjQNFSQQTsLJOy7U+YkfiGb+yXR6FFtR0IpY630kiyWIVQd67/Fp6HiDwp8uVb6sYNOr1dLRWr56Nr/HG1huIdi1KUEqSICpkCTy08OdUH8L2xyqPdJkiNY6/WqHL8hquYVy5aJNLKCSXMg7ktsEWwppas7bAU1xzDwhsxGqo4TS4aipYNQNA0wIokHzuBti0wYq/9SxPbIfzd5GhgGOsGpxhWghTYFjqKoOHcAkGTky0zIL1hGW20q1EE2FLEOWO/wAtyd8buA8u/Vmduqza+66Qq3d6q3Orxd7+fGLnGnN5pYkaRzSoCWPsB/f+GCviOJdC25s4qSkAQVen0pDDtpKVRdIgHpUHPxRoygDLhpD2kIUubBoeSb+R3rbGK5F9gIcsoWiN272O1KK7fyGEXjc0udlYxxnW8elUoMVRCfUSWADW47GgaA1d8XfDOdMwsyQ52BY9Wr1jWp9Ks16WB1/DRKsasY03eHvNNJKSCqJKZuPnflUbHEQ4TbuzAN4P26UxJw01Rjy1Ensh+HwO3fxj2PJSA3WX3O/oPYnffvdY18vcyx5xWaMOuggEOAD6hYOxIo7+b2xu4xxuPLBTJqJY0qqLJrudyAANtyR3HvjLP8x2nY5e9yq846Wwc9o1n915HkZAQS8dAjYRr7jz4/4/LMZOTf7Rewr0L40/4Bh/tfLG/I51Zo1kjNqwsGq/UHcEGwR7jGji/F0y8et9R3ChVq2Y3sLIHYE2SNgcRBTyl9mB3tIga+lNLwCcxIjnatmVyzret9diq0gDHnFOKR5eMySkhQQLAJNn5Dc/5A4x4RxZMxHrQMNypVqtWHg0SOxB2JFEYj8z8KbMZZo0rVastmgSpBq62sWL8XhzaAcSlGI7okBW0Cb0kqC4VNjv0rZl+PwyTmBX1OEDitwykKfSezelkO3hh86sccf4g2YSUiRCjEIrLRW0VY1A2ulJjU2pZD2JAx0DkfNF8ooYsWRnUhjZXe1W7OoBGXe/7sa3E+DfyuHTiEKkGBzvEkyLRNqkU0UpCjofx6c/Sr84MBwY54VFXuPGahZ2A849xpzsOuN1HdlZf1BH+OEkAkA0q1JxeErqWaIrpL2HUjSt22x3AINn5Y08O5jy2YbTDPDI2nVpVwTpPmu48frhC4Zy5moZNbxBI44sypexusnUcbd7DEChY2sHG3kPl53lhzGmNY4zLTj4nJ6iFSLNUT8h6AasnG85w3DIbWvtJjS4ibwPOPnUnZ2JnT99enWnrNcey8TlJJo0dU6jBmApLA1HwBZGKrmPnKOHLSS5d4ZXQI1aiQFkFqx0bkEdiNt7ugcR+ceVHzUsLRnSQadrApTsTX3tjde6Liuy/I0oyeZiGlXlakBbZYxq0ixfYuwr2UYZh8PgsiHFrvIlJPW/y98wEiJJ+XWrKTnxBmhAVWmShIC5+2Omo60djqoNdWCNsaeTudBMRBmHJzDPIFPSKqyrZABA0k6QTV4kTcrN9dhlUR6EjYN83KlbArvYU3iFwTkaWKSB3eMGOWSRgLJIZWAW6F/F39h5xIU4AskCxyg63zd7p4SOooDLHW30M/amHmDj8WVjJlfQzBtACsxJA7gKCaBI3IoWMKvBuaEjycf1lZ805kmCnSsraUcgWXIB2rtZxd808qNmnjkjlEboKsgMK9Xggg/Ef0BBBGKmX6P5TBFGJk9EkjkEErbuW7V6iLG5rdfmRgYQYIMJC13Jk9ICtLeG96cAggSfd+nhVvmufsrGsbEylZIxIpWNm9B967Eb2Pkca+Nc/wAEB0qks7aA/wBmBQUgMLZiKtSDsDQIurxCX6PTphBlX7KJo/gJsszNfcbAGvyPvio47ynKjIkcUkgWGOPqiTQHKBQS60VC+kGmbYgntWJGMNw5awAonXUwNbXttyNJCUEgE/QfXpNM+f5+y0LqrdQ2quzKoIRXAILWwJ2IJ0hqG+Nbc+IuYlhaGULFq1SjSVpQd6Bu2YaQPcjfxitzP0drMsTR5gColRmCq4bSoUkA2rbg/qe/YXcHKSh80zOWGZ02oUDToZ2HvZt/w27b4hUjhyE6kmL66yL6RpPpTRltrp87fuqxPpIUpKxy8qskfVRSyfaJaiwwsKRqU1vsRV4zzHP+kZioCTEsbL671iQOd6W1A0Htqvb3xLyHIkMaOpaSQsgS2JOhBRCrZND0r3vZQNhjTlvo9ijjkSOWdeoEUnVuFQsQB2NWffwB727NwyTY6jnpad/H18KJyzI96fv5Vb8t8VbM5ZJnVFL3QR9akAkAg15AuvGLPEDgnBkysQijJItmJPcsxJJ9hucT8Yr5QXVFv4ZMeG1Nqh504sIMq9/1gZL32BVtTbbmlB2HclR5wr8EmzEcx+rokrGMAqQFoIe9mVR3bYb0P52n0h8NkkVWATpIpDWfvOyACq3sha8fFfgGHyVnLzR1CtSyqvz0tGyn80s/lj0DhSWWuAPqCQpRgkGYsrQwRoO951zmL7RXEWrwBI23GtxubeVX/DMzn2l+2iiSIqfa1bwdpGLWaBGwre72MTiPCuJuVMecgQVuBEAL/wBpWJ/lhqxrmnVBqdlUbC2IAs7Dc7bnbHFfzx7TMhtI2jLI/wDaa3Q3AgqJ6/6isMlG6xqJWDuB6nC6Qx968f8AHbFDzrxSMQvAdfUZVdQqM16XBAJANWUI3wyKwIsEEHsR5xW5zlyCaXqyp1G0hdLbqACxB09r9R3+eI8K62h8OvTa9o126RQeQpTZSjfnypGykmYgH1mLSqOxis6WBKM/xKQGUFgd1bfa/l0Phub6sMclD1orUN61AGv51jRm+AwvCINOiMEEBPTRBvau293+JxnwrhEeWTRECFLFt2Lbmr7nbt2Hz9zi3j8a1i05ohcnbVO0mdRVfCYVWH7gMpgeu/r41i6w5SF3VEjRbdgigWfwFWx2A/IYSVhn4jOQx00tn4isKE7KoUqWZiO9i9JNgALh341w36xA8WrSWohquirBhYsWLUWLG2FCTkWcnf6sfnqf/wDVi1wt5lCFrWuHDoSJgc6r49Dy1pSlOZG4BiTtUd+WKlTLJxErItkRDrCvvbfbEBqN0CDTXiNxvIPHKsT5lp9PqZdU3obbSDqmYajZNVsB/EMTRyDmNVg5cbCqklBBBLXYjBu6/TErJ8hSWFlaJY/IjLEsPIsqui/LbnfwdxqoxjDagtb4UANMoknxAny9TVR1p9xHZoaKSd81gPW9XvJsOnJxbVq1PfltTEhj8yunGzmXjX1aHWApZmCqG7diSTXgKGPceBYvFqiAAAAADYAeAPGF3inJqzzdV5pCCRcZAKhRptF7aA1b9+5xzeHcw7uLLuJMJkmLmb/Db610LSUoCUnQUq8UzU8rJLmEZQRoRumUXy2wYlrIBNn90fm1cmZ2EQRxLJGZWUysgYEjWdW9dioZRXyxZ8b4KuZQKzMultQZasGmHkEEEMf1xB4NymuWm6iyOw0FQrBdixUkgqAKOkbV77742MVxTDYvABlXcKSSEpFul/MzVpbwW0EREHQC3qTPOr04MBwY5YVVr3BgwYbRqo5h4/FllAlSWTqWAiJqsbXdkDz2ve8VkvO+VgihMccrRyqzIIoxtubBBZSGLavzBv55c78tS5wRCJkAQ2VcnSe25A7/AOHsb2gR8hS6IFMsY6XWJ2Y31DMQBsO3UFn+Htjdw7WC7BBdVeTInoY28PWiAnUn36fnWrXI8+5WVJXBkURBWOtCCyvYUqNy1kEVsb8Y0J9IuXMTyaJx0ygZCihqe9Lj16SvpbcG9u3bELK/Rsqo6NLqDQpHstfDdk+r5t+t4lLyErRSrNM8kktapCANl1UKFfvNvtvXtu4o4YCYUSJHPS07ePyijCY1PuOnj6aXrbPz9Eiylop/sphEQOnZJF6h66017m/lin5k53d4IpMsJo6kPU1aFoxsAYm+L4gSbB7afc4sIvo9AjZWzEjF5Y5GcqCSY7ru3cnuT7dsb5uQ0bLPB1XAklMpbSLBKhaX22ANm9/0w9tfDWlhQvB6xEXtHOh3Rre/yrFOdmbNw5YZchnVS+uTSUsAtS6fXoujuDsdvOJPNPMz5YxxwxCWWS6DMVACgk9gSTQbYfun5A+Z/lVHzQzUszaY2WQIaCqYxsdXgCrPv5NYk8X5fy+fRC9OvdXRlII+Roqd/wDH54rZsEHG1Ze7He1+LzInyikIkT79/rrSTzTx587Blx0G0s5DxB/2kivo6asF3/hatuopoEXhi+keVxkSFACn9oSewAJAoA6txuO1LW94tJuVoSsCLqRYHDqB5IZW3Jsm2Wye5s4947Hl8wDk5JVV3XVoDKH072QDe1XvWJhi2S412ae6gqJFzAnXyF6dnSFJIFh87z9KUs/zNPkI4IYostH9lrMJ6khBJckalb0A0aZgdz8jWTZ+d+K5aVQiiVAEBLG8uwDsT6qDgByNvFV5LDn+T8tmmSUszUoAKspDAAC7o3sB8tvxxPj5dhV4XCnVAgSMlj6VClfzOliLPvh5xuFSmQnvkKCrbnxPPnemjLAtz/R1qm5sas7w/YkdbtqYUTQvbY/n37e+KfgfOmafMwrK0RikmaEqsekg6dSm9R7Wq/O/zw+Zjh8cjI7oGaM2hP3T7+2IUPK2WRkZYlBR9am2+OgNW53NAVfasV2cZhwz2biJISRoLGVGRy1FC3L3f9elWuDBgxi0qpuYeCy5jQElVEXcoUJ1MCNJJDDYe3ub8DFY/JkitG0M6oyJGAxjJOtEKFvjohl2Km/O/tGzOeVOLl5ZOkqJps9iGVCFJPwqWZ2vb1RVfjG7h3P6yOBII4Y5ATHIXuqBYawaBsDwe+293jrGU8TZYSnDmUBGY90RC9QZHesOsaVAvAocJcKZNjMnbTfmdqb8Q+L8MXMRNG210QavSw3Bo7HfuDsRY84o/o+zUjwSdV3ciTuxJNtHGx79hqYnT4vE3mGLNkr9WYaSNLKNAYE/e1MDQrbYWO4DXQxFYVWHxZZzgFJ1NhzqwQQYNJ2QnzMfTETMXVzGiBmZNCWAgjtVYUponTsupmG+HPlng8kCN1ZHd3IJBdnC1fYt3JJN0AOwAobq3EMvNkWjbVDqVToAoncAEaHcO9VWsdwzWFNYbeGcyQzaQHVZGA+zJog1uo1Aa69x7Y1uJB1xntGUyg6qA5HfkKDrrWcJBEx5+lWuDBgxzFKoHGuMplY+pIHK6gvoXUbN15H4fiQO5xCzvOeVjjLiRZCNPoRkLerfsWA2G532AOLmaFXUqwDKwIKkWCD3BHkY55y9w6JOIiMgERvOEDG6YPan5mlY2fK33F418Dh2Hm1qcBlAm245dP30qniHVtqSBoox4GD610KCXUqtTDUAaYURYuiPBHkYyklCi2IA9yQP78ZYruL8KM2mioKk7MupTqFbi968YoYdDTjoS4rKnnEx70qw4VJTKRJrdBxNGeRLpozvZG+12N7oe5xl/pOLSG6kekmg2paJHi7xUZ3hCRa55HVVBck6CaVkKAVvdE9vyxhkeW/slHUDAkuDpP300g7m9tm/LxjZOE4cUhfakCE/0n4oOYAxGsHwNUg7iZKcg332mx+vpTDrHuN+3zx5HKGFqQR7gg/3YWV5ccz7ikCadfpJNR6BQ7gea/zxbcB4P9XRlLBixvYEAUAPJ+V/n7AYr4vBYRlrMh/MogHKBzmQTOw+ulSNPvLXCkQJN5961ZHBgODGQKuV7gwYMNo0YMGDCpUp/SLxKeLLgws0Y3ZpQSCukWBQU2DuT22Xzha4nxjMRZ36ysMInOW9cbliFX7E0GWr3oD+32x0LjfBkzULQyFgrd9JAPYjyD4JxFzPKcEkhkcOSY+n8RrT6Pbe/Qvf2PvjewWOw7TQS4n/AJA21Bjr7jxpwKRqPduvjS/xH6SijJ04C6mNJHstdOoYqlKQSAfvEWRW3c17cYkysvE5Y+mWDxG3DkabzF2NQ3pasVQrY1hnz/IeVm0akYBFCDS1elQABdFhsANiO3vvibPyxl3EoZL6xBk9TerTqre9vibt+8cPTi8A2kBCDeM3WFA8+hoDLaR4/KajJLM/D3bM9PqNHI1J8Ok2VHc76avc7+ThM5U5vmhWGGoJIgsg0pfUUoJGBY6iBZUggqCAQfx6U2TQx9KqTToobUtVQ9tsRchy9l4bMcSgldJJtiV9rYnY+R5rFdnG4dLbiHETmMgbC3jaKKSMpBHv340l8L57zJcluhKrxuwRAQYmU0AxDE1exB9Qse+KrKcTfNZhZJHjdmy8+yrQQdM+hhfceR+RsUT03LcGhj1aIkGsU216h7G7sfLtjXDy9l0fWsKBqIur2bv32NjY/LbtiyniWFQVFDcEiARHseWsXp5Wm8DWuaycw5mLK5WOFxAuhvUiru+uSr1KwAsdvTZ1b9gLSbmSZ85k9WYIjkEBKQsp9UgT4l7sjMSt7lQQQPJfn4bEVCmKMqvwgotD8BVDB/o6LWJOmmsdm0ixtWx8bbX7bYarimHVJ7K/evbfyphIO3P9elScGDBjn6bRjCaYKpY3QFmgSdvkNzjPBgjW9KkDmzmaGXXGICZY0JEjOkRQlboE3q8Wnn2Io4XEzCa02VwFYsFljjNWuwY3Vk9lpj4Oxw/c9ZWI5V3dY9doAxA1UXW1U/FZXVQHzwiZnhsccUMqG5G6jMjAMqGJtINHbQTsQ12LO1HHpPA8Q0cHlbBTJy6k94JkmQRAPSI6609k4hKFpSr4jY6RvyOtPnKPHoJl6eXhkiVQSbX02av1WSzEm999jeLDmSOU5dhDq1WthTTFbGoKbFHTfY37b1ifl0UKAgULXpC0Fo+1bVjZjhF4lIxQfbRYGYUc03m/Od6rlBU2UqOo1Fq5Xw+KR8ysO6vI7gtLrJVY0DAUTqqjsLFaifOLDmDgE2XhMj9KWMEawoYEAmrFn3I38bfiJGWyWYfiSZj6tIkZke9bINKtEqajvvupNCxuACcX/OUM8mWMeXjEhkOlt1Gle9gMy2brz747/E/xJikYthtlaQ2UpzJ7uUE/GJ2jxrnW+EMKbWpxJKgTBMz0PsVnynxIzQepizRsULHuwoMrH3JRls+SDi2zDUjGwKUmzvVDvXmsUHJfDJIUkEiFLKaQSpJCoBfpYgdvfxibzTmwmWkBIDSKY1HklxWw80CWPsATjiuIstHiS28NBQVWi4g8ugrdwZcUwjtPigTOs1Sco8YYEjMSOA8SyDqOWorqMnqPw+kq2nts1djhe4flBPmqzJMTzsHjliJUg2xMe+6EhhW5IYDvZGPMh6suksxDxSs7Ie+hg7DpGvOmtI82y1tvZ8Z5bkXLpIxe2pnG5MMhJKla30iwjV7BtrY43ilpp1UKylfdtsRy89QddN6vussOAGddOh6/an5FoAb7CtySdvcncn54Sed+P6i+XRwmhQ0hui5NFY199jqJ/wD4bvlPjsmYjYSxsrx6QWo6ZLHxKaAvbcC6se9CTxjhMMqlXSjJt1FQFhVfe0mvHfxjnMOBhcVDwkjlfz62p2GWlDgUoTFU+fzCycJUhgw0RKxvypQMD8wQbxZ5fOmNspEzsS6G7C+qlBFk7jftXfzjyXhsTZToDqLGAq2EIY1W9ad7rc1741LwmMvl3Mk7NCKUtH3skeo9Px2Haqv5mwFtKQUqmMyzpzT3duetVOzP8wpcWiPO/wCRUDh2dWSTrSvmGKMSoVWKKCvmhpFAkeDtud8WfAeYfrDMCqId6XUS1A0b9NeRuD5O22JOWgjii6J1sACCdDbhu/wrXn8ca+CcMWMsySTuCAoWQmlAJPpBArv3GHOu4VxlwqSc1gg7Redovrf1oOh0upKLIvP2q1ODAcGMMVJXmrBqwYMKjRqwasGDCilRqwasGDCilRqwasGDCilRqwasGDCilRqwasGDCilRqwasGDCilRqwasGDCilRqx7eDBhUqhcS4XFOFEq6gragNTLvRH3SL2J2PvjTJy7ligToRaRZFLpKk9yGWmBPuDgwYnTiHUABKyANLm3hQqblYFjRUQUqKFUbmgooCzudhjbqwYMQkyZNKi8GrBgwKVGrGnN5OOUASxo4BsB1DAH33GDBgglJkUq2QxhAFQBQOwUAAfgBsMZasGDANzelRqwasGDCilRqwasGDCpUasGrBgwopUFsGDBhwFKv/9k=">
            <a:hlinkClick r:id="rId4"/>
          </p:cNvPr>
          <p:cNvSpPr>
            <a:spLocks noChangeAspect="1" noChangeArrowheads="1"/>
          </p:cNvSpPr>
          <p:nvPr/>
        </p:nvSpPr>
        <p:spPr bwMode="auto">
          <a:xfrm>
            <a:off x="207433" y="411163"/>
            <a:ext cx="4064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698" name="AutoShape 2" descr="Image result for foreign and commonwealth office"/>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9700" name="AutoShape 4" descr="Image result for foreign and commonwealth office"/>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9702" name="AutoShape 6" descr="Image result for foreign and commonwealth office"/>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9704" name="AutoShape 8" descr="Image result for foreign and commonwealth office"/>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9706" name="AutoShape 10" descr="Image result for foreign and commonwealth office"/>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2770" name="AutoShape 2" descr="Image result for mhra"/>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2772" name="AutoShape 4" descr="Image result for mhra"/>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2778" name="AutoShape 10" descr="Image result for age uk"/>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 name="TextBox 2">
            <a:extLst>
              <a:ext uri="{FF2B5EF4-FFF2-40B4-BE49-F238E27FC236}">
                <a16:creationId xmlns:a16="http://schemas.microsoft.com/office/drawing/2014/main" id="{90F48633-9CA0-FD49-8DB0-B92E716FF494}"/>
              </a:ext>
            </a:extLst>
          </p:cNvPr>
          <p:cNvSpPr txBox="1"/>
          <p:nvPr/>
        </p:nvSpPr>
        <p:spPr>
          <a:xfrm>
            <a:off x="587829" y="1763486"/>
            <a:ext cx="184731" cy="369332"/>
          </a:xfrm>
          <a:prstGeom prst="rect">
            <a:avLst/>
          </a:prstGeom>
          <a:noFill/>
        </p:spPr>
        <p:txBody>
          <a:bodyPr wrap="none" rtlCol="0">
            <a:spAutoFit/>
          </a:bodyPr>
          <a:lstStyle/>
          <a:p>
            <a:endParaRPr lang="en-US" b="1">
              <a:latin typeface="Century Gothic" panose="020B0502020202020204" pitchFamily="34" charset="0"/>
            </a:endParaRPr>
          </a:p>
        </p:txBody>
      </p:sp>
      <p:sp>
        <p:nvSpPr>
          <p:cNvPr id="5" name="TextBox 4">
            <a:extLst>
              <a:ext uri="{FF2B5EF4-FFF2-40B4-BE49-F238E27FC236}">
                <a16:creationId xmlns:a16="http://schemas.microsoft.com/office/drawing/2014/main" id="{72CFA2C4-DF46-A947-8DBC-02D996381AFD}"/>
              </a:ext>
            </a:extLst>
          </p:cNvPr>
          <p:cNvSpPr txBox="1"/>
          <p:nvPr/>
        </p:nvSpPr>
        <p:spPr>
          <a:xfrm>
            <a:off x="914400" y="-1198179"/>
            <a:ext cx="184731" cy="369332"/>
          </a:xfrm>
          <a:prstGeom prst="rect">
            <a:avLst/>
          </a:prstGeom>
          <a:noFill/>
        </p:spPr>
        <p:txBody>
          <a:bodyPr wrap="none" rtlCol="0">
            <a:spAutoFit/>
          </a:bodyPr>
          <a:lstStyle/>
          <a:p>
            <a:endParaRPr lang="en-US"/>
          </a:p>
        </p:txBody>
      </p:sp>
      <p:sp>
        <p:nvSpPr>
          <p:cNvPr id="21" name="Title 1"/>
          <p:cNvSpPr>
            <a:spLocks noGrp="1"/>
          </p:cNvSpPr>
          <p:nvPr>
            <p:ph type="ctrTitle"/>
          </p:nvPr>
        </p:nvSpPr>
        <p:spPr>
          <a:xfrm>
            <a:off x="136187" y="237841"/>
            <a:ext cx="10924162" cy="601111"/>
          </a:xfrm>
        </p:spPr>
        <p:txBody>
          <a:bodyPr>
            <a:noAutofit/>
          </a:bodyPr>
          <a:lstStyle/>
          <a:p>
            <a:r>
              <a:rPr lang="en-US" sz="3200" dirty="0">
                <a:solidFill>
                  <a:schemeClr val="tx1"/>
                </a:solidFill>
                <a:latin typeface="Arial"/>
                <a:cs typeface="Arial"/>
              </a:rPr>
              <a:t>Wider care available</a:t>
            </a:r>
          </a:p>
        </p:txBody>
      </p:sp>
      <p:sp>
        <p:nvSpPr>
          <p:cNvPr id="4" name="TextBox 3">
            <a:extLst>
              <a:ext uri="{FF2B5EF4-FFF2-40B4-BE49-F238E27FC236}">
                <a16:creationId xmlns:a16="http://schemas.microsoft.com/office/drawing/2014/main" id="{E9FD1856-8374-6F4D-F11B-875814CAF9CF}"/>
              </a:ext>
            </a:extLst>
          </p:cNvPr>
          <p:cNvSpPr txBox="1"/>
          <p:nvPr/>
        </p:nvSpPr>
        <p:spPr>
          <a:xfrm>
            <a:off x="714847" y="3591504"/>
            <a:ext cx="6097712" cy="338554"/>
          </a:xfrm>
          <a:prstGeom prst="rect">
            <a:avLst/>
          </a:prstGeom>
          <a:noFill/>
        </p:spPr>
        <p:txBody>
          <a:bodyPr wrap="square" lIns="91440" tIns="45720" rIns="91440" bIns="45720" anchor="t">
            <a:spAutoFit/>
          </a:bodyPr>
          <a:lstStyle/>
          <a:p>
            <a:pPr marL="0" indent="0">
              <a:buNone/>
            </a:pPr>
            <a:endParaRPr lang="en-US" sz="1600" b="1">
              <a:solidFill>
                <a:srgbClr val="005EB8"/>
              </a:solidFill>
              <a:cs typeface="Calibri" panose="020F0502020204030204"/>
            </a:endParaRPr>
          </a:p>
        </p:txBody>
      </p:sp>
      <p:sp>
        <p:nvSpPr>
          <p:cNvPr id="2" name="TextBox 1">
            <a:extLst>
              <a:ext uri="{FF2B5EF4-FFF2-40B4-BE49-F238E27FC236}">
                <a16:creationId xmlns:a16="http://schemas.microsoft.com/office/drawing/2014/main" id="{A48E2C3E-E790-5BE2-142A-30928308D3D6}"/>
              </a:ext>
            </a:extLst>
          </p:cNvPr>
          <p:cNvSpPr txBox="1"/>
          <p:nvPr/>
        </p:nvSpPr>
        <p:spPr>
          <a:xfrm>
            <a:off x="207434" y="1218737"/>
            <a:ext cx="7781534"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1600" dirty="0">
                <a:latin typeface="Arial" panose="020B0604020202020204" pitchFamily="34" charset="0"/>
                <a:cs typeface="Arial" panose="020B0604020202020204" pitchFamily="34" charset="0"/>
              </a:rPr>
              <a:t>The </a:t>
            </a:r>
            <a:r>
              <a:rPr lang="en-GB" sz="1600" dirty="0" err="1">
                <a:latin typeface="Arial" panose="020B0604020202020204" pitchFamily="34" charset="0"/>
                <a:cs typeface="Arial" panose="020B0604020202020204" pitchFamily="34" charset="0"/>
              </a:rPr>
              <a:t>NHSApp</a:t>
            </a:r>
            <a:r>
              <a:rPr lang="en-GB" sz="1600" dirty="0">
                <a:latin typeface="Arial" panose="020B0604020202020204" pitchFamily="34" charset="0"/>
                <a:cs typeface="Arial" panose="020B0604020202020204" pitchFamily="34" charset="0"/>
              </a:rPr>
              <a:t> was designed as the ‘front door’ to healthcare using a digital platform</a:t>
            </a:r>
          </a:p>
          <a:p>
            <a:pPr marL="285750" indent="-285750">
              <a:buFont typeface="Arial"/>
              <a:buChar char="•"/>
            </a:pPr>
            <a:r>
              <a:rPr lang="en-GB" sz="1600" dirty="0">
                <a:latin typeface="Arial" panose="020B0604020202020204" pitchFamily="34" charset="0"/>
                <a:cs typeface="Arial" panose="020B0604020202020204" pitchFamily="34" charset="0"/>
              </a:rPr>
              <a:t>As of Jan 2023 30m people had downloaded the </a:t>
            </a:r>
            <a:r>
              <a:rPr lang="en-GB" sz="1600" dirty="0" err="1">
                <a:latin typeface="Arial" panose="020B0604020202020204" pitchFamily="34" charset="0"/>
                <a:cs typeface="Arial" panose="020B0604020202020204" pitchFamily="34" charset="0"/>
              </a:rPr>
              <a:t>NHSApp</a:t>
            </a:r>
            <a:endParaRPr lang="en-GB" sz="1600" dirty="0">
              <a:latin typeface="Arial" panose="020B0604020202020204" pitchFamily="34" charset="0"/>
              <a:cs typeface="Arial" panose="020B0604020202020204" pitchFamily="34" charset="0"/>
            </a:endParaRPr>
          </a:p>
          <a:p>
            <a:pPr marL="285750" indent="-285750">
              <a:buFont typeface="Arial"/>
              <a:buChar char="•"/>
            </a:pPr>
            <a:r>
              <a:rPr lang="en-GB" sz="1600" dirty="0">
                <a:latin typeface="Arial" panose="020B0604020202020204" pitchFamily="34" charset="0"/>
                <a:cs typeface="Arial" panose="020B0604020202020204" pitchFamily="34" charset="0"/>
              </a:rPr>
              <a:t>People that have the app and are comfortable using it are being encouraged to use it for requesting repeat prescriptions</a:t>
            </a:r>
          </a:p>
          <a:p>
            <a:pPr marL="285750" indent="-285750">
              <a:buFont typeface="Arial"/>
              <a:buChar char="•"/>
            </a:pPr>
            <a:r>
              <a:rPr lang="en-GB" sz="1600" dirty="0">
                <a:latin typeface="Arial" panose="020B0604020202020204" pitchFamily="34" charset="0"/>
                <a:cs typeface="Arial" panose="020B0604020202020204" pitchFamily="34" charset="0"/>
              </a:rPr>
              <a:t>A comms toolkit includes:</a:t>
            </a:r>
          </a:p>
          <a:p>
            <a:pPr marL="742950" lvl="1" indent="-285750">
              <a:buFont typeface="Arial"/>
              <a:buChar char="•"/>
            </a:pPr>
            <a:r>
              <a:rPr lang="en-GB" sz="1600" dirty="0">
                <a:latin typeface="Arial" panose="020B0604020202020204" pitchFamily="34" charset="0"/>
                <a:cs typeface="Arial" panose="020B0604020202020204" pitchFamily="34" charset="0"/>
              </a:rPr>
              <a:t>Posters</a:t>
            </a:r>
          </a:p>
          <a:p>
            <a:pPr marL="742950" lvl="1" indent="-285750">
              <a:buFont typeface="Arial"/>
              <a:buChar char="•"/>
            </a:pPr>
            <a:r>
              <a:rPr lang="en-GB" sz="1600" dirty="0">
                <a:latin typeface="Arial" panose="020B0604020202020204" pitchFamily="34" charset="0"/>
                <a:cs typeface="Arial" panose="020B0604020202020204" pitchFamily="34" charset="0"/>
              </a:rPr>
              <a:t>Leaflets</a:t>
            </a:r>
          </a:p>
          <a:p>
            <a:pPr marL="742950" lvl="1" indent="-285750">
              <a:buFont typeface="Arial"/>
              <a:buChar char="•"/>
            </a:pPr>
            <a:r>
              <a:rPr lang="en-GB" sz="1600" dirty="0">
                <a:latin typeface="Arial" panose="020B0604020202020204" pitchFamily="34" charset="0"/>
                <a:cs typeface="Arial" panose="020B0604020202020204" pitchFamily="34" charset="0"/>
              </a:rPr>
              <a:t>Digital and social media assets</a:t>
            </a:r>
          </a:p>
          <a:p>
            <a:pPr marL="285750" indent="-285750">
              <a:buFont typeface="Arial"/>
              <a:buChar char="•"/>
            </a:pPr>
            <a:r>
              <a:rPr lang="en-GB" sz="1600" dirty="0">
                <a:latin typeface="Arial" panose="020B0604020202020204" pitchFamily="34" charset="0"/>
                <a:cs typeface="Arial" panose="020B0604020202020204" pitchFamily="34" charset="0"/>
              </a:rPr>
              <a:t>More functionality is likely to come online</a:t>
            </a:r>
          </a:p>
          <a:p>
            <a:pPr marL="285750" indent="-285750">
              <a:buFont typeface="Arial"/>
              <a:buChar char="•"/>
            </a:pPr>
            <a:endParaRPr lang="en-GB" sz="1600" dirty="0">
              <a:latin typeface="Arial" panose="020B0604020202020204" pitchFamily="34" charset="0"/>
              <a:cs typeface="Arial" panose="020B0604020202020204" pitchFamily="34" charset="0"/>
            </a:endParaRPr>
          </a:p>
          <a:p>
            <a:pPr marL="285750" indent="-285750">
              <a:buFont typeface="Arial"/>
              <a:buChar char="•"/>
            </a:pPr>
            <a:r>
              <a:rPr lang="en-GB" sz="1600" dirty="0">
                <a:latin typeface="Arial" panose="020B0604020202020204" pitchFamily="34" charset="0"/>
                <a:cs typeface="Arial" panose="020B0604020202020204" pitchFamily="34" charset="0"/>
              </a:rPr>
              <a:t>NHS111 online – </a:t>
            </a:r>
            <a:r>
              <a:rPr lang="en-GB" sz="1600" dirty="0">
                <a:latin typeface="Arial" panose="020B0604020202020204" pitchFamily="34" charset="0"/>
                <a:cs typeface="Arial" panose="020B0604020202020204" pitchFamily="34" charset="0"/>
                <a:hlinkClick r:id="rId5"/>
              </a:rPr>
              <a:t>www.111.nhs.uk</a:t>
            </a:r>
            <a:r>
              <a:rPr lang="en-GB" sz="1600" dirty="0">
                <a:latin typeface="Arial" panose="020B0604020202020204" pitchFamily="34" charset="0"/>
                <a:cs typeface="Arial" panose="020B0604020202020204" pitchFamily="34" charset="0"/>
              </a:rPr>
              <a:t> </a:t>
            </a:r>
          </a:p>
          <a:p>
            <a:pPr marL="285750" indent="-285750">
              <a:buFont typeface="Arial"/>
              <a:buChar char="•"/>
            </a:pPr>
            <a:r>
              <a:rPr lang="en-GB" sz="1600" dirty="0">
                <a:latin typeface="Arial" panose="020B0604020202020204" pitchFamily="34" charset="0"/>
                <a:cs typeface="Arial" panose="020B0604020202020204" pitchFamily="34" charset="0"/>
              </a:rPr>
              <a:t>Users are asked the same questions as a call handler and end up with a disposition</a:t>
            </a:r>
          </a:p>
          <a:p>
            <a:pPr marL="285750" indent="-285750">
              <a:buFont typeface="Arial"/>
              <a:buChar char="•"/>
            </a:pPr>
            <a:r>
              <a:rPr lang="en-GB" sz="1600" dirty="0">
                <a:latin typeface="Arial" panose="020B0604020202020204" pitchFamily="34" charset="0"/>
                <a:cs typeface="Arial" panose="020B0604020202020204" pitchFamily="34" charset="0"/>
              </a:rPr>
              <a:t>Linked to the DOS</a:t>
            </a:r>
          </a:p>
          <a:p>
            <a:pPr marL="285750" indent="-285750">
              <a:buFont typeface="Arial"/>
              <a:buChar char="•"/>
            </a:pPr>
            <a:r>
              <a:rPr lang="en-GB" sz="1600" dirty="0">
                <a:latin typeface="Arial" panose="020B0604020202020204" pitchFamily="34" charset="0"/>
                <a:cs typeface="Arial" panose="020B0604020202020204" pitchFamily="34" charset="0"/>
              </a:rPr>
              <a:t>Designed for those confident and comfortable using technology</a:t>
            </a:r>
          </a:p>
          <a:p>
            <a:pPr marL="285750" indent="-285750">
              <a:buFont typeface="Arial"/>
              <a:buChar char="•"/>
            </a:pPr>
            <a:r>
              <a:rPr lang="en-GB" sz="1600" dirty="0">
                <a:latin typeface="Arial" panose="020B0604020202020204" pitchFamily="34" charset="0"/>
                <a:cs typeface="Arial" panose="020B0604020202020204" pitchFamily="34" charset="0"/>
              </a:rPr>
              <a:t>Can be access via the </a:t>
            </a:r>
            <a:r>
              <a:rPr lang="en-GB" sz="1600" dirty="0" err="1">
                <a:latin typeface="Arial" panose="020B0604020202020204" pitchFamily="34" charset="0"/>
                <a:cs typeface="Arial" panose="020B0604020202020204" pitchFamily="34" charset="0"/>
              </a:rPr>
              <a:t>NHSApp</a:t>
            </a:r>
            <a:r>
              <a:rPr lang="en-GB" sz="1600" dirty="0">
                <a:latin typeface="Arial" panose="020B0604020202020204" pitchFamily="34" charset="0"/>
                <a:cs typeface="Arial" panose="020B0604020202020204" pitchFamily="34" charset="0"/>
              </a:rPr>
              <a:t> / through tablet, desktop and laptop</a:t>
            </a:r>
          </a:p>
          <a:p>
            <a:pPr marL="285750" indent="-285750">
              <a:buFont typeface="Arial"/>
              <a:buChar char="•"/>
            </a:pPr>
            <a:r>
              <a:rPr lang="en-GB" sz="1600" dirty="0">
                <a:latin typeface="Arial" panose="020B0604020202020204" pitchFamily="34" charset="0"/>
                <a:cs typeface="Arial" panose="020B0604020202020204" pitchFamily="34" charset="0"/>
              </a:rPr>
              <a:t>A comms toolkit includes:</a:t>
            </a:r>
          </a:p>
          <a:p>
            <a:pPr marL="742950" lvl="1" indent="-285750">
              <a:buFont typeface="Arial"/>
              <a:buChar char="•"/>
            </a:pPr>
            <a:r>
              <a:rPr lang="en-GB" sz="1600" dirty="0">
                <a:latin typeface="Arial" panose="020B0604020202020204" pitchFamily="34" charset="0"/>
                <a:cs typeface="Arial" panose="020B0604020202020204" pitchFamily="34" charset="0"/>
              </a:rPr>
              <a:t>Social media assets</a:t>
            </a:r>
          </a:p>
          <a:p>
            <a:pPr marL="742950" lvl="1" indent="-285750">
              <a:buFont typeface="Arial"/>
              <a:buChar char="•"/>
            </a:pPr>
            <a:r>
              <a:rPr lang="en-GB" sz="1600" dirty="0">
                <a:latin typeface="Arial" panose="020B0604020202020204" pitchFamily="34" charset="0"/>
                <a:cs typeface="Arial" panose="020B0604020202020204" pitchFamily="34" charset="0"/>
              </a:rPr>
              <a:t>Leaflets</a:t>
            </a:r>
          </a:p>
          <a:p>
            <a:pPr marL="742950" lvl="1" indent="-285750">
              <a:buFont typeface="Arial"/>
              <a:buChar char="•"/>
            </a:pPr>
            <a:r>
              <a:rPr lang="en-GB" sz="1600" dirty="0">
                <a:latin typeface="Arial" panose="020B0604020202020204" pitchFamily="34" charset="0"/>
                <a:cs typeface="Arial" panose="020B0604020202020204" pitchFamily="34" charset="0"/>
              </a:rPr>
              <a:t>Digital screens</a:t>
            </a:r>
          </a:p>
        </p:txBody>
      </p:sp>
      <p:pic>
        <p:nvPicPr>
          <p:cNvPr id="6" name="Picture 5" descr="A picture containing diagram&#10;&#10;Description automatically generated">
            <a:extLst>
              <a:ext uri="{FF2B5EF4-FFF2-40B4-BE49-F238E27FC236}">
                <a16:creationId xmlns:a16="http://schemas.microsoft.com/office/drawing/2014/main" id="{95ECCD8C-9E97-1C5B-C39B-0CA8434D1F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5221" y="308029"/>
            <a:ext cx="2455555" cy="3473012"/>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4CE8EF7B-EE45-1DE8-635B-4236ABC6B190}"/>
              </a:ext>
            </a:extLst>
          </p:cNvPr>
          <p:cNvPicPr>
            <a:picLocks noChangeAspect="1"/>
          </p:cNvPicPr>
          <p:nvPr/>
        </p:nvPicPr>
        <p:blipFill rotWithShape="1">
          <a:blip r:embed="rId7"/>
          <a:srcRect l="28125" t="43158" r="51250" b="29438"/>
          <a:stretch/>
        </p:blipFill>
        <p:spPr>
          <a:xfrm>
            <a:off x="8393811" y="3930058"/>
            <a:ext cx="3505421" cy="26199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7899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data:image/jpeg;base64,/9j/4AAQSkZJRgABAQAAAQABAAD/2wCEAAkGBhQQDxUUExQRExQVFhEZEhcYFRoYGRcXFRcYFRoXGxkXGygfGBsjGxcTHy8gIycqLi4tGSAxOTAqNSYrLCkBCQoKDQwOGg8PGTQkHyQ2NikuLTU1MCouLTEtNTAuLjA0MCk0MC8tNSwsLzQ0LiwwLCssLS8vLSkpKSw1LC0sLP/AABEIAL0BCwMBIgACEQEDEQH/xAAcAAEAAwEBAQEBAAAAAAAAAAAABQYHBAMBAgj/xABPEAACAQMBBAMLCQMICAcAAAABAgMABBESBQYhMRMiQRYXUVRhZJOjs9LiBzI0NXFzgYORFCNSJDNicnSSobEVQkNTgqKywURjdZS0wvD/xAAbAQEAAgMBAQAAAAAAAAAAAAAAAwUBBAYCB//EADcRAAEDAgMDCgYCAwADAAAAAAEAAgMEEQUhMRJRcRMzQVJhkaHB0fAGFBUigbEy4TRC8WKCsv/aAAwDAQACEQMRAD8AvGwdg27WkBMFuSYYSSYk4kov9Gu/uetvF7f0Se7Td76Hb/cwezWpCvi8ssnKO+4671YgCyj+5628Xt/RJ7tO5628Xt/RJ7tSFKj5aTrHvWbBR/c9beL2/ok92nc9beL2/ok92pClOWk6x70sFH9z1t4vb+iT3adz1t4vb+iT3akKU5aTrHvSwUf3PW3i9v6JPdp3PW3i9v6JPdqQpTlpOse9LBR/c9beL2/ok92nc9beL2/ok92pClOWk6x70sFH9z1t4vb+iT3adz1t4vb+iT3akKU5aTrHvSwUf3PW3i9v6JPdp3PW3i9v6JPdqQpTlpOse9LBR/c9beL2/ok92nc9beL2/ok92pClOWk6x70sFH9z1t4vb+iT3adz1t4vb+iT3akKU5aTrHvSwUf3PW3i9v6JPdp3PW3i9v6JPdqQpTlpOse9LBR/c9beL2/ok92nc9beL2/ok92pClOWk6x70sFH9z1t4vb+iT3adz1t4vb+iT3akKU5aTrHvSwUf3PW3i9v6JPdp3PW3i9v6JPdqQpTlpOse9LBR/c9beL2/ok92nc9beL2/ok92pClOWk6x70sFH9z1t4vb+iT3adz1t4vb+iT3akKU5aTrHvSwUf3PW3i9v6JPdrKd9tnxJtCULHEoHRYARQP5tDyArZqyHfv6xm/K9klXODSPM5uTp5hRyDJadu99Dt/uYPZrUhUfu99Dt/uYPZrUhVNNzjuJUg0SlKVEspSlKIlKUoiUpSiJSlUWf5Qbhbf9p/ZYegwGGbk9IVJwOoIcazkdXVjJxntqxoMMqa9zmwC9sznZatTVRUwBkOpsOKvVK+KeFfaryLGy2Qbi6UpSsLKUpSiJSlKIlKUoiUpSiJSlKIlKUoiUpSiJSlKIlZDv39YzfleySterId+/rGb8r2SVd4Lz54eYUUmi07d76Hb/cwezWpCo/d76Hb/AHMHs1qQqpm5x3EqQaJSlKiWUpSlESlKE4oi+O4AySAO0mvGG+jf5ro32MD/AJVQ55o7tWu7shoCf5NE4yix5wjaBnpJZOq3InrKo8vJeQ2SLqltZ7L+CUW7QknBICyQ8QT2K2MnhgnhXeQ/CkLYWGrm2Hv0G717dAN65mTG5XyubTRF7WZE26ezPyK0uaTSpbwAn9ONZaYimxIAeBxYH+9PCw/wIq5bLaWPZbNcswYRztl8a1jwxTpNIxrCY1Y4ZzUJb2UZ2ZEl0BoWC36YMcAGNEPEg9jKP0qw+D4BHLUsa4OAsL77XzWn8RzER07ntsdoG2qt0W8Fu0hjWeFpBnKh1JGOeQDwxUhVBjsrS4UxCIIUVSqGFoJEUnCyIGVWAyODLyIwcHhU7uTfvJbukjFnt5ZISxxlwmCrHHaVZc+XNUmMfD0FJSipppNoA2P9W/We+6scOxaWonME0eydQOm3vhbTh2bb3lhtNIfWzvnRHGjSSMBzIVRnSO0nAqPtd+YzIqTQ3NtrKhGlQaCW5DXGzKpPLDEH9RVeu4ri2Mj3AWBppT0t0rLN1ct0UMMWBIzhdKquggdZjk5B6Nm67iOaKeOQwnhG8yokkiODlXSM4BX+LC5BHAEEm1wr4fw6phDTd7iM3DJrTu3Hx4ZrUxPFKulcX5NaDYAkbThvA8r3tuV+qvbR39s4HdGkYtGcSaI3cIc4IZ1UqpHaCRiv3uVfNLYoJGLSRGSGRjzZoXMeo+VgFb/iqCt3jEN0ZtJiFxfmTUMroErk5HaMZ4VR4PgkdTXyUs5P2XGWV7KyxHEXU1K2dgve3ipOT5RbUcVW5kj7ZUt5GjHl16eI8oyPLVgsb9J4xJEyujDKsDkEfaKqcG0ZA0fS28kKTZELMyE6gjSaXRTmMlEcjnywdJr23RTory7hHBCIZkUch0upWI8GXjc48JJ7atMSwHDm0T56OQks16Qd/sLQpMUrDVNhqY9naFxocvx27/8AtupVW25teSSZ4IpOhjhANzMMatTLqESFgQuFKszkcAygcSSK5awx3QKQbQvSMq0imZ26SMOM4MnW0k9XXG2OODngKraD4WqKqFsz3hgd/EHU/wDehbtVjUFPIY9ku2f5EC4bxK0yhOKo+7luIdqtGjS6DaairSySDV0wXP7xjg44V+9qXIvpJek42kDMgTjiaSL+cdwPnorAoE4glWJB6uMH4ZmOIfJMffLaLrWAHBZ+sxCj+bcCBoB0lWOPeW1ZggubYsTgKJkJJ8GA3OpIGsltd47aYxq8dk0crIgiCkyxhzpUupj0HGRqUHqgniccbZufcNDczWZYtGiRS2+pssqOWUx5PEhWQ4J44IHZWziPwzHBTPmgkLtjW4tfeRw/P6vFT4tI6ZsU0eztZjMHvtxHu6t1KUri10CUpSiJSlKIlZDv39YzfleySterId+/rGb8r2SVd4Lz54eYUUmi07d76Hb/AHMHs1qQqP3e+h2/3MHs1qQqpm5x3EqQaJSlKiWUpSlESubaisYJQudRjk04550nGPLmumlZabEFYWapOkcOzZmwbeLoXkIXIUG3ZEc4+aqswyew88YOLFe/KNZIpZJDcBQC/QIZQi9rOyjSoHM5OfIa/V3u7NCzNaGJkYljbykqqsxJYxSICYwSclCrLnONOTXMdn30vV6K2twdWXaUz4HZiNUTV282H48j9Emq8GxUMnq3lrmixG/z7u8rlo6fEaEuip2hzSbg3sRc9o9ejJSm9VyG2VdOpBBtbkr4D+6Y1XNvqDFbKeTXVipHhHTIcf4VOz7rlNltZxPqIiKI0nhzkZ0LwA5YA4ACuAbFupZ7YzRW6rDP0rsk5cHEcqqFRoVIOp04k9hrUwPEqKiiqRta32b626O/sU+JUNRUyU7h/obu45aL23k+sLT7m+/6ram5aBZr8Dl+0Rnn2tbwsefhJJr33j2XM91bzQpHII0uUdWl6M/vTCQQdDZx0bcMdte+7OyJYGuHl6MGaVXVUZnCqsUcQBZkXJ6mTw7a1jiNP9BFJf773t/7X/Sm+Sm+qfM/6bNvyoDad08lzdzqpkNqrRW0fH54jEkhAH+szMiZ54THbx4dg7Q13WlbiW5Q26tIzJpRJg+CqjQAvBsackjSQeINWO+2BNFLJJbCJ1lfXJFIxjIcgBmSRVYdbSCVZeZJ1DJFcdzu/fyAOJYIWRgVhBZkcciJZdIPzScBVxnjk8MdFhuN4ZBTQDlC3YFi3eTkSfVU9dhdbPNN9rSH6OJzAGg9/ldW5hCy3sfLFwsgHkmhjJP4uslVzaqarS5B5NfOp8oa9AI/EE1bt3tgSQSzSyyRu8whUiONo1Ai14PWkcknWeOewVGXO5czM69PD0D3AmKmFukH75ZigcShfnAjJQ86qKXGKGHFZqna+x2mR3Z+Ksp8PqJKGKDLaaW3z3Lu3t+dZ/2lv/iXVc27jhtoXRxgrFapnPMZlk/zc1KbxbHkuFi6J443il6QF0Z1P7qSIghXU8pCc57K8N3tgSW8s0s0kTvL0X83GyKojBHJ5HJznw1oU2J00eFS0zj97tBbtU89DLJXRzj+LRbxVZvNntMl/CuhZDcuTnIDhujlUPgnCvHhDgcgeGciu2a4mu54Hkt1t1gMjZMiu7l42i0Lo4KmGLHJ4lU4cK8dq7ctJ5ulH7ZCBlBeQpmOQKckHquroCWwzppzkqe2uO2/f3cTW91dXEEYdpXbSsbMRpWJRHGgfmzMetjSo4ZNdjhjm1DaZtVTuD2D7TnbTU7sug9yocQZJB8w+CZuw6+0DrfQgb/JS+yFzthj4LMZ/wCKfh/0moyyaaPZTGMZuEW51cM6p0lk6TC4HNw5Ax/rCpvc5Oknu7jHVZ44Ij/EtuG1MPD+9klXP9Afj0bT2DKkrzWxQ9JgzQOSqs4AHSI4B6NyoAIKlWwDwIya1+NwU2Nyl5+2wZfdb+z4LZbhcs+FRxj+Qs+x6ew/hVmbaGIEkj2gszyFBHEkMXSMz9mC/VxxJJ5AEmuncSOWS/nknEgkjihjOej09YtIB+75tgknjwDDw17ps241ExWMcMrZ1SyPFpGeZPQkySccHBC58Iqz7B2KtpDoDF2ZmeWQ41SSN85zjl2ADsAA7KhxrFoWUr4o6gyufpua3dlbx/Knw2heZQ98DYw0dhJO/LID2FI0pSvnK6pKUpREpSlESsh37+sZvyvZJWvVkO/f1jN+V7JKu8F588PMKKTRadu99Dt/uYPZrUhUfu99Dt/uYPZrUhVTNzjuJUg0SlKVEspSlKIlKUoiUpXwuPCKIvtK+Bs19oiVzbS2lHbRNLKwSNBlmP6AYHEknAAHEkgV01Td/wCXVPYwnGGmklI+4ibH/M6n7QK2KaITShh0zJ4AXP6UFRLyMTpNwuvknyoQ6upDdOqsgnYp0fRF2CqCshBY8QcKDwq51iNvsp7wlS7aL670Ac9Ag6QvJgEDOmEALxACLnJraLK16KJIwXYIqKGY6mOkBcse1jjifDVhiVNBT7Ij16end53GnQtahqZKhrnPHTbwF/Fe1KUqnVgleV3arLG0bjUjqyuPCrAqRw8IJr1pWQSDcIqm2791b8IXhuIh8xJSYpFUcAokRWVwOHNAeHEnnX5OyL2bqt0Nqh+c6yGaTH9AFFVT/SJOP4TVur4zADJ4Ac66KL4mxOOLkmydl7C6qJMFoJJOVdGL69ndoV4bP2elvEkUShEQAKo7AP8AM9pJ5muiuHZm24LrUYJY5QjaXKHUA2M4yOB4eCu6ufkDw47evTfVWw7EpSleFlKUpREpSlESlKURKyHfv6xm/K9kla9WQ79/WM35Xskq7wXnzw8wopNFp2730O3+5g9mtSFR+730O3+5g9mtSFVM3OO4lSDRKUpUSylKUoiUpXLtTacdtC80raY4wSx/7AdpJwAO0kV6a0uIAGZRRW+e9S7Pt9eA0rkrBH/E+M5OOSLzY+DykVictsJWaSYLLK5LSOyglmPPnyHYB2ACu3be23u53upurwIjQnhFEOIX+sebHw+QCuK1nLA6lZCGZSrAgjHhBHA+Su7w+i+Ui/8AI6ny/H7/AAu1wfD4obGcDlHC4B6APP8A5vV8+RyFUmvAqqo0WfAADtuPBWn1mfyQ/wA/ef1LL/O5rTK5jGc6x/4/+QuYxFobVSADK5SqVvac7Tth/Db3h/WS3WrrVK3q+tLf+y3XtYKgw/nvw79Fc/iv+HJwVF3Su59FlLBEJVtRMX1ydGskkqMpVeqSSutssRjJI48a1zd/byXsPSIGUqzJKjfOjkXGpDjgcZHEcCCDVGvdqi1KRi3lKHQsZiVCutjpWMLqBBJ0gcMcedWjcjYslvHM8wCSXExlKA56NdKoqkjgWwuTjhk8OVWeKFkrOVcLH/XPM3JJB773sLablW4NPNIXDZszUHtJ98FZKV8blw59lYxuzsjaK7UjZ0ulmEo/a5m1dE8YPXGv5jqwHVUcuryxVZSUYqGvcXhuyL59Pv8AOoyXTsYHAm4FhfPp7B2raK/MkgUEsQAASSTgADtJ7K/VUP5SroyS29p/s3Ess449dYtKoh8Kl3yR26RUVJTmolEd7egzKwxhe4Nbqcl5bZ+WGCNtNvE8/HquT0aN2ZTqtJIM8MqmPLVZ21v7fXsLwm20xvpEmlJQxQMCyhpCvBgCp4cieVftLeO1V3wzMzcTjVI7McIgwOPNVVRw5VO2e5F9MuqSW3tQRwQIZ3HAfOYsqZ58sjymuqbDh9JZ5aMtC4km47B5BWElJDT25Z2e4D2PfSo75OLJotox6i2uS1maYZ6upWgAAUdUBQdIwOQrWKqG7O40lrddPLddORFJGq9AseNbIxOVY5+YOyrfXP4rUMnn22G+WuY377LRmcxzyWCw/r1SlR+1d4ba1H7+eGLIyA7gE/YDxPI8q8dm72WlycQ3MEjHkqyLq/u5z2eCtAQSlu2Gm2+xt3qK4UtSlKiWUpSlESlKURKyHfv6xm/K9kla9WQ79/WM35Xskq7wXnzw8wopNFp2730O3+5g9mtSFR+730O3+5g9mtSFVM3OO4lSDRKUpUSylKUoiE1jG/G9f+kJ9EZ/ksLdQjlNKMgyZ7UHEL4eJ8GLb8rG2JIreKGM6Rcs6SMPnaFXUyjwauRPgz4ayydSAqhW0ZAfQVVgg5hdXANjgD2V1WCUQA+YdqdOzoJ49A/4r7CKMPDqp42ms0aMyXa6dlx7Ct3yf7qfts3Tyj+Twt1AeU0q8fxRD+BYY5A1BbX+m3f9quf+s1b7H5Uo4IkijsZURFCoolj4AcPD/jVInuTLNNKVKdLNLIFJBIDtkAkcKsqf5h0z3yts21mi4PT2HXerDDBVy4gZ52EXB1BAGlhn76VePkh/n7z+pZf53NaZWJ7o71/6OlnYwvMJVgA0uq4MZlJzq8PSD9K1LdPeYbQtzKI2iw7oVYgnK445Xh21Q4zTSiZ09vtNhfLcBx6FS4tFIyqe5zSASbG2R/KmqpW9X1pb/wBluvawVdapW9X1pb/2W69rBWhh/Pfg/ormMV/w5OCi9sRBpbMHl+22p/uksP8AECtJFZhc3oe6gTBHRX1opPh1Jr4f3sVp4qbEAQ2MHcfFaeAAilN9/kF4X94sMTyvnTGju2OeEUscfgDWd2nyk3IZJZ0txbu0epFD9JGshChtZbDkahkaR248t33l2tHa2kkkq61A0hO2Rn6ixjP8RIH4msgsbdrdopHQSxQyNJ+zB24INLRoHPGQxkEgNwbgDyrpfhfCYa2mqXywF5A+0g2z3DMZ6b11VPDyjXnZJsMrdB8/eS3Os03tYPth8Ekx2sCkdgMksrnn5Fj5f9q0SxvFmiSRDlJFV0PhVgGB/Qisq3p2j0e07xsaiHsIuJxxdFHPjwGvP61QYPG4zuHSB5geaUJaJ2k6C58Cvayi6TaFkhwR0zuQeX7mJ3H4htJHlAPZWrVh28Wzuq0+SxiBbo3OYyFHWAGMqSM8Qedd8O587qGGzhhgCMzxA4IzyLcKtK6ijn2HulDbC2dtb36SN626+K85L3W3anL8ArYDIM4yM+DPH9Khd7NttbwqsWk3E7dHbg8gxBYyMO1UUMx+wDtrMTubcSXCwrs8QOwJ6dmJSPHJhJCDlvAuoHOOzjVwuEZtpxxu/SfslmmXI4tLO2Gc4OASsPL+ma8YdgsMtdFFym0DmRloOBOum9c3i1QKOmfKxwJAy11OQ1sq0Nppb3LpH84Z/a9oTQyzjpABlSY+WOGesqr4OFSu09g300sY6Kwv7dk1dJjohx4gKS7sCcIVZQRx7MA16zCW0i6C2tZJhhirtJGELOWZtZZg3M+Djk+CvfYe2bu1sooFsWZ44lQM1xEFLAYyQpyFz2AZxXd4s3E4Ng0GY0LLDZG49B8bdi47DZKCYOdVWB6HF33O7dcuHRp0K07rWU0NnFHcNrlUMGOrXw1EopcgFyE0qWxxIzUrVT3S3rmlcQXkJhuD0rRlQOjkjQgZGHYqw1LkH8PJbK+TV9PPBUOZO3Zde9ujPd2bl3MMkcrA6M3G/VKUpWipkpSlESsh37+sZvyvZJWvVkO/f1jN+V7JKu8F588PMKKTRadu99Dt/uYPZrUhUfu99Dt/uYPZrUhVTNzjuJUg0SlKVEspSlKIqV8pO7dxeC3NuiuYnlLguF4MmkYzz41Te9/tD/cJ6ZK2elW1Pi00EYiaAQN9+O9b9LiNTStLInWBN9Aezp4LGO4DaH+4T0yVAsrK7o66Xjd0cZB6yHB4jnX9CmsA2zKBfXeSB/Krnt/pmr3DK+Src4PAy3X9Sr/CMUqaip2JnXFidANy9dk7FuLt3W3jD9GIy+XVMdIXC8+fzGrUvk72HNZ2jJOoV2mlfAYNwbTjiPsNVr5H2BnvMEHqWfL7bmtNquxmsk5R1NYbIse3QHz3KqxislmndE43a05aJVK3q+tLf+y3XtYKutUjexwNp2+SB/Jbrmcf7WCqzD+e/B/RXJ4r/hycFXF+nj/1Gy9gta0KyDbOyZWkaSCeIZlilC/McNHGEGmTLKM47UPOprcTfx5bhbaWQzFxJpZkCyxyR/Oil0AI3AMQw8GDzBq1r6V08QljN9kZjO+nvyVfgtRGI+Svn/Q9OC9vlrugmzVznrTxgEdmlJH/APrj8apO27kC0kGrrLHGWweOCQM/jhv8a0f5R9vxQ2r27oZZbiOZY0wuB1dPSMXIChSy+XPLyZbfAOZlBRiYbUY1Lg4eUkZJxyr6B8Dukbh0g2CASbHrZHTgRZdvh7nNjlAGot4O/rvWs/JpcB9kWpAIAQrx/wDLdkyMdnVyPJiqDvhDm42qx4jqY8IaK1jcH8DpI+ytN3X3ihvbfXECgQlHjIAMbKAdPVJUjBUgg4wR9lZht67Sf/SMqMDHK0nROeqrD9mjjyC2AVLAgHka4XDhIK6ZzmlpvmNxLgbLVom3ktuB/VlZ9l/Jw0qobm6aaEiNjEIlQvwDaXcMcrnGQAM1oFRW7G1I7m0jeJgwCqrdhVlADKwPFSPAf+9StUVZUTSyWlOmVrWt+BZaznufm4345pVJAxta8yecdiRnwaZV4eTIP4mrtVU3ssJI7iO8iRpAqNHdIoy7RZ1K6r/rFG1HA4kM2M1cfC9XHS4g10hsCC2+66psbpn1NFJHHrr3G6it3t3LW5vL/wDaIIpZFlhILhWxG0CacAjIGQ//AOFfveC02PYsqy2kBYhSwWFToRnEYkcnARNRxknsOM4qI2tDBfyJNBexQyKuklThyuclW0yJIvE/NJ4ZPDJrni2LGs6tcX9vKNUbSK7MWk6MOIwWmuX6qs5bGMZA8Art6n4emqK105mPJuzsDbz0VHTY5FDSsjcw7bQBax6Px0/vVX/dbY1lFH0tkkOmTP7xDqLAMcjWxJIDA8M44eSp2qt8mJzsqDHLNxj08tWmvl1cHNqJGucXWJFzmTY2XYxm7QbJSlK1F7SlKURKyHfv6xm/K9kla9WQ79/WM35Xskq7wXnzw8wopNFp2730O3+5g9mtSFR+730O3+5g9mtSFVM3OO4lSDRKUpUSylKUoiUpX5kbAJ54BOPsoi/VRk+7NpIxZ7a2ZmJLM0MZJJ7SSuSa57PeuN4ulkBhjOgKzMjZLAtjEbMVwBk6sc66bfeKFzNhx+4P7wnkBjOfszqH2qa2RHPGTYEcP6U76WUXu3T8+9V72GyIbfPQxQxasaujjVM4zjOkDOMn9a664m21AM5lj4as9YcCukEfaC6DH9IVxjeVTcrCqhgxj0uG4EPHJICBjj8zHPtrzycsl3EHfn2cVhtNKQbN0z3aKZrjv9jQXBBmhhlK509JGr4zzxqBx2V2VC7Y3ritZCkgbPRGQEYwcEjTz5nH2V5hbI51o9exeY4XzO2WC5Xp3I2Xilp6CP3a7rLZ8UC6Yo44lyTpRAgye3CgDPAfpXJDvJAyqTIiFohLoYjUE06skDyZP4GvYbah1Belj1FtIGriWwDj7esv94DtqR/zBydc96yaeRp/ie5L/YlvcEGaCCUgYBkjVyBzwCwOK5e5Cy8Ts/8A28fu103G3II3KPNEjAAkMwBAPLnXyXb0CM6tLGDGAXGr5oJAyfxK/ZkUaagABu1b8rHy7z/oe5e1jsyKBSsMUUSk5KoioCeWSFAGcAVCwfJ5YI4YW6nBJVWeR41J49WJ2KLjswvDsqYtdqxStpSRGbSGwDx0nBBx+K/qPCK66wJp4ibOIJ1zIvxXhzCzIiy5dm7Kito+jgjSJMk6UUKMnmeHbXVUVNvEixzvpbFu+lxlRk4U5GTj/WHOvVtv245yoOBPE44BzGf+YEfgaw6OVx2iCb/nt81L8vKB/E+8/wBFSFKj7vbKRyRqdOh0mcvq4Kseg58oOvnnsr7Ft+3YoFmjJk/m+sOtxI4fiCMV45J9r2y9+ixyElg7ZNv++hXy83etpm1S29vI3heJGP6spPaa8RuhZD/wlp6CP3a9RvFbEMRPEQpUMQ4IBbOBkf1W/Q172204pHZEdWZPngdn21LtVDRq4AcVgwSDMtPcva3tljQIiqirwVVAUAeQDgK9KUrXJvmVGlKUrCJSlKIlZDv39YzfleySterId+/rGb8r2SVd4Lz54eYUUmi07d76Hb/cwezWpCo/d76Hb/cwezWpCqmbnHcSpBolKUqJZSlKURK+MuQR4a+0oirQ3GToeh6aUJkcFWNc9UqdWlBrOCOLZIwKlLPYSRrIuWYShFfVjksSxdg7QvH7akaVsPqZX5ErZfVzvFnO9+wqym4FuFYZkyyourIyCratfLmSBn7K7LPdaOKRHDOTHox80A6EeMcAOHCQ8vAKmqVl1XM4EF2q9Orah4Ic8m6VF3u7kU0rSSAsSqqAcEKV1YZeHzusalKVCx7mG7TZa8cj4zdhsoKHc+FSvF2AVAVOMMUjaEMeGc6GIwCB24rzi3JhXoSGcmHPE6W15fpOtqU8c9owasNKm+am63v2VsfO1HXPu481D327EczuzF8yYzy4Yikh4ZHgkJ+0CvCTcyFgw1S4OSBkdUsyO5GV5sUXOc9uMVP0rAqZhaztF5bWTttZ2nkoq13cjiunuFLan1ZU6SAW05IONQzpHDOOJqVpSonyOfm436FDJI+QgvN7ZKCuN0kdpcyz6JiTJGCoUnAGfm57B29led1uTDJ0mWkBkkEmcg6SNRwARgqdb8Dn51WGlTCqmGjvfsLYFbUDR3vL0CiLrdmOVI0ZnxHE0YxgcD0fHgMAjo1PDh5K5+42EsrM0jEZJyVGpjIJSxwvaQBgYGKn6VgVMoFg5eW1c7RYO9lU+03CyriZgMmLo9BLBRGGUA9ICDwcjGOQHlqw7I2OtsrKhJDMGOccDpVMAKAAMKK76VmWqllyccl6mrZ5gQ92W73wSlKVrLUSlKURKUpRErId+/rGb8r2SVr1ZDv39YzfleySrvBefPDzCik0WnbvfQ7f7mD2a1IVH7vfQ7f7mD2a1IVUzc47iVINEpSlRLKUpSiJSlKIlKUoiUpSiJSlKIlKUoiUpSiJSlKIlKUoiUpSiJSlKIlKUoiUpSiJSlKIlZDv39YzfleySterId+/rGb8r2SVd4Lz54eYUUmi07d76Hb/AHMHs1qQrPdj/KJotoV6DOmKIZ6XnhAP4K6++V5v634K15cOqS9x2enePVZD22V3pVI75Xm/rfgp3yvN/W/BUf02q6viPVZ22q70qkd8rzf1vwU75Xm/rfgp9Nqur4j1TbarvSqR3yvN/W/BTvleb+t+Cn02q6viPVNtqu9KpHfK839b8FO+V5v634KfTarq+I9U22q70qkd8rzf1vwU75Xm/rfgp9Nqur4j1TbarvSqR3yvN/W/BTvleb+t+Cn02q6viPVNtqu9KpHfK839b8FO+V5v634KfTarq+I9U22q70qkd8rzf1vwU75Xm/rfgp9Nqur4j1TbarvSqR3yvN/W/BTvleb+t+Cn02q6viPVNtqu9KpHfK839b8FO+V5v634KfTarq+I9U22q70qkd8rzf1vwU75Xm/rfgp9Nqur4j1TbarvSqR3yvN/W/BTvleb+t+Cn02q6viPVNtqu9KpHfK839b8FO+V5v634KfTarq+I9U22q70qkd8rzf1vwU75Xm/rfgp9Nqur4j1TbarvSqR3yvN/W/BTvleb+t+Cn02q6viPVNtqu9ZDv39YzfleySrP3yvN/W/BWd717z9LeSP0eM9Hw155Io/h8lW+EUU8cxLm9G8bx2qORwIX//Z">
            <a:hlinkClick r:id="rId3" invalidUrl="http://www.google.co.uk/imgres?hl=en&amp;sa=X&amp;rlz=1C1SKPC_enGB400&amp;biw=1024&amp;bih=677&amp;tbm=isch&amp;tbnid=H34xmyjTDG8LWM:&amp;imgrefurl=http://www.surestartcountydurham.org/Burnhope/Pages/Change4Life.aspx&amp;docid=DVwQTGnsTrw7QM&amp;imgurl=http://www.surestartcountydurham.org/SiteCollectionImages/Change4life logo.png&amp;w=448&amp;h=317&amp;ei=dDk_UevNCYWu7Abs2YC4Cw&amp;zoom=1&amp;ved=1t:3588,r:3,s:0,i:155"/>
          </p:cNvPr>
          <p:cNvSpPr>
            <a:spLocks noChangeAspect="1" noChangeArrowheads="1"/>
          </p:cNvSpPr>
          <p:nvPr/>
        </p:nvSpPr>
        <p:spPr bwMode="auto">
          <a:xfrm>
            <a:off x="207433" y="0"/>
            <a:ext cx="4064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1" name="AutoShape 3" descr="data:image/jpeg;base64,/9j/4AAQSkZJRgABAQAAAQABAAD/2wCEAAkGBhQSERUUEhQSFRUWGBsaGBUYGBgbHxgZGB8ZIR8cHR0cHCYeFx4kGxwaIi8hJSgpLC0sGCAxNTAqNSYrLCoBCQoKDgwOGg8PGjQkHyUuMjIuKiwpNS8sMiw1LSwyLCovKi0sNC4vNSwtLTMsLCwqKS0sLS4pLywsLCw0LywqLf/AABEIALQBFwMBIgACEQEDEQH/xAAcAAACAgMBAQAAAAAAAAAAAAAABgQFAgMHAQj/xABLEAACAgAEBQICBwQGBQoHAAABAgMRAAQSIQUGEzFBIlEyYQcUI0JxgZEzUmKhFkNyscHRFXOCsvAkJTQ1U1SSk8LhRHSDoqPT8f/EABsBAAEFAQEAAAAAAAAAAAAAAAEAAgMEBQYH/8QAOhEAAQMCBAMGBgAGAQQDAAAAAQIDEQAhBBIxQQVRYRMicYGR8DKhscHR4QYUQtLi8VIVIzOiYpKy/9oADAMBAAIRAxEAPwDqODBgx4jWvRgwYreLcww5ahIxLt8ESAvI/wDZRbY/j2+eHobW4cqBJ6UCQNassGF8Z7PzfsoIcsn72YYu/wD5URpfwL49/o9mH/bZ/Mf2YUihH66Wf/7sWP5YJ+NYHTX/APII+dNzchV+BgO3fFB/QjLn9o2al/1mZzB/kHA/lgXkPIecrCf7QLf7xOFkw4/rV/8AUf3UpVyq7OYUd2X9RgGYT95P1GKgck5D/ueV/wDKT/LFNzNl+EZBVbMZXLDWSFVYELGqs9hsLHc+RiRphl1QQ3mJOwSP7qRJFzTmGB7Uce1jn3Lb8Hz8jRwZRAyrrNwhPSCB3U+7DDCORMoPgSSM+8c06f7sgGHPYZtlWRwqSeRQP76AUTcUwYML55cnj3y+ezA/gnCTr+pCyD/x4xbmGfL/APTYQE85mDU8Y+boR1Ih8/UPniL+Wz/+JQV00PodfAE0c0aimLBjXBmFdQ6MrKwtWUggg+QRsRjZioQQYNPowYMGBSowYX+I84pFmkyyxSyOxUErppdRAvdgWA1CyBQ99iMQF+kaMziPoy9IuIxmPTp1EgA6e4Wyu/cBgSBeLyOH4lYzBG07ae9NztRg8vlTfgxTcycxjJiNmjLIzhXbUAI1JUFje5q7oeAcVGV+kmN3C9GVTrKtZT0oAT1KBOoel9hv6DgNYDEOo7RCZHO1C50FOGMJplRSzFVVQSWJAAA7kk7AAYSchz6+akeBITGXSTouJAWDILpgVCoSLIILAV5741cQ45LBCuSZGzM3TJmkL/CCb7lT1NKsoLHSO29naynhT2cIXY2tInLurlbTxp2RWbLF6ectmkkQPGyujbhlIII+RGxxlDMri0ZWHupBH6jCzyf/ANUp/q5v96XCvyxzNNlFjjEMRy7Zl01AkP8AaSUSoA0+gstr/MYI4apwupbN0KiDuL/O2lDKYJ5fv8V1HGCSg3RBo0aINH2PsflhFy30gzy5gxxwpoLFE2csGIOhmN6Cuqgy7UDdmrxUcDy+ZAz8aNEBQaZdA3dwAzAat9SJJYvudrxInhDgSS6oJNvmY+VIoUJnaupjHuOSZLj+ZynD1EbqsZlkVG0pcSI5DL6ho3djRa6FDYnafNzRm3y+WrMKkjTNCzqIiGtkVGYaWCGnU7fjRsYergjoNlCJIBvtO0dI8el6JQQYPXflP492rpmDEfh8LpFGsj63VFDPVamAALV4s2fzxp47mGjy07oadInZTV0VUkGvPbGKlGZeQHeJpm1TsGEvLc8yKih4QxVQC/V+Igbt+yrfv3xacp8zfWhIH0BwxIVLI6ZoA6rIcg2CRXjYWL08TwXGYZBcdRCRvIP0+9TLZcbErTFX5wYDgxlCoa9wYMac3mljjeR9lRWZvwUEn+QwACTAo1UcZ4tI0oyuV09YrqkkYWuXjOwYj7ztvpTzRJ2G8vg3L8WWBKAtI/7SZzqkkPuze38IoDwMReT8my5cSyftsyetKfm4BVfwRNKgfw/PGnnPm0ZKNQiiSeSxHGTQ27ux8KLH4kgfMaRQta/5TD+B6nck8httF9ZpiRmvqTpTFgxxJ+M8WnfVHmXLd+nEtAfkF3H43isbjmbgmizEmYzGsyqZULsBsbK6QdNUCKqsaqf4ccNu1TPIT+vWrDmHxDYJUggASdNPe1fQGDCN9KUTSpFAHZEcTSPpr1dFVZQb8Wb/AE9hhV+jGNlXiaIzArDSG9wamoiuxsDtiizwoOYQ4nPHSNs2XWftUBzAZotMecTXVpuNQIdLTwKe1GRAb9qJvCzz8v2kf/y+aH6fV2/9OOQ8b4THB0Xj1UyxPub+ONH9vcnHYufB64D7x5sfrDq/9ONE8ORgn2VoUTmCtRGif3UrYWh5AXzSfIwaT/olH/Oea/1R/wB+PDtzN9I2VyMvSl6ryaQxWNQaBurJYAGt69iPfCX9E/8A1nmv9Uf9+LGnn3hSyTZpgq9U5jSHPfSIMqQL9t2/U4uYnCs4niZQ9MZBp5Ui0tx9bbeuZXykx8qfc39I+RiRGkmALor9MAuyhwCNQQEKaPYnFlwPmXLZxS2XlV6+Ibhlv3VgGH41WOF5Dl2Fm6Zlj13VNKkdk+ACRv8AicbMkJOGZ6KQagFfS6nvpJAdG9/TuPmAfGA7/D+GKClpZzxImIPlr5zRdwz7SStWUxqAZI8a63nst/o5jmIRWVY3mIB2jvvPGPu13dRsRZ7jDQrAgEEEHcEeRjySMMCrAEEEEHyDsR+eKLkxisDwMSTlZXgBPcotNH/+JkH5Y5Zau3azq+JOp5jYnw0nqOVQCxir/BgwYpU+lPjPKMs+dSYPGiIyMCoPUGnTYB/iAKkdqO91WMYPo9RZ9Zlcxaw/R3osNNE+qvurZCgnSMMXF+LJlomlkvSvgbkk9gNwL/EgeTQGF3L/AEiowlLQTRmOMSBWKEuCwWhRIG5G58E+2Ntl7Hutf9r4QMto+/jtpT059h0098/G9XvHuDjNQmJjV+auu4O1jwSPzxUcO5DiilVy2oLEY6qixYEMxN+dUh/+ofbFOOfJczBMqQmOQaDqSQmo3LAsG6YKspUrRAHqBsYvuQuJTT5NGnFkekSWT1VUD1mwCCW1Aj+H54KmcZhMOoFUCYIkbihKkjp+vxvWHCeRosvP1lkl2JYICQtsCDqANHv2AAujW2N/G+S4M1IJJNQYeVrvVXuD4A/T88KZ+kTOWR08qbkaNSeqKagwv1G6U79u92O2LCXn6Z4sv0IoxNKjM+vUVXp69QABBb9m577CtiTtYXheIhwOlV9JkaXN/Q0cqwqd/Efn6018O4MkOXGXQtoCstki/USSe1d2PjFXwvkbKwSiQAtKPUC2nvfxUALq6F3W3nfC3mees1pim9EaSJJGyBQwWZDKvUDHdkDKvp9m3JxkMzIueSWQJ1zkXJfSQVcRoxoaqq9tPbufOGpwWLRnzORmBJg6kag/eJ86HfSDqPPyplTkbLDMCcBg6sGABoWva6GogexPy3G2J+W4BDG0zKp1T/tDZ3Hq2HsPW3b3wicD50zYkQzSLKkkc1JoRPXDro2osajG4N9hvjfy7zlmZc5CksiFJGdWjEWjQQshG5sndB57HcnwnsBjoVmckJHM6CbabEb70S2szbTW9M75HJRdPKN0wZCzJGWOpixJYg3e+/y2+WJi8uZYBF6MdI2pRWwbY6j+8bVdzfwjFBzW6rxHh5JALSUL80HH97qPxOHHGfiFOIQ2sLPeBJvvJBpnn7v786MQ+LwyPBIsJUSMpVSxIAJ2s0CdhfjvWIXMHG3gaBY0DtJIAQf3dSKdO4Aa3WidvfG9+YYRN0SW1agt6W0hzVKWqgTY/MgdzWIG2HRldSmd+eh3FKlJfo3cHp64ulrRjLv1gAlMi+igpaqGrYD8ba+XuGNDCglERmChXkQfGFsLZIDE6a7+bxaYMTYnieIxKMjpn399/AUtda8ODAcGKAoV7ij55NcNzdf9hJ+hBv8Ali8xD4zkOvl5of8AtI3T83UgfzOJcOoIeQo6Ag/Ogq4qTEoCgDtQr8Mc454hLZrMMf6uPLaflGxzGoj5dTSD+WHbljiHXycEnlo11D2dRpYfkwYfliBzjlIlj+tPKIGiUr1CmtXRyLieP+tVjVAUQdwe+NDALOHxZSrXTzkcr3iLc96lYe7FaXRsZrk3CeMQRrmY8zlnlnckwSoBqjNUuliQYwDTBl+d4084ZppozI1aiVLf2tNE/mbP54ZFiykoLPnchCnc9IylyPIVJW9BP4N+GFrjP2mXgiQHUwRAD3LuzvR9zb6b+WO5YWhT2cJIM3mbW2m21wPOrjamSh8olUpJJMCOQsTJJ3tpaumczqZFyTeZIZ1/Fny+sD89Bwg8nc0x5HNZoThunMhFqLoiytjvRDEbfLHX+KcB6uXSJX0PFoaKQC9EkXwtXkdwR5DEYRuJ8hyyvqOTjEn7yzp0r9wGTqqL306WrHO8OxeGUyph09021A/qJBv49dL1STlU32ajFwQYkaQRa9InMkmrLQn92OFfzWEKf5jHWucja5Rvfrj/AMWVnP8AhhYzX0Y5qZFhcQqBIS2YD/Eh9o9JNgEgWw7b4deZ+DSPHlxAocwybqzhLQxSxn1FSL9Y8Ymx2MYWtkIULZ9+YgX69fOKe+4hToW3OUBIvrakL6Kj/wA65j5wH/ehxK5vB62Zr/vP8zlst/li25I5Iny2dlzMoREaPQqa+o1nQSSQqiho9vPyxU85X1s3/r0I/PLQ/wCWJEvNvcRKmzIyD1kVZwSgrHBY0KlHyhVUvAefOhkmyM2T6thwN6DayT6xpNkE/EPAHteNbZV85NlYW3d2iVj39MSKHc/7Kkk+5xb8ocEmz2UWQDJimZCzCYN6fJCOEbYjwMPfK3JseT1OWMszCmkIql76UWzoW9+5JrcnbD8Xj8Ng1OFAhyTaSb8+QG/WoW3GG2lhuSVCLgCBPQ3NMOKDgH/TOIe3Vh/UwRX/AIYv8L/Jx1pPmPGYzEjofeNNMaH81jv88cezZpxR5AeeYH6JNVDqBTBgwYMVKfVRzVkzLlXUR9VttKXW/bfYmqJugT7e4U+U+TWYytPG0SGPpqrNqY2ysTbKCQNAG6i7I3qy+5vNpEheRgqr3YmgPH99CvnjHKZ+OVBJG6sh+8O1jaj7G/B3xpsYx9nDlCBYn4r+nKiHIBQDr+vwKouFcjRwLIqyynqIUoklVF3YUk2QfJPaxtZxb8D4SuVgSFCWCXuas6mLHt8yfyxOwYqvYt54EOKmTPnpQpZi+j/LjuZWOsveoD1MgS9l8AD8+99sZ5jkrJmJI3HpQmiWFkszMdyKvUzdqIvGHM/MskMgihCBtIdnYFgASwUBQRZOljZO1DY3smtqbNDMyLBLIralVlk0A7bgdUqhsXqo7777Y38LhsdiEB1ThA1HPpyj3as57ibDDmRSu8PH3v8AOui5nlvLvGkTRjpx/CoJA+YO9myLN9zjdmODQvIZGQFyhTVZvSwogb0LHkb4yyWd60Cypt1EDLfgsOx79jse/bCtyZms2+YkXMSEiFSrjUDchYqCPsxQ9Dnv5XGY008ttxZdy9nsSZMm8QOeskVbW9CkpgmfT61eJypl00tFGqOgcRtuwQvrttJNMSXa773WKrgPJJhzCyyzdQoD01obEgrqJCrdKzDt97vsBhtwu80ctGdknioTRVput9J1CiQQrBrqxpNkHwQcHiVurLTruUKEFRE87TqASbkaTNPcWpCSpInpv1if1NXGcykRIlkVfsrYO33a3v8ALv8ALxjXwnjMeZVniJKqxWyCL2BsX4IIIPzxzzP5/MM7yu5SVGr0kjQqCmUIWKWSG8lSXu9hh+5c4P8AVoFj21d2I7ajQoXuQoAUH2UY0eKcG/6dhULfXmUuMoBsBfN47QQYM1n4XHDFOKSgWTIM89vvO4iveNcBjzKgPYK3pYVtdWCGBVgSF2I8CqO+EdMqVICMxcZilo7M6PpBOvVS+kPV7Vh25i4g8MOqOgzMqayLCattRHnegL2tlvbCZ0GSGGbWgVnYAfEyFRJqL6rV+z6loVexJrDeFKcDRzGxMJB5wSa22TAM72HjTdyrxh8zCXcLYYAECrBRHG1mj667kbYucVfLOSWLLRhYxHqUOyDVszAWBqJIA2AF7AAeMWmMPFFBeVkECar614cGA4MQChXuDBgw2jS1l5fqWaaN9svmnLxN4jnb44j7Bz61+ZYe2I3PfB5cwYrR5MugYskWkuJTQVyj0JFVdQ0g6re/GGfPZFJo2jlVXRxTKexH/HnuMLy5mTISxxSymXLSCTQ8n7SIxoX0s/aVSitRIDencnGvhnipYdR/5ANDvbUdY9dbm1RyUEEVzaTlaJX9CuzXsn1bOBr/ALBiKg/nXzw28mcjyddc1ml0dPeGE0W1H+setgQOy9wdzVYYYOf8qVVpDNAGAI68UiAgiwdVFCK9mxZycw5ZWKNmMurCrUyoCLAI2LXuCD+eNHF8SxqkFvIRI1NzG8WA8atLxinG+zsAdYAE+MVYYMRv9Jxbfaxbix613B8jfcfPGYzsZFh4699S1+t45rs1jaoJFbsGNIzse51pQ3PqXYfPfbGI4jEbqWLYWfWuwHcnfYfPC7NXKlIqRjnHNPDJGzOYHSzBV3idHSFpFYCFUYWvYgjzh6j43l2NLPASATQkQmgLJ2PYDcnGnLcz5SRxHHmcu7m6VZEYmhZ2B8AE/li/gnHsKsrSgm3LS4M/KnIdLawtBgiqP6LuAy5XI6ZgVd5GfQe6ghVAPzIW/wDaw34XG59y1Bk67xkqDMsMgjUMQAxdgq6bI3F41w5zNZ0N0imVgDunUH2kz9N2Q6QRoi3U7nUflh+JZffdU+8Mkm828o18omokkAQL1u5hz7St9Sy7HqyD7WQf/Dwt3Y+zsLCL3s32GLvKZVYo1jQBURQqqPCqKA/TGjhPB4ssmiJas6mYkszse7Ox3dj7nE3FN51OUNt/CPUnmfsNvM04Dc0Y8Jrvj3BisKdXNOIZzM5qF5jIOisqDQCnoJ0FfTosga1BJcE7ntWK9UgBcz9RvhZYwwAJNhmLNYQAKg2oksO/jpa8BhEDwKmmN9VgE36vIJs2Nq9qHthGkyU2VmRpIjJ02sEB9ElAhW1KraCD6tLDYjzQOO2wGOaeQtpAyx8IEJJHjztc9fOudxWGcbdQ7qCIVqY6xy6aVL4PxZctlZRlmlmmoOIXRqjUMFJAT0sArAnS3qoHbfDZy7n5JsukkydN2u1oiwCQGAbcAgA0ffC1y7kp2zHVii+qwFgXXf1gX6VDoGqzsAFRbJGok4d8YfFVNhRSBKiZJmSLfCYt9a2sKqWgCNN4I9ATp5fKkLnjKyJmROVuBo0Rnr4CpkNsb2B1KLIA377bry54OQsX2khICooJJPuANyALJrwDuMdXz2SWaNo3sqwo0SD+oNjC8eU8oJI43lZnWyI2kQM41M42ADUpL0VrubvGtw7jDKGA26DKdIEggAwTcb2Olr1k4zhIee7QHWJv+uVW3LuTeHKQxyVrSMBq7X+p/v74SIeYmyudzJ+z0NmNDB7BIDturagB+0PcH4T28dJOObtAr54o96WzThgCVsEv5UgjeuxxR4UUPKfU6JBBJHnNvtVrHqU2GgjXMB9aZMzzJG2bhjinRtdABGRlsElxJQJtkoIAR6gbxd8Sz4hieRgSFF0O5PYAfiSB+eK6Dl/KRSoQAJLJQNLIxJA3IVnOqge9GsWmdy6yRujLqVlIK+4I7X4/HGe+5h1LaCUnKBeQAT3jOnS09KuoDmU5on1rmrytmZJFC08z0AL02wqwTuyqqklqF6WIHjHUDjnGT5QzTRq9aJCybF6ZbD6nOn4SrkMNJDG5LAsAN/HOLS5WJDHBNmm7HRV7AeptKk799lrY9tgel/iR9vGrYYwykkIBSADpER3iYgiAL6g61l8MYUwHFuAyogk+V7eM7aEeAn8TyfVhkjsDWjKCRYBYEA15o74pf6FRtDod31nUWkB7lwqsNJtdNIo339N3ZJxv4NzFJNp6mTzMOq92FqKF7nYi+3w9/wAcQY/pIyhuzIu5q1G496DWt+zUR5Axz7LGORLbIJgyct+mon0raSc3wzTNBGVVVLFiAAWPdiB3PzPfGzHOIebZDmusZJRB1SCNigho76AT28keq7PbbHRlNixiPiPDXsEUdr/UJ/I8RvUi21Nxm3E0HBgODGcKjr3BgwYbRoxQc7cutncqYkIV9SsrEkVvTbgeY2cfni/wYlZeUy4lxGoM0CJEVplyatGYiPQylCP4SKr9MLfJvKnRygTNxxyTF2LF1R+x0rvv9xVxPzHNCJMY9DlQ6o0ligzaa2uyAWUE+L7GjjCPmi5+n0yEMhjD6t9akrumnZdSkXqvsartpt4bHJaUlKTBAXPQTfXrca2FRFSJ16VV8t8iRxvmfrMMMimUiAOiPpgFsoFg6d3YVt2/DBnOQozn4XSGEZXQxliCIEaVNYjJSqY1K29fd38Yu4eZo2m6QEm7FBIQulnW7A9WrurAEgAkd9xeiXmmp+n07QSCMvq31MVFhdO6hmAvVfc12uwDxJTqlZTJRJGndiJF/PnNCW486q+YOQo3lyxy8MMaCWswqIiB4bV6YADWNcait/i9rwc0chxyCD6rDDFUqibpoiaoG/aA0Bq7DbFvxfmdYHK9Nn0qGkIIGlTfYH4zSk1ttW9msaZ+aSs+gRgxiRIy2o6iX0eoLVUC42uyLPsC5gcSIbWgGAkkSdRuTe+tvKgS2JFQucuTFmy4XKRRRShxuiohMbho5BYAsdN2Nfw+9Yn8z8vdXKsuXVUljp4SABTp2F9vULXf97Eri/MCwMqaHkYjUQmnZbq/UwFk3Q80e2PeI8eWOBJUHU6unpi9IOpSwJNEqNIJ7E7VWKzZxpDMAm5yzubW8Lb8zTjkvWOT4KPqKZWUenoLEw7/AHAprGHKHCHyuTihlIZ116mBJBLO7XZ9wcRxzeOkD0z1C7IYwwoFQCW1kD06WXxdsBXerfhufE0ayKCAbFGrBUlSDW2zAjbbbEWJaxbTSu1TCSv/ANhP5PjHSilSSbHapWDBio49zB9XKKsfUZ9RA1aQAukHejvbLQr8xinhcK7inQyymVHQUXXUMoK1mAN6t8GI+QzomiSVb0uoYA96YXviRiFSSklKtRTwZuKMGDBhtGjBiv49nWiy7tGGL7BaUvRYgXpAJIF3XywuzR57MgRyIUU/FqVUUj+MrI5k/sLQPZqGLrGE7VOdSgkTub+Q3ogTW7jnN7Vpymk2QolYWpYmvQPvAdy5222DeKjl+sxOrTSlGaUOFkQiSRoiun1UqR3pWkALUGrvYy5i4SYdCyOsgNvSRkELGLsoTIrjVpGkjcke2Gbl/g0YiikaLLiXSDrRE+92oqKvSRZXa7rY43Frw+Fwstf1Wzb/ADGnP5VKvKkdzff61dYUOOcmyvK0kDqNba92ZGR/JVlVu537CiT3Ha5Vyxb1ZtbNfAKWzsRa9hvvvtv7YEmNlj9bokVagAWwNV3rsCfa8ZeFU7hVFTZ2giKrPYRDwyr2v50u8K5KzC5qKeaRZChHqeaSRgoDbLqiFbn398POKcQmtxnCRQ+Jd/mPV8v542BDQPTnJBoW4utzZ9W++25uj7YWLcXiVBSyLCLAD70W8OloEJPqfyatMGKhcoRR6MxPc3L5+fr3rb8PGMPqou+i9jb1TntQ33aiDv8A+HFX+XT/AMvp/dU2Qc/p+aucDC/nityuXKyX0kHhmEhJ39we/wCHzxv4tm5I4meKMyuK0oPJJAs/IdzXthhZ74Qk69R9ZgedMUIrlfGJQ8sqrZbrO6gC7+3bSAPNtQr546PydmdeShO/pBTfyIyVB/RRhIHK04gDiKXqa9FUNWkIpD1f/ag46LwvNvLEryRtE5vUhN0QSP0NWPkcdb/EOIbcw7aGyFBJiQRNhGnJXPS1WH15soB0Eem/n9qlHBgODHGCqte4MGDDaNGIue4lHDRkarIFedz3r2HcnwMSsVnHuCrmIyKAcfC1WRRBruNjVb7ea2xPhw0XUh0wneKBpBXOa0aRy3UaSIltRB1t0irDwNOpaWqpBiKnEf8Akyyqak1MQ+s31QrnXd2WNbjzqI+WJcPKGa0qrZc1obUA0QXWTCVode6AQi7BHivGZ5QzIQk5ZCBGv2QdCNSu8hXSG+H1aRTXXnHqX8/gUpCc6NI+JPp7tWX2a+tYPnumglBbWksjgmvjXqliVqtJp9gBWraiAcaVzgaIuTchkS31nV1WEdNquww1bAdtIHyxt/o7MBRyszqulgm4DPrlLjVeoFlYKX7nz5xL/ohmT/URBSGtAyBQzSI9BLrQNNVfbzhKx2CQuSpPwxOZOn/HX9UsiyKhzcUEwnll9Z6Vn1EAoDKAoA+Eek7jy5xojzgMcmsguMxoLknUW1qA5a71gHY3tpXFpmOWsy7lzlVj1sdaxvFprpum2qT1WzaqIA+V7nDK8jZnStpCoCyKVLjfW8bA6QjrXo3Us13uTviNriOCbaSCtIgREgx0tRLayTaibiZnlLyE30Vog6QFMcTN2rfW5N+PFY1NxQtHlUc2qkqqk1W69OwKDMq2ov5nvviRn+B5hpzIcqQxMSuYypVwv7QrqcaVbtoobKLsk49j5ZzBy8ca5VE6Qca2ddbMyaNVljoUqRagndBVAC6yMVg0NYe6e7/8k27pnfc38dacUKJVVM/EgJiBqKiXSFViQJG1am0kgaiNiDt583h15AncwurfCrkJvqq9yurzuQT7FyNqoKGa5SzIdyYJDaLSgK6mQKq6rBogKp2bySfbD1ymrpG8bxNGquxQkVqEjO1V40k17bj5gU/4gfYdwf8A2lJVcaKFusc9j0NPYBCoIqy4rxJcvC8r3pQXQrckgAb7CyQLOw7nHNs3xB5upLLpYmPUm9jpsGoKPuqdP4sKY7mh1THPs1wHMSzys8LhjqkQ6l0EqygISDRuEaBdUdRI8ir/AAjjcNhHVuPAAj+okTBgQkHlOZRF4EeNPjOHcxDYQib7DS17+kDaTNWuQyefy/SSNoZoTpB1kgxrX46tvHqfx2GL3MTZgD0xxMf9Yf8AFBX88R+WoswkQTMKoCALGbBYqBXrolbFDcHf2Hm3xzuOfl8hQQSN0iArr3YHpFabKRkET4HUetU0HMR3EmXzKsoJak1Lt+6w+MfgP88ReGc+5WWNWeRYmIso+oab8aioU7eRt+OL3NyhY3YgkKpJCgkkAEkADcn2rHKctkMwFVDHIHYQ9JOmxVlckHW9ARlQN9tsaHDcHg8YlZelEERB8Z12Fp5c6tNpRPfVHlNdN4VxuLM6zC2tUbSWA9JNA+k9mFEbj+6jifhQ5B4EI0Ep6ySBTC8b0BaMNx6QWFAVuQNTAYaM+HMUgjID6G0E9g1HST+dYysaw03iC0yqU6Sfn/sUwnlWOa4XFIQZIonIFAuisQPYEjtjfFEFUKoCqBQAAAAHYADYDCBynndM3U1skfRMkpkY7g1pJs+ptX3hex7+pbduGcUjzEYlibUhv5EEdwQdwQfGLnF+GO8OdLKl50iLiYBImPH7VTweKTiWw4BEzY62MV5nhZX9t53jIHt8Vn/jfERI6/q8yKo2HHq00APiF9r3ruffG3PREMSFnexY0SaRftWoV2Hv3OMDlSO0UjU17y99PZtzv+B9sVW4CAJ+f+VaaTA9/msY42FXHmGNlv2u257H1AHYA12rB9TFUIJD2YAy+fYHUaO7fI1+GMUyxC0uXPciml7iqNb9q2rHrZGrHQTT3synYDtt3HbxtiXNfX5/506fc/5VkctuQYdhtq6vhdWnzfY+ff5Y1pDdDoRb9/tdrUUBsD4vb5HHqZSr0wQb3/WHdWJ7+k3YP88YmALWmPKDYDduzdiB6d+wA/4GCDt9/wDOl71/yqfkiFsFY0LG6Vr1E3Z7D2xnxHiUcCGSVgqihdE7n5AEn/IE+MRMgq9StOWDAWNHxC/yG1Xviu59yMkuWAjUtpclgLJrRItgDc0WF1ZrejWIUMocxKULMA6n/c1VxCihJUkSYpkBxqbNoHEZddZBYJY1FR3IHcj5457nubZGr6vrgjjjXQihHDMLFWA2pQAoC7ebHtN4TmjmuJJMqMulB1bN6SI5V8EhbMigLdmmNdzi4rgzjaC46YEE+Y0B8ek1QTxBta8iLmQPyR4b09HBgODGIK0K9wYMGG0a8vHuOP5JW/0ihQo85zAJmSTUSmpQ6MAKChOpsSdh2XTh1+kDiMsUMYjeSJWepJIxbBdu3nsS1CidFA98bL3Cih5tpK5zDl/vy36U/IZA5+/t4014iZ3isULRrI4UysEQG/Ux8Ch8x8t8c5Tj2aTL5eRppzGs7faVZkiqL46W5ArFxfkDzWInEJZZ8pDNJPMSJmiu6IImFSDTXrClaIr4BvidvgpzDtFiJi2s36dL0Mipg29n8V1zETivE0y8LyyXpUdh3JOwA8WSfND3oYq+b5posk3QLFwAur71AGzfgkgC/Gr3o4SWglkyWaYyZh4EKmLrF7ZiHVx6mLFfUh0kkAk+e1bB8ODyQ4pXdzARubj8/U7UUIzQTpMfT810fgvEjmIVlMbxarpHq6BIB28ECx8iMZZXjEMokMcsbCMkOwYUpAs2e2w3vtiuyGTjXhyo5keMwWxJLMVYFiL7mgaAN7AA3hJ4RG0kedy8MU6rMFeIldgsdAq25OqtO290dzhzWBbeLigYAVblE9b2F/KmJEia6Jwzj0GZ1CCWOQp8QU7i+xrvR8HscTicJHKGTkbNLMcu2XWPL9Jgap3PTvTXdbQm/nvRJxo554JLPmQTC88ejSir2Rjp9Xah9+zYPw70MI8PaOJ7ELgRN4PlqB110pyUyYJ9+/e1X/GOZHjzUOWhjV2ei5Z9OlLANfvMBvW3gC72vZplRSzsqqO7MQAPxJ2GETL8sFc9k+qjSMsStLJRI60aAKxet/Ug7ne/nWLTnng8s4hKR9VI2torrV280aNXRo1v74LmGYLjTSVQCJKuZvzMbW0pQkxfb536/j70xPxGJdJMkY1Astuo1Koskb7gDckdhiJPzPlUUM2YgAZdSnqL6lBq1o+oXtthIbkrMxwQGNELq0p6VikWZXUoDdDZy22wO3zxIyHJ02rJLNEjRx9TqhipGlmzBUVfq+OM129+xxJ/IYRIzF2ddCJtm+sCNr0MvM+7+/OuhYMGDGDQoxrbMKGCllDNuFJFmu9DucUPNXF5Y3hhy5AklJ3IB2FADcECySSaOyNWEvi6ziaVptInUo1hRtoCldNMQQdO3bctt4xtYHhJxIClLAkEgb6xpynes/FY5LG0wQDyvXQeF8wLPNPEFdTCQLbbV3BIHcUR57ggjY4kcaestOfaKQ/orYVuSZ9eamd5GeV0u9GlWAKAkE0TXoFFE239V3hj5lkC5PMX5idR82YFVH5sQPzxHiMKGsWlpA/489bTrfXpUzTudorPX6nlXNMuYgxGYaQaR6dHRu1Jph1SForp3HZl3Hs5fR6AICsYYRJQ9RRiZNy1OmzqFKAEgHxQ04Xxk5NBzCtSJKEBA3RqUdQH7w1sUZT8/GoYf+C5/rQRyEAFl9QHYMLDAfIMDju/4xxaVMlDYzDOUkz8KhqIjcbzzsKweBpUPjEGAdNQdDPTlFuZrXmcsTLfTdgdy3VIAPb4b9t//fGhMoR6uhVWbaYncH8TXnv7Yzziu/7SFGC2QOrXsNxW/wCe3b8MamyWp7MMF3uNZOxq/He68f344JBISAT8/wDP7V2CTbX5/wCVZfUhv9hFv2uQ73THwfvC8YLkx2EWVHy1k3Vfw+DjYYAuyplQNVgk127GqNECv/btj3pAWAuUHaxfsN728ECvwOHZzz+Z/upZj7/3WIjAA9OVXbszXR1EkX7efxGCk3v6nXpvt231X+mw+RxigFj1ZM2V7AXe1gb72b/XAMyunaTJ+LpbXcGvvdyQTgwfc0orfw6XU3xZdqG+gHUPA/s7g7YruYeI52NSYYVI10GUGRtG3q0+5s7Ua0/xWsw8QAG00AqySENEeN9W23fv77YtDJpTUxGwsnxsNziIq7JwLUgEciD+BUTid647nuJktPqLtI5Pq0RxnVoUG1Dekhgb87Xhq5b4lnSAsEcbQd1d4hCNJv4dB0neu2q9+1b1XD6m+sssLzB45GiIUsUZpLU6lsB6cE6ST9ke/bDRyBmVMUsY1aklJYEVQcbUO6k6SSCAdRb3BPTcSdAw5GQHLAg9QL20jTYViYOA6SB8cmfAxy31pobBgODHEitevcGDBhtGqM5iDL5uKFIAHnVvtFC7aQzUd9W+g9hXbEqXjERzIypVy5Qv8FpQrYntdEGvmPOFP6R4368Bj6mrSw9Bo1UmoaqOm0LC+wsXQs40nKvJmI5sos4H1NlV3D61+EUS25e9ZHezuLFY6BOCQ62h1atUm8/1AmCT9uholNgZ1/MUz5njH/Lo8o0KMjRlw5NkFPAQrVdt799sW8QjYDToIU7VpOk/Kuxxy3gvBphITJDmVqCfWx1vqYqo9Jaq1UQBd997s4Z/o14c0UUuqHpguuliulnAH3gDR09gwoGztscLG4JtprMhd0gW5kkydfkKK0BOhnSr7jHHo4InclXKgnQHUE0QD3OwBIsntf5YIuNwNHCZGjjM6oyRyMgY6gCAAT6jZrbzhMy3KJJz7tlzrLARNVawxGul+98I3I/DzjX/AEenXMZIrA5aOPLLIWAMf2Yj1AkdtGm1IPxAijeCMDhYy9pcXmw/pBjXrrztTSBz501cuc1rmFbq9KFus0SJ1L10qN6dQUk042AxdZrOpGuqR0Rbq3YKLPi2NXhC4Dy/mcvnet9XDIXKnUygqpCjqpbbeVK1uAaO++/6TIRqhYutgNSMjuPmSFBoG13PlR3F4Y5gWHMUltpXdUJteDy5+tOygryg/L5fb9XpnzXNWUjCM+YhCuGKNrBDBe9EWDR2/EVjZJzDllmEDTRCU7CMsLs9h8iR474R+CctSTR5ItGGhEkrvqoDpM8pG12dWoEAdw3sTib/AEEmOYOox9IzLKZN9dqQ1DfyRe4FFm3PYleBwaFFKnLidxzIHyEkbzaiUAEjNz26+O/3pii5yyjdOph9qzKnpcWyVYNr6e4q6vxeIMfOqvmIwmg5d4XlLtrD0mr4UIvbSdiL8+10ef8Ao9laSdkqiwaJS3c2u/8ADQRfx1N3xcScmNqiKulR5Z4aN2zsjLfbYWbvv8sOLHD0CQuZB1OlraDW4HKQfANKQBM/L3/ufObwvnjKzsyo7DTGZCXRkGgVqILAXpJF/jjfwnmzLZmQxwuzMFLUY5F2BANF1F7kfrhVTkWWIKzMrLHFMGWMMWdpHLgAULr0Aknx474x5A4TKMz1GSZY44mjHUq7Yx0oo0wAQ7/he5wncFguzccbWbC1xr6Xn707KmFEHT37+9dEwYMGOeplKnOk0cUmXmMZkkRiQLYKET1FjQNFSQQTsLJOy7U+YkfiGb+yXR6FFtR0IpY630kiyWIVQd67/Fp6HiDwp8uVb6sYNOr1dLRWr56Nr/HG1huIdi1KUEqSICpkCTy08OdUH8L2xyqPdJkiNY6/WqHL8hquYVy5aJNLKCSXMg7ktsEWwppas7bAU1xzDwhsxGqo4TS4aipYNQNA0wIokHzuBti0wYq/9SxPbIfzd5GhgGOsGpxhWghTYFjqKoOHcAkGTky0zIL1hGW20q1EE2FLEOWO/wAtyd8buA8u/Vmduqza+66Qq3d6q3Orxd7+fGLnGnN5pYkaRzSoCWPsB/f+GCviOJdC25s4qSkAQVen0pDDtpKVRdIgHpUHPxRoygDLhpD2kIUubBoeSb+R3rbGK5F9gIcsoWiN272O1KK7fyGEXjc0udlYxxnW8elUoMVRCfUSWADW47GgaA1d8XfDOdMwsyQ52BY9Wr1jWp9Ks16WB1/DRKsasY03eHvNNJKSCqJKZuPnflUbHEQ4TbuzAN4P26UxJw01Rjy1Ensh+HwO3fxj2PJSA3WX3O/oPYnffvdY18vcyx5xWaMOuggEOAD6hYOxIo7+b2xu4xxuPLBTJqJY0qqLJrudyAANtyR3HvjLP8x2nY5e9yq846Wwc9o1n915HkZAQS8dAjYRr7jz4/4/LMZOTf7Rewr0L40/4Bh/tfLG/I51Zo1kjNqwsGq/UHcEGwR7jGji/F0y8et9R3ChVq2Y3sLIHYE2SNgcRBTyl9mB3tIga+lNLwCcxIjnatmVyzret9diq0gDHnFOKR5eMySkhQQLAJNn5Dc/5A4x4RxZMxHrQMNypVqtWHg0SOxB2JFEYj8z8KbMZZo0rVastmgSpBq62sWL8XhzaAcSlGI7okBW0Cb0kqC4VNjv0rZl+PwyTmBX1OEDitwykKfSezelkO3hh86sccf4g2YSUiRCjEIrLRW0VY1A2ulJjU2pZD2JAx0DkfNF8ooYsWRnUhjZXe1W7OoBGXe/7sa3E+DfyuHTiEKkGBzvEkyLRNqkU0UpCjofx6c/Sr84MBwY54VFXuPGahZ2A849xpzsOuN1HdlZf1BH+OEkAkA0q1JxeErqWaIrpL2HUjSt22x3AINn5Y08O5jy2YbTDPDI2nVpVwTpPmu48frhC4Zy5moZNbxBI44sypexusnUcbd7DEChY2sHG3kPl53lhzGmNY4zLTj4nJ6iFSLNUT8h6AasnG85w3DIbWvtJjS4ibwPOPnUnZ2JnT99enWnrNcey8TlJJo0dU6jBmApLA1HwBZGKrmPnKOHLSS5d4ZXQI1aiQFkFqx0bkEdiNt7ugcR+ceVHzUsLRnSQadrApTsTX3tjde6Liuy/I0oyeZiGlXlakBbZYxq0ixfYuwr2UYZh8PgsiHFrvIlJPW/y98wEiJJ+XWrKTnxBmhAVWmShIC5+2Omo60djqoNdWCNsaeTudBMRBmHJzDPIFPSKqyrZABA0k6QTV4kTcrN9dhlUR6EjYN83KlbArvYU3iFwTkaWKSB3eMGOWSRgLJIZWAW6F/F39h5xIU4AskCxyg63zd7p4SOooDLHW30M/amHmDj8WVjJlfQzBtACsxJA7gKCaBI3IoWMKvBuaEjycf1lZ805kmCnSsraUcgWXIB2rtZxd808qNmnjkjlEboKsgMK9Xggg/Ef0BBBGKmX6P5TBFGJk9EkjkEErbuW7V6iLG5rdfmRgYQYIMJC13Jk9ICtLeG96cAggSfd+nhVvmufsrGsbEylZIxIpWNm9B967Eb2Pkca+Nc/wAEB0qks7aA/wBmBQUgMLZiKtSDsDQIurxCX6PTphBlX7KJo/gJsszNfcbAGvyPvio47ynKjIkcUkgWGOPqiTQHKBQS60VC+kGmbYgntWJGMNw5awAonXUwNbXttyNJCUEgE/QfXpNM+f5+y0LqrdQ2quzKoIRXAILWwJ2IJ0hqG+Nbc+IuYlhaGULFq1SjSVpQd6Bu2YaQPcjfxitzP0drMsTR5gColRmCq4bSoUkA2rbg/qe/YXcHKSh80zOWGZ02oUDToZ2HvZt/w27b4hUjhyE6kmL66yL6RpPpTRltrp87fuqxPpIUpKxy8qskfVRSyfaJaiwwsKRqU1vsRV4zzHP+kZioCTEsbL671iQOd6W1A0Htqvb3xLyHIkMaOpaSQsgS2JOhBRCrZND0r3vZQNhjTlvo9ijjkSOWdeoEUnVuFQsQB2NWffwB727NwyTY6jnpad/H18KJyzI96fv5Vb8t8VbM5ZJnVFL3QR9akAkAg15AuvGLPEDgnBkysQijJItmJPcsxJJ9hucT8Yr5QXVFv4ZMeG1Nqh504sIMq9/1gZL32BVtTbbmlB2HclR5wr8EmzEcx+rokrGMAqQFoIe9mVR3bYb0P52n0h8NkkVWATpIpDWfvOyACq3sha8fFfgGHyVnLzR1CtSyqvz0tGyn80s/lj0DhSWWuAPqCQpRgkGYsrQwRoO951zmL7RXEWrwBI23GtxubeVX/DMzn2l+2iiSIqfa1bwdpGLWaBGwre72MTiPCuJuVMecgQVuBEAL/wBpWJ/lhqxrmnVBqdlUbC2IAs7Dc7bnbHFfzx7TMhtI2jLI/wDaa3Q3AgqJ6/6isMlG6xqJWDuB6nC6Qx968f8AHbFDzrxSMQvAdfUZVdQqM16XBAJANWUI3wyKwIsEEHsR5xW5zlyCaXqyp1G0hdLbqACxB09r9R3+eI8K62h8OvTa9o126RQeQpTZSjfnypGykmYgH1mLSqOxis6WBKM/xKQGUFgd1bfa/l0Phub6sMclD1orUN61AGv51jRm+AwvCINOiMEEBPTRBvau293+JxnwrhEeWTRECFLFt2Lbmr7nbt2Hz9zi3j8a1i05ohcnbVO0mdRVfCYVWH7gMpgeu/r41i6w5SF3VEjRbdgigWfwFWx2A/IYSVhn4jOQx00tn4isKE7KoUqWZiO9i9JNgALh341w36xA8WrSWohquirBhYsWLUWLG2FCTkWcnf6sfnqf/wDVi1wt5lCFrWuHDoSJgc6r49Dy1pSlOZG4BiTtUd+WKlTLJxErItkRDrCvvbfbEBqN0CDTXiNxvIPHKsT5lp9PqZdU3obbSDqmYajZNVsB/EMTRyDmNVg5cbCqklBBBLXYjBu6/TErJ8hSWFlaJY/IjLEsPIsqui/LbnfwdxqoxjDagtb4UANMoknxAny9TVR1p9xHZoaKSd81gPW9XvJsOnJxbVq1PfltTEhj8yunGzmXjX1aHWApZmCqG7diSTXgKGPceBYvFqiAAAAADYAeAPGF3inJqzzdV5pCCRcZAKhRptF7aA1b9+5xzeHcw7uLLuJMJkmLmb/Db610LSUoCUnQUq8UzU8rJLmEZQRoRumUXy2wYlrIBNn90fm1cmZ2EQRxLJGZWUysgYEjWdW9dioZRXyxZ8b4KuZQKzMultQZasGmHkEEEMf1xB4NymuWm6iyOw0FQrBdixUkgqAKOkbV77742MVxTDYvABlXcKSSEpFul/MzVpbwW0EREHQC3qTPOr04MBwY5YVVr3BgwYbRqo5h4/FllAlSWTqWAiJqsbXdkDz2ve8VkvO+VgihMccrRyqzIIoxtubBBZSGLavzBv55c78tS5wRCJkAQ2VcnSe25A7/AOHsb2gR8hS6IFMsY6XWJ2Y31DMQBsO3UFn+Htjdw7WC7BBdVeTInoY28PWiAnUn36fnWrXI8+5WVJXBkURBWOtCCyvYUqNy1kEVsb8Y0J9IuXMTyaJx0ygZCihqe9Lj16SvpbcG9u3bELK/Rsqo6NLqDQpHstfDdk+r5t+t4lLyErRSrNM8kktapCANl1UKFfvNvtvXtu4o4YCYUSJHPS07ePyijCY1PuOnj6aXrbPz9Eiylop/sphEQOnZJF6h66017m/lin5k53d4IpMsJo6kPU1aFoxsAYm+L4gSbB7afc4sIvo9AjZWzEjF5Y5GcqCSY7ru3cnuT7dsb5uQ0bLPB1XAklMpbSLBKhaX22ANm9/0w9tfDWlhQvB6xEXtHOh3Rre/yrFOdmbNw5YZchnVS+uTSUsAtS6fXoujuDsdvOJPNPMz5YxxwxCWWS6DMVACgk9gSTQbYfun5A+Z/lVHzQzUszaY2WQIaCqYxsdXgCrPv5NYk8X5fy+fRC9OvdXRlII+Roqd/wDH54rZsEHG1Ze7He1+LzInyikIkT79/rrSTzTx587Blx0G0s5DxB/2kivo6asF3/hatuopoEXhi+keVxkSFACn9oSewAJAoA6txuO1LW94tJuVoSsCLqRYHDqB5IZW3Jsm2Wye5s4947Hl8wDk5JVV3XVoDKH072QDe1XvWJhi2S412ae6gqJFzAnXyF6dnSFJIFh87z9KUs/zNPkI4IYostH9lrMJ6khBJckalb0A0aZgdz8jWTZ+d+K5aVQiiVAEBLG8uwDsT6qDgByNvFV5LDn+T8tmmSUszUoAKspDAAC7o3sB8tvxxPj5dhV4XCnVAgSMlj6VClfzOliLPvh5xuFSmQnvkKCrbnxPPnemjLAtz/R1qm5sas7w/YkdbtqYUTQvbY/n37e+KfgfOmafMwrK0RikmaEqsekg6dSm9R7Wq/O/zw+Zjh8cjI7oGaM2hP3T7+2IUPK2WRkZYlBR9am2+OgNW53NAVfasV2cZhwz2biJISRoLGVGRy1FC3L3f9elWuDBgxi0qpuYeCy5jQElVEXcoUJ1MCNJJDDYe3ub8DFY/JkitG0M6oyJGAxjJOtEKFvjohl2Km/O/tGzOeVOLl5ZOkqJps9iGVCFJPwqWZ2vb1RVfjG7h3P6yOBII4Y5ATHIXuqBYawaBsDwe+293jrGU8TZYSnDmUBGY90RC9QZHesOsaVAvAocJcKZNjMnbTfmdqb8Q+L8MXMRNG210QavSw3Bo7HfuDsRY84o/o+zUjwSdV3ciTuxJNtHGx79hqYnT4vE3mGLNkr9WYaSNLKNAYE/e1MDQrbYWO4DXQxFYVWHxZZzgFJ1NhzqwQQYNJ2QnzMfTETMXVzGiBmZNCWAgjtVYUponTsupmG+HPlng8kCN1ZHd3IJBdnC1fYt3JJN0AOwAobq3EMvNkWjbVDqVToAoncAEaHcO9VWsdwzWFNYbeGcyQzaQHVZGA+zJog1uo1Aa69x7Y1uJB1xntGUyg6qA5HfkKDrrWcJBEx5+lWuDBgxzFKoHGuMplY+pIHK6gvoXUbN15H4fiQO5xCzvOeVjjLiRZCNPoRkLerfsWA2G532AOLmaFXUqwDKwIKkWCD3BHkY55y9w6JOIiMgERvOEDG6YPan5mlY2fK33F418Dh2Hm1qcBlAm245dP30qniHVtqSBoox4GD610KCXUqtTDUAaYURYuiPBHkYyklCi2IA9yQP78ZYruL8KM2mioKk7MupTqFbi968YoYdDTjoS4rKnnEx70qw4VJTKRJrdBxNGeRLpozvZG+12N7oe5xl/pOLSG6kekmg2paJHi7xUZ3hCRa55HVVBck6CaVkKAVvdE9vyxhkeW/slHUDAkuDpP300g7m9tm/LxjZOE4cUhfakCE/0n4oOYAxGsHwNUg7iZKcg332mx+vpTDrHuN+3zx5HKGFqQR7gg/3YWV5ccz7ikCadfpJNR6BQ7gea/zxbcB4P9XRlLBixvYEAUAPJ+V/n7AYr4vBYRlrMh/MogHKBzmQTOw+ulSNPvLXCkQJN5961ZHBgODGQKuV7gwYMNo0YMGDCpUp/SLxKeLLgws0Y3ZpQSCukWBQU2DuT22Xzha4nxjMRZ36ysMInOW9cbliFX7E0GWr3oD+32x0LjfBkzULQyFgrd9JAPYjyD4JxFzPKcEkhkcOSY+n8RrT6Pbe/Qvf2PvjewWOw7TQS4n/AJA21Bjr7jxpwKRqPduvjS/xH6SijJ04C6mNJHstdOoYqlKQSAfvEWRW3c17cYkysvE5Y+mWDxG3DkabzF2NQ3pasVQrY1hnz/IeVm0akYBFCDS1elQABdFhsANiO3vvibPyxl3EoZL6xBk9TerTqre9vibt+8cPTi8A2kBCDeM3WFA8+hoDLaR4/KajJLM/D3bM9PqNHI1J8Ok2VHc76avc7+ThM5U5vmhWGGoJIgsg0pfUUoJGBY6iBZUggqCAQfx6U2TQx9KqTToobUtVQ9tsRchy9l4bMcSgldJJtiV9rYnY+R5rFdnG4dLbiHETmMgbC3jaKKSMpBHv340l8L57zJcluhKrxuwRAQYmU0AxDE1exB9Qse+KrKcTfNZhZJHjdmy8+yrQQdM+hhfceR+RsUT03LcGhj1aIkGsU216h7G7sfLtjXDy9l0fWsKBqIur2bv32NjY/LbtiyniWFQVFDcEiARHseWsXp5Wm8DWuaycw5mLK5WOFxAuhvUiru+uSr1KwAsdvTZ1b9gLSbmSZ85k9WYIjkEBKQsp9UgT4l7sjMSt7lQQQPJfn4bEVCmKMqvwgotD8BVDB/o6LWJOmmsdm0ixtWx8bbX7bYarimHVJ7K/evbfyphIO3P9elScGDBjn6bRjCaYKpY3QFmgSdvkNzjPBgjW9KkDmzmaGXXGICZY0JEjOkRQlboE3q8Wnn2Io4XEzCa02VwFYsFljjNWuwY3Vk9lpj4Oxw/c9ZWI5V3dY9doAxA1UXW1U/FZXVQHzwiZnhsccUMqG5G6jMjAMqGJtINHbQTsQ12LO1HHpPA8Q0cHlbBTJy6k94JkmQRAPSI6609k4hKFpSr4jY6RvyOtPnKPHoJl6eXhkiVQSbX02av1WSzEm999jeLDmSOU5dhDq1WthTTFbGoKbFHTfY37b1ifl0UKAgULXpC0Fo+1bVjZjhF4lIxQfbRYGYUc03m/Od6rlBU2UqOo1Fq5Xw+KR8ysO6vI7gtLrJVY0DAUTqqjsLFaifOLDmDgE2XhMj9KWMEawoYEAmrFn3I38bfiJGWyWYfiSZj6tIkZke9bINKtEqajvvupNCxuACcX/OUM8mWMeXjEhkOlt1Gle9gMy2brz747/E/xJikYthtlaQ2UpzJ7uUE/GJ2jxrnW+EMKbWpxJKgTBMz0PsVnynxIzQepizRsULHuwoMrH3JRls+SDi2zDUjGwKUmzvVDvXmsUHJfDJIUkEiFLKaQSpJCoBfpYgdvfxibzTmwmWkBIDSKY1HklxWw80CWPsATjiuIstHiS28NBQVWi4g8ugrdwZcUwjtPigTOs1Sco8YYEjMSOA8SyDqOWorqMnqPw+kq2nts1djhe4flBPmqzJMTzsHjliJUg2xMe+6EhhW5IYDvZGPMh6suksxDxSs7Ie+hg7DpGvOmtI82y1tvZ8Z5bkXLpIxe2pnG5MMhJKla30iwjV7BtrY43ilpp1UKylfdtsRy89QddN6vussOAGddOh6/an5FoAb7CtySdvcncn54Sed+P6i+XRwmhQ0hui5NFY199jqJ/wD4bvlPjsmYjYSxsrx6QWo6ZLHxKaAvbcC6se9CTxjhMMqlXSjJt1FQFhVfe0mvHfxjnMOBhcVDwkjlfz62p2GWlDgUoTFU+fzCycJUhgw0RKxvypQMD8wQbxZ5fOmNspEzsS6G7C+qlBFk7jftXfzjyXhsTZToDqLGAq2EIY1W9ad7rc1741LwmMvl3Mk7NCKUtH3skeo9Px2Haqv5mwFtKQUqmMyzpzT3duetVOzP8wpcWiPO/wCRUDh2dWSTrSvmGKMSoVWKKCvmhpFAkeDtud8WfAeYfrDMCqId6XUS1A0b9NeRuD5O22JOWgjii6J1sACCdDbhu/wrXn8ca+CcMWMsySTuCAoWQmlAJPpBArv3GHOu4VxlwqSc1gg7Redovrf1oOh0upKLIvP2q1ODAcGMMVJXmrBqwYMKjRqwasGDCilRqwasGDCilRqwasGDCilRqwasGDCilRqwasGDCilRqwasGDCilRqwasGDCilRqx7eDBhUqhcS4XFOFEq6gragNTLvRH3SL2J2PvjTJy7ligToRaRZFLpKk9yGWmBPuDgwYnTiHUABKyANLm3hQqblYFjRUQUqKFUbmgooCzudhjbqwYMQkyZNKi8GrBgwKVGrGnN5OOUASxo4BsB1DAH33GDBgglJkUq2QxhAFQBQOwUAAfgBsMZasGDANzelRqwasGDCilRqwasGDCpUasGrBgwopUFsGDBhwFKv/9k=">
            <a:hlinkClick r:id="rId4"/>
          </p:cNvPr>
          <p:cNvSpPr>
            <a:spLocks noChangeAspect="1" noChangeArrowheads="1"/>
          </p:cNvSpPr>
          <p:nvPr/>
        </p:nvSpPr>
        <p:spPr bwMode="auto">
          <a:xfrm>
            <a:off x="207433" y="411163"/>
            <a:ext cx="4064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698" name="AutoShape 2" descr="Image result for foreign and commonwealth office"/>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9700" name="AutoShape 4" descr="Image result for foreign and commonwealth office"/>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9702" name="AutoShape 6" descr="Image result for foreign and commonwealth office"/>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9704" name="AutoShape 8" descr="Image result for foreign and commonwealth office"/>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9706" name="AutoShape 10" descr="Image result for foreign and commonwealth office"/>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2770" name="AutoShape 2" descr="Image result for mhra"/>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2772" name="AutoShape 4" descr="Image result for mhra"/>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2778" name="AutoShape 10" descr="Image result for age uk"/>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 name="TextBox 2">
            <a:extLst>
              <a:ext uri="{FF2B5EF4-FFF2-40B4-BE49-F238E27FC236}">
                <a16:creationId xmlns:a16="http://schemas.microsoft.com/office/drawing/2014/main" id="{90F48633-9CA0-FD49-8DB0-B92E716FF494}"/>
              </a:ext>
            </a:extLst>
          </p:cNvPr>
          <p:cNvSpPr txBox="1"/>
          <p:nvPr/>
        </p:nvSpPr>
        <p:spPr>
          <a:xfrm>
            <a:off x="587829" y="1763486"/>
            <a:ext cx="184731" cy="369332"/>
          </a:xfrm>
          <a:prstGeom prst="rect">
            <a:avLst/>
          </a:prstGeom>
          <a:noFill/>
        </p:spPr>
        <p:txBody>
          <a:bodyPr wrap="none" rtlCol="0">
            <a:spAutoFit/>
          </a:bodyPr>
          <a:lstStyle/>
          <a:p>
            <a:endParaRPr lang="en-US" b="1">
              <a:latin typeface="Century Gothic" panose="020B0502020202020204" pitchFamily="34" charset="0"/>
            </a:endParaRPr>
          </a:p>
        </p:txBody>
      </p:sp>
      <p:sp>
        <p:nvSpPr>
          <p:cNvPr id="5" name="TextBox 4">
            <a:extLst>
              <a:ext uri="{FF2B5EF4-FFF2-40B4-BE49-F238E27FC236}">
                <a16:creationId xmlns:a16="http://schemas.microsoft.com/office/drawing/2014/main" id="{72CFA2C4-DF46-A947-8DBC-02D996381AFD}"/>
              </a:ext>
            </a:extLst>
          </p:cNvPr>
          <p:cNvSpPr txBox="1"/>
          <p:nvPr/>
        </p:nvSpPr>
        <p:spPr>
          <a:xfrm>
            <a:off x="914400" y="-1198179"/>
            <a:ext cx="184731" cy="369332"/>
          </a:xfrm>
          <a:prstGeom prst="rect">
            <a:avLst/>
          </a:prstGeom>
          <a:noFill/>
        </p:spPr>
        <p:txBody>
          <a:bodyPr wrap="none" rtlCol="0">
            <a:spAutoFit/>
          </a:bodyPr>
          <a:lstStyle/>
          <a:p>
            <a:endParaRPr lang="en-US"/>
          </a:p>
        </p:txBody>
      </p:sp>
      <p:sp>
        <p:nvSpPr>
          <p:cNvPr id="21" name="Title 1"/>
          <p:cNvSpPr>
            <a:spLocks noGrp="1"/>
          </p:cNvSpPr>
          <p:nvPr>
            <p:ph type="ctrTitle"/>
          </p:nvPr>
        </p:nvSpPr>
        <p:spPr>
          <a:xfrm>
            <a:off x="136187" y="237841"/>
            <a:ext cx="10924162" cy="601111"/>
          </a:xfrm>
        </p:spPr>
        <p:txBody>
          <a:bodyPr>
            <a:noAutofit/>
          </a:bodyPr>
          <a:lstStyle/>
          <a:p>
            <a:r>
              <a:rPr lang="en-US" sz="3200" dirty="0">
                <a:solidFill>
                  <a:schemeClr val="tx1"/>
                </a:solidFill>
                <a:latin typeface="Arial"/>
                <a:cs typeface="Arial"/>
              </a:rPr>
              <a:t>Other initiatives</a:t>
            </a:r>
          </a:p>
        </p:txBody>
      </p:sp>
      <p:sp>
        <p:nvSpPr>
          <p:cNvPr id="4" name="TextBox 3">
            <a:extLst>
              <a:ext uri="{FF2B5EF4-FFF2-40B4-BE49-F238E27FC236}">
                <a16:creationId xmlns:a16="http://schemas.microsoft.com/office/drawing/2014/main" id="{E9FD1856-8374-6F4D-F11B-875814CAF9CF}"/>
              </a:ext>
            </a:extLst>
          </p:cNvPr>
          <p:cNvSpPr txBox="1"/>
          <p:nvPr/>
        </p:nvSpPr>
        <p:spPr>
          <a:xfrm>
            <a:off x="714847" y="3591504"/>
            <a:ext cx="6097712" cy="338554"/>
          </a:xfrm>
          <a:prstGeom prst="rect">
            <a:avLst/>
          </a:prstGeom>
          <a:noFill/>
        </p:spPr>
        <p:txBody>
          <a:bodyPr wrap="square" lIns="91440" tIns="45720" rIns="91440" bIns="45720" anchor="t">
            <a:spAutoFit/>
          </a:bodyPr>
          <a:lstStyle/>
          <a:p>
            <a:pPr marL="0" indent="0">
              <a:buNone/>
            </a:pPr>
            <a:endParaRPr lang="en-US" sz="1600" b="1">
              <a:solidFill>
                <a:srgbClr val="005EB8"/>
              </a:solidFill>
              <a:cs typeface="Calibri" panose="020F0502020204030204"/>
            </a:endParaRPr>
          </a:p>
        </p:txBody>
      </p:sp>
      <p:sp>
        <p:nvSpPr>
          <p:cNvPr id="2" name="TextBox 1">
            <a:extLst>
              <a:ext uri="{FF2B5EF4-FFF2-40B4-BE49-F238E27FC236}">
                <a16:creationId xmlns:a16="http://schemas.microsoft.com/office/drawing/2014/main" id="{A48E2C3E-E790-5BE2-142A-30928308D3D6}"/>
              </a:ext>
            </a:extLst>
          </p:cNvPr>
          <p:cNvSpPr txBox="1"/>
          <p:nvPr/>
        </p:nvSpPr>
        <p:spPr>
          <a:xfrm>
            <a:off x="207434" y="1218737"/>
            <a:ext cx="7131829"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latin typeface="Arial" panose="020B0604020202020204" pitchFamily="34" charset="0"/>
                <a:cs typeface="Arial" panose="020B0604020202020204" pitchFamily="34" charset="0"/>
              </a:rPr>
              <a:t>Patient Choice</a:t>
            </a:r>
          </a:p>
          <a:p>
            <a:pPr marL="742950" lvl="1" indent="-285750">
              <a:buFont typeface="Arial"/>
              <a:buChar char="•"/>
            </a:pPr>
            <a:r>
              <a:rPr lang="en-GB" sz="1600" dirty="0">
                <a:latin typeface="Arial" panose="020B0604020202020204" pitchFamily="34" charset="0"/>
                <a:cs typeface="Arial" panose="020B0604020202020204" pitchFamily="34" charset="0"/>
              </a:rPr>
              <a:t>An area govt is exploring.  More likely to emerge later in the year</a:t>
            </a:r>
          </a:p>
          <a:p>
            <a:pPr marL="742950" lvl="1" indent="-285750">
              <a:buFont typeface="Arial"/>
              <a:buChar char="•"/>
            </a:pPr>
            <a:r>
              <a:rPr lang="en-GB" sz="1600" dirty="0">
                <a:latin typeface="Arial" panose="020B0604020202020204" pitchFamily="34" charset="0"/>
                <a:cs typeface="Arial" panose="020B0604020202020204" pitchFamily="34" charset="0"/>
              </a:rPr>
              <a:t>Currently pts can see waiting times for hospitals on </a:t>
            </a:r>
            <a:r>
              <a:rPr lang="en-GB" sz="1600" dirty="0" err="1">
                <a:latin typeface="Arial" panose="020B0604020202020204" pitchFamily="34" charset="0"/>
                <a:cs typeface="Arial" panose="020B0604020202020204" pitchFamily="34" charset="0"/>
              </a:rPr>
              <a:t>MyPlannedCare</a:t>
            </a:r>
            <a:r>
              <a:rPr lang="en-GB" sz="1600" dirty="0">
                <a:latin typeface="Arial" panose="020B0604020202020204" pitchFamily="34" charset="0"/>
                <a:cs typeface="Arial" panose="020B0604020202020204" pitchFamily="34" charset="0"/>
              </a:rPr>
              <a:t> website</a:t>
            </a:r>
          </a:p>
          <a:p>
            <a:pPr marL="742950" lvl="1" indent="-285750">
              <a:buFont typeface="Arial"/>
              <a:buChar char="•"/>
            </a:pPr>
            <a:r>
              <a:rPr lang="en-GB" sz="1600" dirty="0">
                <a:latin typeface="Arial" panose="020B0604020202020204" pitchFamily="34" charset="0"/>
                <a:cs typeface="Arial" panose="020B0604020202020204" pitchFamily="34" charset="0"/>
              </a:rPr>
              <a:t>Interactive map lists wait times as well as advice on how to manage the condition / what to do should condition get worse</a:t>
            </a:r>
          </a:p>
          <a:p>
            <a:pPr marL="742950" lvl="1" indent="-285750">
              <a:buFont typeface="Arial"/>
              <a:buChar char="•"/>
            </a:pPr>
            <a:r>
              <a:rPr lang="en-GB" sz="1600" dirty="0">
                <a:latin typeface="Arial" panose="020B0604020202020204" pitchFamily="34" charset="0"/>
                <a:cs typeface="Arial" panose="020B0604020202020204" pitchFamily="34" charset="0"/>
              </a:rPr>
              <a:t>Comms materials are available for practices to use</a:t>
            </a:r>
          </a:p>
          <a:p>
            <a:pPr marL="742950" lvl="1" indent="-285750">
              <a:buFont typeface="Arial"/>
              <a:buChar char="•"/>
            </a:pPr>
            <a:endParaRPr lang="en-GB" sz="1600" dirty="0">
              <a:latin typeface="Arial" panose="020B0604020202020204" pitchFamily="34" charset="0"/>
              <a:cs typeface="Arial" panose="020B0604020202020204" pitchFamily="34" charset="0"/>
            </a:endParaRPr>
          </a:p>
          <a:p>
            <a:pPr marL="0" lvl="1"/>
            <a:r>
              <a:rPr lang="en-GB" sz="1600" dirty="0">
                <a:latin typeface="Arial" panose="020B0604020202020204" pitchFamily="34" charset="0"/>
                <a:cs typeface="Arial" panose="020B0604020202020204" pitchFamily="34" charset="0"/>
              </a:rPr>
              <a:t>Pharmacy</a:t>
            </a:r>
          </a:p>
          <a:p>
            <a:pPr marL="742950" lvl="1" indent="-285750">
              <a:buFont typeface="Arial"/>
              <a:buChar char="•"/>
            </a:pPr>
            <a:r>
              <a:rPr lang="en-GB" sz="1600" dirty="0">
                <a:latin typeface="Arial" panose="020B0604020202020204" pitchFamily="34" charset="0"/>
                <a:cs typeface="Arial" panose="020B0604020202020204" pitchFamily="34" charset="0"/>
              </a:rPr>
              <a:t>Designed to remind public that pharmacists can help with a range of conditions – earache, sore throat, itchy eyes</a:t>
            </a:r>
          </a:p>
          <a:p>
            <a:pPr marL="742950" lvl="1" indent="-285750">
              <a:buFont typeface="Arial"/>
              <a:buChar char="•"/>
            </a:pPr>
            <a:r>
              <a:rPr lang="en-GB" sz="1600" dirty="0">
                <a:latin typeface="Arial" panose="020B0604020202020204" pitchFamily="34" charset="0"/>
                <a:cs typeface="Arial" panose="020B0604020202020204" pitchFamily="34" charset="0"/>
              </a:rPr>
              <a:t>Campaign materials are available including:</a:t>
            </a:r>
          </a:p>
          <a:p>
            <a:pPr marL="1200150" lvl="2" indent="-285750">
              <a:buFont typeface="Arial"/>
              <a:buChar char="•"/>
            </a:pPr>
            <a:r>
              <a:rPr lang="en-GB" sz="1600" dirty="0">
                <a:latin typeface="Arial" panose="020B0604020202020204" pitchFamily="34" charset="0"/>
                <a:cs typeface="Arial" panose="020B0604020202020204" pitchFamily="34" charset="0"/>
              </a:rPr>
              <a:t>Posters</a:t>
            </a:r>
          </a:p>
          <a:p>
            <a:pPr marL="1200150" lvl="2" indent="-285750">
              <a:buFont typeface="Arial"/>
              <a:buChar char="•"/>
            </a:pPr>
            <a:r>
              <a:rPr lang="en-GB" sz="1600" dirty="0">
                <a:latin typeface="Arial" panose="020B0604020202020204" pitchFamily="34" charset="0"/>
                <a:cs typeface="Arial" panose="020B0604020202020204" pitchFamily="34" charset="0"/>
              </a:rPr>
              <a:t>Social media assets</a:t>
            </a:r>
          </a:p>
          <a:p>
            <a:pPr marL="1200150" lvl="2" indent="-285750">
              <a:buFont typeface="Arial"/>
              <a:buChar char="•"/>
            </a:pPr>
            <a:r>
              <a:rPr lang="en-GB" sz="1600" dirty="0">
                <a:latin typeface="Arial" panose="020B0604020202020204" pitchFamily="34" charset="0"/>
                <a:cs typeface="Arial" panose="020B0604020202020204" pitchFamily="34" charset="0"/>
              </a:rPr>
              <a:t>Website content</a:t>
            </a:r>
          </a:p>
          <a:p>
            <a:pPr marL="1200150" lvl="2" indent="-285750">
              <a:buFont typeface="Arial"/>
              <a:buChar char="•"/>
            </a:pPr>
            <a:r>
              <a:rPr lang="en-GB" sz="1600" dirty="0">
                <a:latin typeface="Arial" panose="020B0604020202020204" pitchFamily="34" charset="0"/>
                <a:cs typeface="Arial" panose="020B0604020202020204" pitchFamily="34" charset="0"/>
              </a:rPr>
              <a:t>Digital screens</a:t>
            </a:r>
          </a:p>
          <a:p>
            <a:pPr marL="0" lvl="1"/>
            <a:r>
              <a:rPr lang="en-GB" sz="1600" dirty="0">
                <a:latin typeface="Arial" panose="020B0604020202020204" pitchFamily="34" charset="0"/>
                <a:cs typeface="Arial" panose="020B0604020202020204" pitchFamily="34" charset="0"/>
              </a:rPr>
              <a:t>	</a:t>
            </a:r>
          </a:p>
          <a:p>
            <a:pPr marL="0" lvl="1"/>
            <a:endParaRPr lang="en-GB" sz="1600" dirty="0">
              <a:latin typeface="Arial" panose="020B0604020202020204" pitchFamily="34" charset="0"/>
              <a:cs typeface="Arial" panose="020B0604020202020204" pitchFamily="34" charset="0"/>
            </a:endParaRPr>
          </a:p>
          <a:p>
            <a:pPr marL="0" lvl="1" algn="ctr"/>
            <a:r>
              <a:rPr lang="en-GB" sz="1600" dirty="0">
                <a:latin typeface="Arial" panose="020B0604020202020204" pitchFamily="34" charset="0"/>
                <a:cs typeface="Arial" panose="020B0604020202020204" pitchFamily="34" charset="0"/>
              </a:rPr>
              <a:t>Comms leads in ICBs have access to this and would be happy to share</a:t>
            </a:r>
          </a:p>
        </p:txBody>
      </p:sp>
      <p:pic>
        <p:nvPicPr>
          <p:cNvPr id="8" name="Picture 7">
            <a:extLst>
              <a:ext uri="{FF2B5EF4-FFF2-40B4-BE49-F238E27FC236}">
                <a16:creationId xmlns:a16="http://schemas.microsoft.com/office/drawing/2014/main" id="{FDF8A445-BEDB-1575-6325-B99D8607130B}"/>
              </a:ext>
            </a:extLst>
          </p:cNvPr>
          <p:cNvPicPr>
            <a:picLocks noChangeAspect="1"/>
          </p:cNvPicPr>
          <p:nvPr/>
        </p:nvPicPr>
        <p:blipFill rotWithShape="1">
          <a:blip r:embed="rId5"/>
          <a:srcRect l="26941" t="31100" r="47598" b="44211"/>
          <a:stretch/>
        </p:blipFill>
        <p:spPr>
          <a:xfrm>
            <a:off x="7892715" y="1218737"/>
            <a:ext cx="3964380" cy="2162456"/>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E47431F8-B1B6-A39F-91BB-648746647B48}"/>
              </a:ext>
            </a:extLst>
          </p:cNvPr>
          <p:cNvPicPr>
            <a:picLocks noChangeAspect="1"/>
          </p:cNvPicPr>
          <p:nvPr/>
        </p:nvPicPr>
        <p:blipFill rotWithShape="1">
          <a:blip r:embed="rId6"/>
          <a:srcRect l="28816" t="42105" r="62105" b="33334"/>
          <a:stretch/>
        </p:blipFill>
        <p:spPr>
          <a:xfrm>
            <a:off x="10026799" y="3579472"/>
            <a:ext cx="1830296" cy="27852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1708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B1D0B31017264D9401603E33B92A46" ma:contentTypeVersion="16" ma:contentTypeDescription="Create a new document." ma:contentTypeScope="" ma:versionID="eb8a39ecb223c26400410fca3385e981">
  <xsd:schema xmlns:xsd="http://www.w3.org/2001/XMLSchema" xmlns:xs="http://www.w3.org/2001/XMLSchema" xmlns:p="http://schemas.microsoft.com/office/2006/metadata/properties" xmlns:ns2="afa44030-1f17-4b01-8033-3a3ac327255a" xmlns:ns3="009479ae-484e-4297-823c-dd3ab14a0e9e" xmlns:ns4="cccaf3ac-2de9-44d4-aa31-54302fceb5f7" targetNamespace="http://schemas.microsoft.com/office/2006/metadata/properties" ma:root="true" ma:fieldsID="830f374eda39b7e4624ed34f9a335de5" ns2:_="" ns3:_="" ns4:_="">
    <xsd:import namespace="afa44030-1f17-4b01-8033-3a3ac327255a"/>
    <xsd:import namespace="009479ae-484e-4297-823c-dd3ab14a0e9e"/>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a44030-1f17-4b01-8033-3a3ac32725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09479ae-484e-4297-823c-dd3ab14a0e9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9b177004-7b48-4f87-a0dd-f0eab644f5e5}" ma:internalName="TaxCatchAll" ma:showField="CatchAllData" ma:web="009479ae-484e-4297-823c-dd3ab14a0e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ccaf3ac-2de9-44d4-aa31-54302fceb5f7" xsi:nil="true"/>
    <SharedWithUsers xmlns="009479ae-484e-4297-823c-dd3ab14a0e9e">
      <UserInfo>
        <DisplayName>Jasbinder Sandhu</DisplayName>
        <AccountId>83</AccountId>
        <AccountType/>
      </UserInfo>
    </SharedWithUsers>
    <lcf76f155ced4ddcb4097134ff3c332f xmlns="afa44030-1f17-4b01-8033-3a3ac327255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317E524-2EDF-4BE9-A695-C4E6EE4962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a44030-1f17-4b01-8033-3a3ac327255a"/>
    <ds:schemaRef ds:uri="009479ae-484e-4297-823c-dd3ab14a0e9e"/>
    <ds:schemaRef ds:uri="cccaf3ac-2de9-44d4-aa31-54302fceb5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6FDFA7-E664-4227-A24D-7D42649E845C}">
  <ds:schemaRefs>
    <ds:schemaRef ds:uri="http://schemas.microsoft.com/sharepoint/v3/contenttype/forms"/>
  </ds:schemaRefs>
</ds:datastoreItem>
</file>

<file path=customXml/itemProps3.xml><?xml version="1.0" encoding="utf-8"?>
<ds:datastoreItem xmlns:ds="http://schemas.openxmlformats.org/officeDocument/2006/customXml" ds:itemID="{3D07B20D-B11E-4FF3-9E21-AF119CC37B4D}">
  <ds:schemaRefs>
    <ds:schemaRef ds:uri="http://schemas.microsoft.com/office/2006/documentManagement/types"/>
    <ds:schemaRef ds:uri="http://purl.org/dc/dcmitype/"/>
    <ds:schemaRef ds:uri="cccaf3ac-2de9-44d4-aa31-54302fceb5f7"/>
    <ds:schemaRef ds:uri="http://purl.org/dc/elements/1.1/"/>
    <ds:schemaRef ds:uri="http://purl.org/dc/terms/"/>
    <ds:schemaRef ds:uri="http://www.w3.org/XML/1998/namespace"/>
    <ds:schemaRef ds:uri="http://schemas.openxmlformats.org/package/2006/metadata/core-properties"/>
    <ds:schemaRef ds:uri="009479ae-484e-4297-823c-dd3ab14a0e9e"/>
    <ds:schemaRef ds:uri="http://schemas.microsoft.com/office/2006/metadata/properties"/>
    <ds:schemaRef ds:uri="http://schemas.microsoft.com/office/infopath/2007/PartnerControls"/>
    <ds:schemaRef ds:uri="afa44030-1f17-4b01-8033-3a3ac327255a"/>
  </ds:schemaRefs>
</ds:datastoreItem>
</file>

<file path=docProps/app.xml><?xml version="1.0" encoding="utf-8"?>
<Properties xmlns="http://schemas.openxmlformats.org/officeDocument/2006/extended-properties" xmlns:vt="http://schemas.openxmlformats.org/officeDocument/2006/docPropsVTypes">
  <TotalTime>323</TotalTime>
  <Words>697</Words>
  <Application>Microsoft Office PowerPoint</Application>
  <PresentationFormat>Widescreen</PresentationFormat>
  <Paragraphs>78</Paragraphs>
  <Slides>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Calibri Light</vt:lpstr>
      <vt:lpstr>Century Gothic</vt:lpstr>
      <vt:lpstr>Courier New</vt:lpstr>
      <vt:lpstr>HelveticaNeue</vt:lpstr>
      <vt:lpstr>System Font Regular</vt:lpstr>
      <vt:lpstr>Custom Design</vt:lpstr>
      <vt:lpstr>LMC meeting – comms update</vt:lpstr>
      <vt:lpstr>Primary Care Recovery Plan</vt:lpstr>
      <vt:lpstr>"Inclusive Access Routes" toolkit to support practice staff  </vt:lpstr>
      <vt:lpstr>MDT teams</vt:lpstr>
      <vt:lpstr>Wider care available</vt:lpstr>
      <vt:lpstr>Other initiatives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WASTELL, Paul (NHS ENGLAND &amp; NHS IMPROVEMENT - X24)</dc:creator>
  <cp:lastModifiedBy>tim horsburgh</cp:lastModifiedBy>
  <cp:revision>351</cp:revision>
  <dcterms:created xsi:type="dcterms:W3CDTF">2021-02-15T12:46:15Z</dcterms:created>
  <dcterms:modified xsi:type="dcterms:W3CDTF">2023-06-26T09:11:53Z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0x010100D9B1D0B31017264D9401603E33B92A46</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y fmtid="{D5CDD505-2E9C-101B-9397-08002B2CF9AE}" pid="9" name="MediaServiceImageTags">
    <vt:lpwstr/>
  </property>
</Properties>
</file>