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74" r:id="rId6"/>
    <p:sldId id="258" r:id="rId7"/>
    <p:sldId id="257" r:id="rId8"/>
    <p:sldId id="261" r:id="rId9"/>
    <p:sldId id="292" r:id="rId10"/>
    <p:sldId id="279" r:id="rId11"/>
    <p:sldId id="259" r:id="rId12"/>
    <p:sldId id="260" r:id="rId13"/>
    <p:sldId id="275" r:id="rId14"/>
    <p:sldId id="263" r:id="rId15"/>
    <p:sldId id="264" r:id="rId16"/>
    <p:sldId id="265" r:id="rId17"/>
    <p:sldId id="267" r:id="rId18"/>
    <p:sldId id="293" r:id="rId19"/>
    <p:sldId id="268" r:id="rId20"/>
    <p:sldId id="286" r:id="rId21"/>
    <p:sldId id="287" r:id="rId22"/>
    <p:sldId id="276" r:id="rId23"/>
    <p:sldId id="277" r:id="rId24"/>
    <p:sldId id="270" r:id="rId25"/>
    <p:sldId id="283" r:id="rId26"/>
    <p:sldId id="284" r:id="rId27"/>
    <p:sldId id="285" r:id="rId28"/>
    <p:sldId id="288" r:id="rId29"/>
    <p:sldId id="271"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Lst>
        </p14:section>
        <p14:section name="Deaths" id="{A8811AA5-4D82-467F-BBFE-99C20CFAA37D}">
          <p14:sldIdLst>
            <p14:sldId id="263"/>
            <p14:sldId id="264"/>
            <p14:sldId id="265"/>
            <p14:sldId id="267"/>
          </p14:sldIdLst>
        </p14:section>
        <p14:section name="System pressures" id="{B7263F56-9842-40E8-9F81-287A108B2292}">
          <p14:sldIdLst>
            <p14:sldId id="293"/>
            <p14:sldId id="268"/>
            <p14:sldId id="286"/>
            <p14:sldId id="287"/>
            <p14:sldId id="276"/>
            <p14:sldId id="277"/>
            <p14:sldId id="270"/>
            <p14:sldId id="283"/>
            <p14:sldId id="284"/>
            <p14:sldId id="285"/>
          </p14:sldIdLst>
        </p14:section>
        <p14:section name="Vaccinations" id="{FE7D8DD4-1FF6-48D8-8329-D1FD4654262D}">
          <p14:sldIdLst>
            <p14:sldId id="288"/>
            <p14:sldId id="271"/>
            <p14:sldId id="294"/>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09EB8-8AFC-5D52-6C45-373A53E81707}" v="1" dt="2021-04-30T12:50:31.625"/>
    <p1510:client id="{450E0782-1D00-42AC-98F7-62A2034105B4}" v="779" dt="2021-04-30T13:06:16.235"/>
    <p1510:client id="{97F8562C-2A42-47C5-9019-82172BD7746B}" v="2678" dt="2021-04-30T11:20:12.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thebma.sharepoint.com/teams/sites/Policy/phah/cas/Public%20documents/Cross%20function%20work/Covid%20work/Covid%20data%20updates%20for%20CN/National%20case%20da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thebma.sharepoint.com/teams/sites/Policy/phah/cas/Public%20documents/Cross%20function%20work/Covid%20work/Covid%20data%20updates%20for%20CN/Deaths%20time%20series%205%20March.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thebma.sharepoint.com/teams/sites/Policy/phah/cas/Public%20documents/Cross%20function%20work/Covid%20work/Covid%20data%20updates%20for%20CN/Critical%20care%20beds%20analysis%20v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thebma.sharepoint.com/teams/sites/Policy/phah/cas/Public%20documents/Cross%20function%20work/Covid%20work/Covid%20data%20updates%20for%20CN/Scotland%20electi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nation'!$P$248:$P$457</c:f>
              <c:numCache>
                <c:formatCode>m/d/yyyy</c:formatCode>
                <c:ptCount val="210"/>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pt idx="186">
                  <c:v>44291</c:v>
                </c:pt>
                <c:pt idx="187">
                  <c:v>44292</c:v>
                </c:pt>
                <c:pt idx="188">
                  <c:v>44293</c:v>
                </c:pt>
                <c:pt idx="189">
                  <c:v>44294</c:v>
                </c:pt>
                <c:pt idx="190">
                  <c:v>44295</c:v>
                </c:pt>
                <c:pt idx="191">
                  <c:v>44296</c:v>
                </c:pt>
                <c:pt idx="192">
                  <c:v>44297</c:v>
                </c:pt>
                <c:pt idx="193">
                  <c:v>44298</c:v>
                </c:pt>
                <c:pt idx="194">
                  <c:v>44299</c:v>
                </c:pt>
                <c:pt idx="195">
                  <c:v>44300</c:v>
                </c:pt>
                <c:pt idx="196">
                  <c:v>44301</c:v>
                </c:pt>
                <c:pt idx="197">
                  <c:v>44302</c:v>
                </c:pt>
                <c:pt idx="198">
                  <c:v>44303</c:v>
                </c:pt>
                <c:pt idx="199">
                  <c:v>44304</c:v>
                </c:pt>
                <c:pt idx="200">
                  <c:v>44305</c:v>
                </c:pt>
                <c:pt idx="201">
                  <c:v>44306</c:v>
                </c:pt>
                <c:pt idx="202">
                  <c:v>44307</c:v>
                </c:pt>
                <c:pt idx="203">
                  <c:v>44308</c:v>
                </c:pt>
                <c:pt idx="204">
                  <c:v>44309</c:v>
                </c:pt>
                <c:pt idx="205">
                  <c:v>44310</c:v>
                </c:pt>
                <c:pt idx="206">
                  <c:v>44311</c:v>
                </c:pt>
                <c:pt idx="207">
                  <c:v>44312</c:v>
                </c:pt>
                <c:pt idx="208">
                  <c:v>44313</c:v>
                </c:pt>
                <c:pt idx="209">
                  <c:v>44314</c:v>
                </c:pt>
              </c:numCache>
            </c:numRef>
          </c:cat>
          <c:val>
            <c:numRef>
              <c:f>'Cases by nation'!$Q$248:$Q$457</c:f>
              <c:numCache>
                <c:formatCode>General</c:formatCode>
                <c:ptCount val="210"/>
                <c:pt idx="0">
                  <c:v>77.40742774513572</c:v>
                </c:pt>
                <c:pt idx="1">
                  <c:v>81.818681016967773</c:v>
                </c:pt>
                <c:pt idx="2">
                  <c:v>86.669229220434531</c:v>
                </c:pt>
                <c:pt idx="3">
                  <c:v>93.716252082074931</c:v>
                </c:pt>
                <c:pt idx="4">
                  <c:v>102.41063093734556</c:v>
                </c:pt>
                <c:pt idx="5">
                  <c:v>112.14833525524865</c:v>
                </c:pt>
                <c:pt idx="6">
                  <c:v>120.54985082276279</c:v>
                </c:pt>
                <c:pt idx="7">
                  <c:v>127.76160928376621</c:v>
                </c:pt>
                <c:pt idx="8">
                  <c:v>132.83180495305035</c:v>
                </c:pt>
                <c:pt idx="9">
                  <c:v>137.27966613585195</c:v>
                </c:pt>
                <c:pt idx="10">
                  <c:v>141.23332052056449</c:v>
                </c:pt>
                <c:pt idx="11">
                  <c:v>146.06556476854649</c:v>
                </c:pt>
                <c:pt idx="12">
                  <c:v>150.29377848553074</c:v>
                </c:pt>
                <c:pt idx="13">
                  <c:v>151.06254461589148</c:v>
                </c:pt>
                <c:pt idx="14">
                  <c:v>153.31393114051946</c:v>
                </c:pt>
                <c:pt idx="15">
                  <c:v>156.20595610711473</c:v>
                </c:pt>
                <c:pt idx="16">
                  <c:v>154.70503175736278</c:v>
                </c:pt>
                <c:pt idx="17">
                  <c:v>152.28890963337176</c:v>
                </c:pt>
                <c:pt idx="18">
                  <c:v>152.23399776691744</c:v>
                </c:pt>
                <c:pt idx="19">
                  <c:v>157.02963410392988</c:v>
                </c:pt>
                <c:pt idx="20">
                  <c:v>162.28286932806179</c:v>
                </c:pt>
                <c:pt idx="21">
                  <c:v>166.10839602438088</c:v>
                </c:pt>
                <c:pt idx="22">
                  <c:v>166.7307305108634</c:v>
                </c:pt>
                <c:pt idx="23">
                  <c:v>168.4879102374023</c:v>
                </c:pt>
                <c:pt idx="24">
                  <c:v>170.53795325169767</c:v>
                </c:pt>
                <c:pt idx="25">
                  <c:v>170.28169787491075</c:v>
                </c:pt>
                <c:pt idx="26">
                  <c:v>163.43601852360294</c:v>
                </c:pt>
                <c:pt idx="27">
                  <c:v>157.7251844123515</c:v>
                </c:pt>
                <c:pt idx="28">
                  <c:v>150.34869035198506</c:v>
                </c:pt>
                <c:pt idx="29">
                  <c:v>147.01737045375506</c:v>
                </c:pt>
                <c:pt idx="30">
                  <c:v>143.10032398001209</c:v>
                </c:pt>
                <c:pt idx="31">
                  <c:v>143.70435451100983</c:v>
                </c:pt>
                <c:pt idx="32">
                  <c:v>146.1387805904856</c:v>
                </c:pt>
                <c:pt idx="33">
                  <c:v>147.67631285120714</c:v>
                </c:pt>
                <c:pt idx="34">
                  <c:v>148.31695129317444</c:v>
                </c:pt>
                <c:pt idx="35">
                  <c:v>151.95943843464573</c:v>
                </c:pt>
                <c:pt idx="36">
                  <c:v>152.67329269855216</c:v>
                </c:pt>
                <c:pt idx="37">
                  <c:v>154.5769040689693</c:v>
                </c:pt>
                <c:pt idx="38">
                  <c:v>152.81972434243039</c:v>
                </c:pt>
                <c:pt idx="39">
                  <c:v>149.47010048871562</c:v>
                </c:pt>
                <c:pt idx="40">
                  <c:v>147.56648911829845</c:v>
                </c:pt>
                <c:pt idx="41">
                  <c:v>146.59637947760513</c:v>
                </c:pt>
                <c:pt idx="42">
                  <c:v>144.72937601815752</c:v>
                </c:pt>
                <c:pt idx="43">
                  <c:v>143.24675562389032</c:v>
                </c:pt>
                <c:pt idx="44">
                  <c:v>144.52803250782495</c:v>
                </c:pt>
                <c:pt idx="45">
                  <c:v>143.41149122325334</c:v>
                </c:pt>
                <c:pt idx="46">
                  <c:v>143.10032398001209</c:v>
                </c:pt>
                <c:pt idx="47">
                  <c:v>141.8922629180166</c:v>
                </c:pt>
                <c:pt idx="48">
                  <c:v>139.45783683854083</c:v>
                </c:pt>
                <c:pt idx="49">
                  <c:v>135.57739827576739</c:v>
                </c:pt>
                <c:pt idx="50">
                  <c:v>131.97151904526569</c:v>
                </c:pt>
                <c:pt idx="51">
                  <c:v>129.15270990060952</c:v>
                </c:pt>
                <c:pt idx="52">
                  <c:v>127.17588270825324</c:v>
                </c:pt>
                <c:pt idx="53">
                  <c:v>125.03431991653397</c:v>
                </c:pt>
                <c:pt idx="54">
                  <c:v>120.78780224406495</c:v>
                </c:pt>
                <c:pt idx="55">
                  <c:v>117.40157047938061</c:v>
                </c:pt>
                <c:pt idx="56">
                  <c:v>114.1434664030897</c:v>
                </c:pt>
                <c:pt idx="57">
                  <c:v>111.8371680120074</c:v>
                </c:pt>
                <c:pt idx="58">
                  <c:v>108.32280855892959</c:v>
                </c:pt>
                <c:pt idx="59">
                  <c:v>105.52230336975822</c:v>
                </c:pt>
                <c:pt idx="60">
                  <c:v>102.08115973861952</c:v>
                </c:pt>
                <c:pt idx="61">
                  <c:v>100.96461845404791</c:v>
                </c:pt>
                <c:pt idx="62">
                  <c:v>101.29408965277396</c:v>
                </c:pt>
                <c:pt idx="63">
                  <c:v>101.34900151922831</c:v>
                </c:pt>
                <c:pt idx="64">
                  <c:v>99.683341570113299</c:v>
                </c:pt>
                <c:pt idx="65">
                  <c:v>101.42221734116742</c:v>
                </c:pt>
                <c:pt idx="66">
                  <c:v>103.05126937931287</c:v>
                </c:pt>
                <c:pt idx="67">
                  <c:v>102.77671004704116</c:v>
                </c:pt>
                <c:pt idx="68">
                  <c:v>104.86336097230611</c:v>
                </c:pt>
                <c:pt idx="69">
                  <c:v>105.90668643493859</c:v>
                </c:pt>
                <c:pt idx="70">
                  <c:v>107.68217011696227</c:v>
                </c:pt>
                <c:pt idx="71">
                  <c:v>111.91038383394651</c:v>
                </c:pt>
                <c:pt idx="72">
                  <c:v>112.25815898815733</c:v>
                </c:pt>
                <c:pt idx="73">
                  <c:v>113.64925960500065</c:v>
                </c:pt>
                <c:pt idx="74">
                  <c:v>116.23011732835465</c:v>
                </c:pt>
                <c:pt idx="75">
                  <c:v>115.99216590705251</c:v>
                </c:pt>
                <c:pt idx="76">
                  <c:v>116.77923599289807</c:v>
                </c:pt>
                <c:pt idx="77">
                  <c:v>116.87075577032198</c:v>
                </c:pt>
                <c:pt idx="78">
                  <c:v>117.78595354456098</c:v>
                </c:pt>
                <c:pt idx="79">
                  <c:v>119.06723042849561</c:v>
                </c:pt>
                <c:pt idx="80">
                  <c:v>120.95253784342798</c:v>
                </c:pt>
                <c:pt idx="81">
                  <c:v>125.01601596104919</c:v>
                </c:pt>
                <c:pt idx="82">
                  <c:v>130.48889865099846</c:v>
                </c:pt>
                <c:pt idx="83">
                  <c:v>135.44927058737395</c:v>
                </c:pt>
                <c:pt idx="84">
                  <c:v>137.46270569069975</c:v>
                </c:pt>
                <c:pt idx="85">
                  <c:v>129.95808394193986</c:v>
                </c:pt>
                <c:pt idx="86">
                  <c:v>135.46757454285873</c:v>
                </c:pt>
                <c:pt idx="87">
                  <c:v>151.59335932495014</c:v>
                </c:pt>
                <c:pt idx="88">
                  <c:v>160.80024893379459</c:v>
                </c:pt>
                <c:pt idx="89">
                  <c:v>193.98532022770121</c:v>
                </c:pt>
                <c:pt idx="90">
                  <c:v>224.2051507330734</c:v>
                </c:pt>
                <c:pt idx="91">
                  <c:v>249.04361832592025</c:v>
                </c:pt>
                <c:pt idx="92">
                  <c:v>260.88627752457302</c:v>
                </c:pt>
                <c:pt idx="93">
                  <c:v>282.11886588691817</c:v>
                </c:pt>
                <c:pt idx="94">
                  <c:v>291.6003148280343</c:v>
                </c:pt>
                <c:pt idx="95">
                  <c:v>301.85052989951129</c:v>
                </c:pt>
                <c:pt idx="96">
                  <c:v>300.23978181685061</c:v>
                </c:pt>
                <c:pt idx="97">
                  <c:v>292.57042446872771</c:v>
                </c:pt>
                <c:pt idx="98">
                  <c:v>289.33062434792157</c:v>
                </c:pt>
                <c:pt idx="99">
                  <c:v>301.6308824336939</c:v>
                </c:pt>
                <c:pt idx="100">
                  <c:v>288.45203448465213</c:v>
                </c:pt>
                <c:pt idx="101">
                  <c:v>273.93699778522137</c:v>
                </c:pt>
                <c:pt idx="102">
                  <c:v>268.7386744275438</c:v>
                </c:pt>
                <c:pt idx="103">
                  <c:v>249.08022623688979</c:v>
                </c:pt>
                <c:pt idx="104">
                  <c:v>233.63168780773523</c:v>
                </c:pt>
                <c:pt idx="105">
                  <c:v>223.05200153753228</c:v>
                </c:pt>
                <c:pt idx="106">
                  <c:v>217.81707026888512</c:v>
                </c:pt>
                <c:pt idx="107">
                  <c:v>211.92319660278585</c:v>
                </c:pt>
                <c:pt idx="108">
                  <c:v>207.67667893031683</c:v>
                </c:pt>
                <c:pt idx="109">
                  <c:v>201.01403913385684</c:v>
                </c:pt>
                <c:pt idx="110">
                  <c:v>193.19825014185565</c:v>
                </c:pt>
                <c:pt idx="111">
                  <c:v>190.94686361722768</c:v>
                </c:pt>
                <c:pt idx="112">
                  <c:v>183.95475262204161</c:v>
                </c:pt>
                <c:pt idx="113">
                  <c:v>178.28052642175973</c:v>
                </c:pt>
                <c:pt idx="114">
                  <c:v>173.90588106089726</c:v>
                </c:pt>
                <c:pt idx="115">
                  <c:v>167.75575201801109</c:v>
                </c:pt>
                <c:pt idx="116">
                  <c:v>160.15961049182729</c:v>
                </c:pt>
                <c:pt idx="117">
                  <c:v>153.16749949664123</c:v>
                </c:pt>
                <c:pt idx="118">
                  <c:v>144.49142459685538</c:v>
                </c:pt>
                <c:pt idx="119">
                  <c:v>142.25834202771219</c:v>
                </c:pt>
                <c:pt idx="120">
                  <c:v>137.13323449197372</c:v>
                </c:pt>
                <c:pt idx="121">
                  <c:v>134.35103325828712</c:v>
                </c:pt>
                <c:pt idx="122">
                  <c:v>133.47244339501765</c:v>
                </c:pt>
                <c:pt idx="123">
                  <c:v>129.40896527739645</c:v>
                </c:pt>
                <c:pt idx="124">
                  <c:v>127.12097084179891</c:v>
                </c:pt>
                <c:pt idx="125">
                  <c:v>123.73473907711457</c:v>
                </c:pt>
                <c:pt idx="126">
                  <c:v>119.72617282594769</c:v>
                </c:pt>
                <c:pt idx="127">
                  <c:v>119.2685739388282</c:v>
                </c:pt>
                <c:pt idx="128">
                  <c:v>118.00560101037833</c:v>
                </c:pt>
                <c:pt idx="129">
                  <c:v>115.13187999926784</c:v>
                </c:pt>
                <c:pt idx="130">
                  <c:v>113.17335676239635</c:v>
                </c:pt>
                <c:pt idx="131">
                  <c:v>107.81029780535575</c:v>
                </c:pt>
                <c:pt idx="132">
                  <c:v>106.25446158914941</c:v>
                </c:pt>
                <c:pt idx="133">
                  <c:v>105.21113612651693</c:v>
                </c:pt>
                <c:pt idx="134">
                  <c:v>104.53388977358007</c:v>
                </c:pt>
                <c:pt idx="135">
                  <c:v>101.31239360825874</c:v>
                </c:pt>
                <c:pt idx="136">
                  <c:v>101.76999249537826</c:v>
                </c:pt>
                <c:pt idx="137">
                  <c:v>101.25748174180441</c:v>
                </c:pt>
                <c:pt idx="138">
                  <c:v>104.00307506452144</c:v>
                </c:pt>
                <c:pt idx="139">
                  <c:v>103.72851573224975</c:v>
                </c:pt>
                <c:pt idx="140">
                  <c:v>104.35085021873226</c:v>
                </c:pt>
                <c:pt idx="141">
                  <c:v>104.16781066388445</c:v>
                </c:pt>
                <c:pt idx="142">
                  <c:v>106.34598136657333</c:v>
                </c:pt>
                <c:pt idx="143">
                  <c:v>105.04640052715392</c:v>
                </c:pt>
                <c:pt idx="144">
                  <c:v>101.84320831731738</c:v>
                </c:pt>
                <c:pt idx="145">
                  <c:v>98.017681620998303</c:v>
                </c:pt>
                <c:pt idx="146">
                  <c:v>95.674775318946416</c:v>
                </c:pt>
                <c:pt idx="147">
                  <c:v>91.117090403236148</c:v>
                </c:pt>
                <c:pt idx="148">
                  <c:v>84.344626873867441</c:v>
                </c:pt>
                <c:pt idx="149">
                  <c:v>79.841853824611491</c:v>
                </c:pt>
                <c:pt idx="150">
                  <c:v>76.437318104442369</c:v>
                </c:pt>
                <c:pt idx="151">
                  <c:v>71.971152966155984</c:v>
                </c:pt>
                <c:pt idx="152">
                  <c:v>68.694744934380324</c:v>
                </c:pt>
                <c:pt idx="153">
                  <c:v>64.942434060000366</c:v>
                </c:pt>
                <c:pt idx="154">
                  <c:v>63.642853220580967</c:v>
                </c:pt>
                <c:pt idx="155">
                  <c:v>62.599527757948493</c:v>
                </c:pt>
                <c:pt idx="156">
                  <c:v>63.77098090897443</c:v>
                </c:pt>
                <c:pt idx="157">
                  <c:v>63.93571650833745</c:v>
                </c:pt>
                <c:pt idx="158">
                  <c:v>64.704482638698224</c:v>
                </c:pt>
                <c:pt idx="159">
                  <c:v>67.175516629143559</c:v>
                </c:pt>
                <c:pt idx="160">
                  <c:v>69.536726886680214</c:v>
                </c:pt>
                <c:pt idx="161">
                  <c:v>71.458642212582134</c:v>
                </c:pt>
                <c:pt idx="162">
                  <c:v>73.673420826240559</c:v>
                </c:pt>
                <c:pt idx="163">
                  <c:v>73.417165449453634</c:v>
                </c:pt>
                <c:pt idx="164">
                  <c:v>73.618508959786212</c:v>
                </c:pt>
                <c:pt idx="165">
                  <c:v>75.4855124192338</c:v>
                </c:pt>
                <c:pt idx="166">
                  <c:v>73.984588069481816</c:v>
                </c:pt>
                <c:pt idx="167">
                  <c:v>73.526989182362314</c:v>
                </c:pt>
                <c:pt idx="168">
                  <c:v>71.495250123551699</c:v>
                </c:pt>
                <c:pt idx="169">
                  <c:v>70.744787948675707</c:v>
                </c:pt>
                <c:pt idx="170">
                  <c:v>70.616660260282245</c:v>
                </c:pt>
                <c:pt idx="171">
                  <c:v>70.964435414493082</c:v>
                </c:pt>
                <c:pt idx="172">
                  <c:v>70.818003770614837</c:v>
                </c:pt>
                <c:pt idx="173">
                  <c:v>71.422034301612584</c:v>
                </c:pt>
                <c:pt idx="174">
                  <c:v>70.342100928010538</c:v>
                </c:pt>
                <c:pt idx="175">
                  <c:v>70.689876082221375</c:v>
                </c:pt>
                <c:pt idx="176">
                  <c:v>69.463511064741098</c:v>
                </c:pt>
                <c:pt idx="177">
                  <c:v>68.218842091776025</c:v>
                </c:pt>
                <c:pt idx="178">
                  <c:v>66.26031885490454</c:v>
                </c:pt>
                <c:pt idx="179">
                  <c:v>63.221862244431023</c:v>
                </c:pt>
                <c:pt idx="180">
                  <c:v>59.359727637142385</c:v>
                </c:pt>
                <c:pt idx="181">
                  <c:v>56.650742225394907</c:v>
                </c:pt>
                <c:pt idx="182">
                  <c:v>53.77702121428441</c:v>
                </c:pt>
                <c:pt idx="183">
                  <c:v>51.415810956747748</c:v>
                </c:pt>
                <c:pt idx="184">
                  <c:v>49.40237585342193</c:v>
                </c:pt>
                <c:pt idx="185">
                  <c:v>47.498764483004777</c:v>
                </c:pt>
                <c:pt idx="186">
                  <c:v>43.416982409898779</c:v>
                </c:pt>
                <c:pt idx="187">
                  <c:v>42.721432101477127</c:v>
                </c:pt>
                <c:pt idx="188">
                  <c:v>40.671389087181737</c:v>
                </c:pt>
                <c:pt idx="189">
                  <c:v>38.255266963190749</c:v>
                </c:pt>
                <c:pt idx="190">
                  <c:v>36.754342613438766</c:v>
                </c:pt>
                <c:pt idx="191">
                  <c:v>35.820840883714972</c:v>
                </c:pt>
                <c:pt idx="192">
                  <c:v>34.997162886899858</c:v>
                </c:pt>
                <c:pt idx="193">
                  <c:v>34.301612578478206</c:v>
                </c:pt>
                <c:pt idx="194">
                  <c:v>32.562736807424081</c:v>
                </c:pt>
                <c:pt idx="195">
                  <c:v>31.299763878974247</c:v>
                </c:pt>
                <c:pt idx="196">
                  <c:v>29.762231618252702</c:v>
                </c:pt>
                <c:pt idx="197">
                  <c:v>28.956857576922374</c:v>
                </c:pt>
                <c:pt idx="198">
                  <c:v>28.535866600772426</c:v>
                </c:pt>
                <c:pt idx="199">
                  <c:v>27.876924203320339</c:v>
                </c:pt>
                <c:pt idx="200">
                  <c:v>27.986747936229019</c:v>
                </c:pt>
                <c:pt idx="201">
                  <c:v>27.620668826533414</c:v>
                </c:pt>
                <c:pt idx="202">
                  <c:v>28.059963758168138</c:v>
                </c:pt>
                <c:pt idx="203">
                  <c:v>28.627386378196331</c:v>
                </c:pt>
                <c:pt idx="204">
                  <c:v>27.986747936229019</c:v>
                </c:pt>
                <c:pt idx="205">
                  <c:v>26.925118518111766</c:v>
                </c:pt>
                <c:pt idx="206">
                  <c:v>25.771969322570605</c:v>
                </c:pt>
                <c:pt idx="207">
                  <c:v>24.545604305090329</c:v>
                </c:pt>
                <c:pt idx="208">
                  <c:v>23.538886753427416</c:v>
                </c:pt>
                <c:pt idx="209">
                  <c:v>20.244174766166971</c:v>
                </c:pt>
              </c:numCache>
            </c:numRef>
          </c:val>
          <c:smooth val="0"/>
          <c:extLst xmlns:c16r2="http://schemas.microsoft.com/office/drawing/2015/06/chart">
            <c:ext xmlns:c16="http://schemas.microsoft.com/office/drawing/2014/chart" uri="{C3380CC4-5D6E-409C-BE32-E72D297353CC}">
              <c16:uniqueId val="{00000000-5944-4DFE-818D-65F099D804F0}"/>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nation'!$P$248:$P$457</c:f>
              <c:numCache>
                <c:formatCode>m/d/yyyy</c:formatCode>
                <c:ptCount val="210"/>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pt idx="186">
                  <c:v>44291</c:v>
                </c:pt>
                <c:pt idx="187">
                  <c:v>44292</c:v>
                </c:pt>
                <c:pt idx="188">
                  <c:v>44293</c:v>
                </c:pt>
                <c:pt idx="189">
                  <c:v>44294</c:v>
                </c:pt>
                <c:pt idx="190">
                  <c:v>44295</c:v>
                </c:pt>
                <c:pt idx="191">
                  <c:v>44296</c:v>
                </c:pt>
                <c:pt idx="192">
                  <c:v>44297</c:v>
                </c:pt>
                <c:pt idx="193">
                  <c:v>44298</c:v>
                </c:pt>
                <c:pt idx="194">
                  <c:v>44299</c:v>
                </c:pt>
                <c:pt idx="195">
                  <c:v>44300</c:v>
                </c:pt>
                <c:pt idx="196">
                  <c:v>44301</c:v>
                </c:pt>
                <c:pt idx="197">
                  <c:v>44302</c:v>
                </c:pt>
                <c:pt idx="198">
                  <c:v>44303</c:v>
                </c:pt>
                <c:pt idx="199">
                  <c:v>44304</c:v>
                </c:pt>
                <c:pt idx="200">
                  <c:v>44305</c:v>
                </c:pt>
                <c:pt idx="201">
                  <c:v>44306</c:v>
                </c:pt>
                <c:pt idx="202">
                  <c:v>44307</c:v>
                </c:pt>
                <c:pt idx="203">
                  <c:v>44308</c:v>
                </c:pt>
                <c:pt idx="204">
                  <c:v>44309</c:v>
                </c:pt>
                <c:pt idx="205">
                  <c:v>44310</c:v>
                </c:pt>
                <c:pt idx="206">
                  <c:v>44311</c:v>
                </c:pt>
                <c:pt idx="207">
                  <c:v>44312</c:v>
                </c:pt>
                <c:pt idx="208">
                  <c:v>44313</c:v>
                </c:pt>
                <c:pt idx="209">
                  <c:v>44314</c:v>
                </c:pt>
              </c:numCache>
            </c:numRef>
          </c:cat>
          <c:val>
            <c:numRef>
              <c:f>'Cases by nation'!$R$248:$R$457</c:f>
              <c:numCache>
                <c:formatCode>General</c:formatCode>
                <c:ptCount val="210"/>
                <c:pt idx="0">
                  <c:v>102.28746488526836</c:v>
                </c:pt>
                <c:pt idx="1">
                  <c:v>109.1383462543282</c:v>
                </c:pt>
                <c:pt idx="2">
                  <c:v>112.78580624248505</c:v>
                </c:pt>
                <c:pt idx="3">
                  <c:v>122.20576812494231</c:v>
                </c:pt>
                <c:pt idx="4">
                  <c:v>130.99138913989407</c:v>
                </c:pt>
                <c:pt idx="5">
                  <c:v>140.66508736935353</c:v>
                </c:pt>
                <c:pt idx="6">
                  <c:v>148.59434821317276</c:v>
                </c:pt>
                <c:pt idx="7">
                  <c:v>154.93775688822817</c:v>
                </c:pt>
                <c:pt idx="8">
                  <c:v>160.67854173915333</c:v>
                </c:pt>
                <c:pt idx="9">
                  <c:v>163.8819631200563</c:v>
                </c:pt>
                <c:pt idx="10">
                  <c:v>164.26256764055961</c:v>
                </c:pt>
                <c:pt idx="11">
                  <c:v>166.76821406720651</c:v>
                </c:pt>
                <c:pt idx="12">
                  <c:v>172.50899891813165</c:v>
                </c:pt>
                <c:pt idx="13">
                  <c:v>174.19000221702134</c:v>
                </c:pt>
                <c:pt idx="14">
                  <c:v>173.04818865551138</c:v>
                </c:pt>
                <c:pt idx="15">
                  <c:v>178.44008602930847</c:v>
                </c:pt>
                <c:pt idx="16">
                  <c:v>181.2629028897081</c:v>
                </c:pt>
                <c:pt idx="17">
                  <c:v>184.11743679348302</c:v>
                </c:pt>
                <c:pt idx="18">
                  <c:v>194.55234406394916</c:v>
                </c:pt>
                <c:pt idx="19">
                  <c:v>203.59170142590315</c:v>
                </c:pt>
                <c:pt idx="20">
                  <c:v>215.0732711277534</c:v>
                </c:pt>
                <c:pt idx="21">
                  <c:v>223.4782876222018</c:v>
                </c:pt>
                <c:pt idx="22">
                  <c:v>231.24896324914468</c:v>
                </c:pt>
                <c:pt idx="23">
                  <c:v>241.30326599910745</c:v>
                </c:pt>
                <c:pt idx="24">
                  <c:v>248.40788371516953</c:v>
                </c:pt>
                <c:pt idx="25">
                  <c:v>262.52196801716781</c:v>
                </c:pt>
                <c:pt idx="26">
                  <c:v>270.16577547060956</c:v>
                </c:pt>
                <c:pt idx="27">
                  <c:v>273.05202641775975</c:v>
                </c:pt>
                <c:pt idx="28">
                  <c:v>289.76690827653073</c:v>
                </c:pt>
                <c:pt idx="29">
                  <c:v>291.16245818504291</c:v>
                </c:pt>
                <c:pt idx="30">
                  <c:v>286.53176985225252</c:v>
                </c:pt>
                <c:pt idx="31">
                  <c:v>286.78550619925471</c:v>
                </c:pt>
                <c:pt idx="32">
                  <c:v>282.15481786646427</c:v>
                </c:pt>
                <c:pt idx="33">
                  <c:v>274.41585928289669</c:v>
                </c:pt>
                <c:pt idx="34">
                  <c:v>266.07427687519879</c:v>
                </c:pt>
                <c:pt idx="35">
                  <c:v>248.12243032479205</c:v>
                </c:pt>
                <c:pt idx="36">
                  <c:v>236.57742653619118</c:v>
                </c:pt>
                <c:pt idx="37">
                  <c:v>227.8869566513653</c:v>
                </c:pt>
                <c:pt idx="38">
                  <c:v>219.8942617207955</c:v>
                </c:pt>
                <c:pt idx="39">
                  <c:v>207.23916141405996</c:v>
                </c:pt>
                <c:pt idx="40">
                  <c:v>198.6438426593599</c:v>
                </c:pt>
                <c:pt idx="41">
                  <c:v>191.06346929266869</c:v>
                </c:pt>
                <c:pt idx="42">
                  <c:v>183.29279366572584</c:v>
                </c:pt>
                <c:pt idx="43">
                  <c:v>182.72188688497084</c:v>
                </c:pt>
                <c:pt idx="44">
                  <c:v>183.45137888260223</c:v>
                </c:pt>
                <c:pt idx="45">
                  <c:v>181.2946199330834</c:v>
                </c:pt>
                <c:pt idx="46">
                  <c:v>180.7237131523284</c:v>
                </c:pt>
                <c:pt idx="47">
                  <c:v>183.16592549222472</c:v>
                </c:pt>
                <c:pt idx="48">
                  <c:v>187.35257521776128</c:v>
                </c:pt>
                <c:pt idx="49">
                  <c:v>192.04669763730229</c:v>
                </c:pt>
                <c:pt idx="50">
                  <c:v>194.48890997719863</c:v>
                </c:pt>
                <c:pt idx="51">
                  <c:v>196.13819623271303</c:v>
                </c:pt>
                <c:pt idx="52">
                  <c:v>198.96101309311268</c:v>
                </c:pt>
                <c:pt idx="53">
                  <c:v>200.16626074137321</c:v>
                </c:pt>
                <c:pt idx="54">
                  <c:v>201.84726404026287</c:v>
                </c:pt>
                <c:pt idx="55">
                  <c:v>212.94822922160984</c:v>
                </c:pt>
                <c:pt idx="56">
                  <c:v>220.52860258830106</c:v>
                </c:pt>
                <c:pt idx="57">
                  <c:v>223.66858988245346</c:v>
                </c:pt>
                <c:pt idx="58">
                  <c:v>228.8701849959989</c:v>
                </c:pt>
                <c:pt idx="59">
                  <c:v>236.76772879644287</c:v>
                </c:pt>
                <c:pt idx="60">
                  <c:v>251.80160735632415</c:v>
                </c:pt>
                <c:pt idx="61">
                  <c:v>268.23103582471765</c:v>
                </c:pt>
                <c:pt idx="62">
                  <c:v>277.96816814092773</c:v>
                </c:pt>
                <c:pt idx="63">
                  <c:v>298.48909520473194</c:v>
                </c:pt>
                <c:pt idx="64">
                  <c:v>319.51749496254058</c:v>
                </c:pt>
                <c:pt idx="65">
                  <c:v>341.37053784810644</c:v>
                </c:pt>
                <c:pt idx="66">
                  <c:v>364.55569655543394</c:v>
                </c:pt>
                <c:pt idx="67">
                  <c:v>396.46304219096265</c:v>
                </c:pt>
                <c:pt idx="68">
                  <c:v>427.89463217586211</c:v>
                </c:pt>
                <c:pt idx="69">
                  <c:v>461.13409363315247</c:v>
                </c:pt>
                <c:pt idx="70">
                  <c:v>488.34731684914004</c:v>
                </c:pt>
                <c:pt idx="71">
                  <c:v>523.68010316919867</c:v>
                </c:pt>
                <c:pt idx="72">
                  <c:v>547.53131978740703</c:v>
                </c:pt>
                <c:pt idx="73">
                  <c:v>580.42189376756926</c:v>
                </c:pt>
                <c:pt idx="74">
                  <c:v>613.02701435735401</c:v>
                </c:pt>
                <c:pt idx="75">
                  <c:v>631.39118247163947</c:v>
                </c:pt>
                <c:pt idx="76">
                  <c:v>645.63213494713875</c:v>
                </c:pt>
                <c:pt idx="77">
                  <c:v>649.18444380516985</c:v>
                </c:pt>
                <c:pt idx="78">
                  <c:v>640.46225687696858</c:v>
                </c:pt>
                <c:pt idx="79">
                  <c:v>636.81479688881177</c:v>
                </c:pt>
                <c:pt idx="80">
                  <c:v>620.13163207341609</c:v>
                </c:pt>
                <c:pt idx="81">
                  <c:v>594.91658259007079</c:v>
                </c:pt>
                <c:pt idx="82">
                  <c:v>579.81926994343905</c:v>
                </c:pt>
                <c:pt idx="83">
                  <c:v>557.68077366749571</c:v>
                </c:pt>
                <c:pt idx="84">
                  <c:v>516.3534661495097</c:v>
                </c:pt>
                <c:pt idx="85">
                  <c:v>456.28138599673508</c:v>
                </c:pt>
                <c:pt idx="86">
                  <c:v>447.49576498178334</c:v>
                </c:pt>
                <c:pt idx="87">
                  <c:v>456.63027347386304</c:v>
                </c:pt>
                <c:pt idx="88">
                  <c:v>444.32406064425561</c:v>
                </c:pt>
                <c:pt idx="89">
                  <c:v>471.53728386024329</c:v>
                </c:pt>
                <c:pt idx="90">
                  <c:v>479.65684696431424</c:v>
                </c:pt>
                <c:pt idx="91">
                  <c:v>496.688899256838</c:v>
                </c:pt>
                <c:pt idx="92">
                  <c:v>514.70417989399527</c:v>
                </c:pt>
                <c:pt idx="93">
                  <c:v>520.85728630879908</c:v>
                </c:pt>
                <c:pt idx="94">
                  <c:v>499.0676775099837</c:v>
                </c:pt>
                <c:pt idx="95">
                  <c:v>508.64622460931736</c:v>
                </c:pt>
                <c:pt idx="96">
                  <c:v>471.25183046986575</c:v>
                </c:pt>
                <c:pt idx="97">
                  <c:v>448.7644467167944</c:v>
                </c:pt>
                <c:pt idx="98">
                  <c:v>437.75863266557332</c:v>
                </c:pt>
                <c:pt idx="99">
                  <c:v>449.96969436505492</c:v>
                </c:pt>
                <c:pt idx="100">
                  <c:v>419.99708837541817</c:v>
                </c:pt>
                <c:pt idx="101">
                  <c:v>399.98363400561834</c:v>
                </c:pt>
                <c:pt idx="102">
                  <c:v>370.70880297023768</c:v>
                </c:pt>
                <c:pt idx="103">
                  <c:v>345.87435800739581</c:v>
                </c:pt>
                <c:pt idx="104">
                  <c:v>329.15947614862478</c:v>
                </c:pt>
                <c:pt idx="105">
                  <c:v>317.99507688052728</c:v>
                </c:pt>
                <c:pt idx="106">
                  <c:v>305.81573222442091</c:v>
                </c:pt>
                <c:pt idx="107">
                  <c:v>301.47049728200795</c:v>
                </c:pt>
                <c:pt idx="108">
                  <c:v>290.27438097053522</c:v>
                </c:pt>
                <c:pt idx="109">
                  <c:v>279.55402030969157</c:v>
                </c:pt>
                <c:pt idx="110">
                  <c:v>263.06115775454754</c:v>
                </c:pt>
                <c:pt idx="111">
                  <c:v>247.45637241391123</c:v>
                </c:pt>
                <c:pt idx="112">
                  <c:v>234.70612097704989</c:v>
                </c:pt>
                <c:pt idx="113">
                  <c:v>220.75062189192801</c:v>
                </c:pt>
                <c:pt idx="114">
                  <c:v>206.03391376579944</c:v>
                </c:pt>
                <c:pt idx="115">
                  <c:v>192.42730215780563</c:v>
                </c:pt>
                <c:pt idx="116">
                  <c:v>174.951211258028</c:v>
                </c:pt>
                <c:pt idx="117">
                  <c:v>163.81852903330574</c:v>
                </c:pt>
                <c:pt idx="118">
                  <c:v>155.3500784521068</c:v>
                </c:pt>
                <c:pt idx="119">
                  <c:v>147.38910056491227</c:v>
                </c:pt>
                <c:pt idx="120">
                  <c:v>141.87033501761405</c:v>
                </c:pt>
                <c:pt idx="121">
                  <c:v>140.12589763197383</c:v>
                </c:pt>
                <c:pt idx="122">
                  <c:v>142.15578840799157</c:v>
                </c:pt>
                <c:pt idx="123">
                  <c:v>134.73400025817674</c:v>
                </c:pt>
                <c:pt idx="124">
                  <c:v>130.57906757601543</c:v>
                </c:pt>
                <c:pt idx="125">
                  <c:v>126.74130532760694</c:v>
                </c:pt>
                <c:pt idx="126">
                  <c:v>121.76172951768842</c:v>
                </c:pt>
                <c:pt idx="127">
                  <c:v>118.68517631028656</c:v>
                </c:pt>
                <c:pt idx="128">
                  <c:v>114.6571118016264</c:v>
                </c:pt>
                <c:pt idx="129">
                  <c:v>109.07491216757762</c:v>
                </c:pt>
                <c:pt idx="130">
                  <c:v>105.26886696254438</c:v>
                </c:pt>
                <c:pt idx="131">
                  <c:v>100.98706610688198</c:v>
                </c:pt>
                <c:pt idx="132">
                  <c:v>96.768699337970162</c:v>
                </c:pt>
                <c:pt idx="133">
                  <c:v>92.835785959435796</c:v>
                </c:pt>
                <c:pt idx="134">
                  <c:v>89.854383882159766</c:v>
                </c:pt>
                <c:pt idx="135">
                  <c:v>87.412171542263437</c:v>
                </c:pt>
                <c:pt idx="136">
                  <c:v>87.570756759139826</c:v>
                </c:pt>
                <c:pt idx="137">
                  <c:v>86.333792067504021</c:v>
                </c:pt>
                <c:pt idx="138">
                  <c:v>85.636017113247917</c:v>
                </c:pt>
                <c:pt idx="139">
                  <c:v>83.193804773351602</c:v>
                </c:pt>
                <c:pt idx="140">
                  <c:v>82.115425298592172</c:v>
                </c:pt>
                <c:pt idx="141">
                  <c:v>79.038872091190299</c:v>
                </c:pt>
                <c:pt idx="142">
                  <c:v>78.563116440561146</c:v>
                </c:pt>
                <c:pt idx="143">
                  <c:v>78.055643746556726</c:v>
                </c:pt>
                <c:pt idx="144">
                  <c:v>74.344749671649311</c:v>
                </c:pt>
                <c:pt idx="145">
                  <c:v>69.460324991856652</c:v>
                </c:pt>
                <c:pt idx="146">
                  <c:v>66.003167263951454</c:v>
                </c:pt>
                <c:pt idx="147">
                  <c:v>62.260556145668772</c:v>
                </c:pt>
                <c:pt idx="148">
                  <c:v>58.835115461138855</c:v>
                </c:pt>
                <c:pt idx="149">
                  <c:v>54.775333909103388</c:v>
                </c:pt>
                <c:pt idx="150">
                  <c:v>52.682009046335111</c:v>
                </c:pt>
                <c:pt idx="151">
                  <c:v>49.764041055809621</c:v>
                </c:pt>
                <c:pt idx="152">
                  <c:v>48.146471843670504</c:v>
                </c:pt>
                <c:pt idx="153">
                  <c:v>46.402034458030265</c:v>
                </c:pt>
                <c:pt idx="154">
                  <c:v>45.577391330273059</c:v>
                </c:pt>
                <c:pt idx="155">
                  <c:v>43.325481250628393</c:v>
                </c:pt>
                <c:pt idx="156">
                  <c:v>44.2769925518867</c:v>
                </c:pt>
                <c:pt idx="157">
                  <c:v>42.342252905994805</c:v>
                </c:pt>
                <c:pt idx="158">
                  <c:v>42.786291513248685</c:v>
                </c:pt>
                <c:pt idx="159">
                  <c:v>40.502664390228738</c:v>
                </c:pt>
                <c:pt idx="160">
                  <c:v>40.280645086601801</c:v>
                </c:pt>
                <c:pt idx="161">
                  <c:v>41.200439344484835</c:v>
                </c:pt>
                <c:pt idx="162">
                  <c:v>43.57921759763061</c:v>
                </c:pt>
                <c:pt idx="163">
                  <c:v>44.245275508511426</c:v>
                </c:pt>
                <c:pt idx="164">
                  <c:v>44.625880029014752</c:v>
                </c:pt>
                <c:pt idx="165">
                  <c:v>42.659423339747576</c:v>
                </c:pt>
                <c:pt idx="166">
                  <c:v>43.230330120502565</c:v>
                </c:pt>
                <c:pt idx="167">
                  <c:v>42.627706296372303</c:v>
                </c:pt>
                <c:pt idx="168">
                  <c:v>42.342252905994805</c:v>
                </c:pt>
                <c:pt idx="169">
                  <c:v>41.422458648111771</c:v>
                </c:pt>
                <c:pt idx="170">
                  <c:v>40.217210999851247</c:v>
                </c:pt>
                <c:pt idx="171">
                  <c:v>39.614587175720985</c:v>
                </c:pt>
                <c:pt idx="172">
                  <c:v>39.678021262471539</c:v>
                </c:pt>
                <c:pt idx="173">
                  <c:v>39.043680394965996</c:v>
                </c:pt>
                <c:pt idx="174">
                  <c:v>39.26569969859294</c:v>
                </c:pt>
                <c:pt idx="175">
                  <c:v>38.631358831087397</c:v>
                </c:pt>
                <c:pt idx="176">
                  <c:v>37.838432746705472</c:v>
                </c:pt>
                <c:pt idx="177">
                  <c:v>35.776824927312468</c:v>
                </c:pt>
                <c:pt idx="178">
                  <c:v>34.635011365802491</c:v>
                </c:pt>
                <c:pt idx="179">
                  <c:v>32.256233112656716</c:v>
                </c:pt>
                <c:pt idx="180">
                  <c:v>31.431589984899514</c:v>
                </c:pt>
                <c:pt idx="181">
                  <c:v>28.830792428126802</c:v>
                </c:pt>
                <c:pt idx="182">
                  <c:v>25.500502873722716</c:v>
                </c:pt>
                <c:pt idx="183">
                  <c:v>22.677686013323061</c:v>
                </c:pt>
                <c:pt idx="184">
                  <c:v>21.757891755440028</c:v>
                </c:pt>
                <c:pt idx="185">
                  <c:v>20.901531584307548</c:v>
                </c:pt>
                <c:pt idx="186">
                  <c:v>19.283962372168421</c:v>
                </c:pt>
                <c:pt idx="187">
                  <c:v>18.269016984159556</c:v>
                </c:pt>
                <c:pt idx="188">
                  <c:v>18.173865854033725</c:v>
                </c:pt>
                <c:pt idx="189">
                  <c:v>18.04699768053262</c:v>
                </c:pt>
                <c:pt idx="190">
                  <c:v>18.332451070910111</c:v>
                </c:pt>
                <c:pt idx="191">
                  <c:v>18.110431767283171</c:v>
                </c:pt>
                <c:pt idx="192">
                  <c:v>17.412656813027077</c:v>
                </c:pt>
                <c:pt idx="193">
                  <c:v>18.522753331161773</c:v>
                </c:pt>
                <c:pt idx="194">
                  <c:v>17.19063750940014</c:v>
                </c:pt>
                <c:pt idx="195">
                  <c:v>16.365994381642935</c:v>
                </c:pt>
                <c:pt idx="196">
                  <c:v>15.79508760088795</c:v>
                </c:pt>
                <c:pt idx="197">
                  <c:v>15.414483080384626</c:v>
                </c:pt>
                <c:pt idx="198">
                  <c:v>15.002161516506025</c:v>
                </c:pt>
                <c:pt idx="199">
                  <c:v>15.002161516506025</c:v>
                </c:pt>
                <c:pt idx="200">
                  <c:v>13.955499085121884</c:v>
                </c:pt>
                <c:pt idx="201">
                  <c:v>13.765196824870221</c:v>
                </c:pt>
                <c:pt idx="202">
                  <c:v>13.257724130865789</c:v>
                </c:pt>
                <c:pt idx="203">
                  <c:v>12.686817350110804</c:v>
                </c:pt>
                <c:pt idx="204">
                  <c:v>12.306212829607478</c:v>
                </c:pt>
                <c:pt idx="205">
                  <c:v>12.306212829607478</c:v>
                </c:pt>
                <c:pt idx="206">
                  <c:v>11.608437875351386</c:v>
                </c:pt>
                <c:pt idx="207">
                  <c:v>10.974097007845845</c:v>
                </c:pt>
                <c:pt idx="208">
                  <c:v>10.212887966839197</c:v>
                </c:pt>
                <c:pt idx="209">
                  <c:v>8.2147142341967445</c:v>
                </c:pt>
              </c:numCache>
            </c:numRef>
          </c:val>
          <c:smooth val="0"/>
          <c:extLst xmlns:c16r2="http://schemas.microsoft.com/office/drawing/2015/06/chart">
            <c:ext xmlns:c16="http://schemas.microsoft.com/office/drawing/2014/chart" uri="{C3380CC4-5D6E-409C-BE32-E72D297353CC}">
              <c16:uniqueId val="{00000001-5944-4DFE-818D-65F099D804F0}"/>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nation'!$P$248:$P$457</c:f>
              <c:numCache>
                <c:formatCode>m/d/yyyy</c:formatCode>
                <c:ptCount val="210"/>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pt idx="186">
                  <c:v>44291</c:v>
                </c:pt>
                <c:pt idx="187">
                  <c:v>44292</c:v>
                </c:pt>
                <c:pt idx="188">
                  <c:v>44293</c:v>
                </c:pt>
                <c:pt idx="189">
                  <c:v>44294</c:v>
                </c:pt>
                <c:pt idx="190">
                  <c:v>44295</c:v>
                </c:pt>
                <c:pt idx="191">
                  <c:v>44296</c:v>
                </c:pt>
                <c:pt idx="192">
                  <c:v>44297</c:v>
                </c:pt>
                <c:pt idx="193">
                  <c:v>44298</c:v>
                </c:pt>
                <c:pt idx="194">
                  <c:v>44299</c:v>
                </c:pt>
                <c:pt idx="195">
                  <c:v>44300</c:v>
                </c:pt>
                <c:pt idx="196">
                  <c:v>44301</c:v>
                </c:pt>
                <c:pt idx="197">
                  <c:v>44302</c:v>
                </c:pt>
                <c:pt idx="198">
                  <c:v>44303</c:v>
                </c:pt>
                <c:pt idx="199">
                  <c:v>44304</c:v>
                </c:pt>
                <c:pt idx="200">
                  <c:v>44305</c:v>
                </c:pt>
                <c:pt idx="201">
                  <c:v>44306</c:v>
                </c:pt>
                <c:pt idx="202">
                  <c:v>44307</c:v>
                </c:pt>
                <c:pt idx="203">
                  <c:v>44308</c:v>
                </c:pt>
                <c:pt idx="204">
                  <c:v>44309</c:v>
                </c:pt>
                <c:pt idx="205">
                  <c:v>44310</c:v>
                </c:pt>
                <c:pt idx="206">
                  <c:v>44311</c:v>
                </c:pt>
                <c:pt idx="207">
                  <c:v>44312</c:v>
                </c:pt>
                <c:pt idx="208">
                  <c:v>44313</c:v>
                </c:pt>
                <c:pt idx="209">
                  <c:v>44314</c:v>
                </c:pt>
              </c:numCache>
            </c:numRef>
          </c:cat>
          <c:val>
            <c:numRef>
              <c:f>'Cases by nation'!$S$248:$S$457</c:f>
              <c:numCache>
                <c:formatCode>General</c:formatCode>
                <c:ptCount val="210"/>
                <c:pt idx="0">
                  <c:v>136.877286238816</c:v>
                </c:pt>
                <c:pt idx="1">
                  <c:v>160.85193436860865</c:v>
                </c:pt>
                <c:pt idx="2">
                  <c:v>179.54582299844691</c:v>
                </c:pt>
                <c:pt idx="3">
                  <c:v>197.65882808329025</c:v>
                </c:pt>
                <c:pt idx="4">
                  <c:v>219.5739800081007</c:v>
                </c:pt>
                <c:pt idx="5">
                  <c:v>241.38351674291206</c:v>
                </c:pt>
                <c:pt idx="6">
                  <c:v>261.92567119773435</c:v>
                </c:pt>
                <c:pt idx="7">
                  <c:v>288.32946869750594</c:v>
                </c:pt>
                <c:pt idx="8">
                  <c:v>295.82814718744106</c:v>
                </c:pt>
                <c:pt idx="9">
                  <c:v>305.2278990973598</c:v>
                </c:pt>
                <c:pt idx="10">
                  <c:v>316.73995480726023</c:v>
                </c:pt>
                <c:pt idx="11">
                  <c:v>337.65176242707929</c:v>
                </c:pt>
                <c:pt idx="12">
                  <c:v>352.59631181195005</c:v>
                </c:pt>
                <c:pt idx="13">
                  <c:v>354.28615485193541</c:v>
                </c:pt>
                <c:pt idx="14">
                  <c:v>361.04552701187697</c:v>
                </c:pt>
                <c:pt idx="15">
                  <c:v>367.91051436181755</c:v>
                </c:pt>
                <c:pt idx="16">
                  <c:v>370.12843335179838</c:v>
                </c:pt>
                <c:pt idx="17">
                  <c:v>368.01612955181668</c:v>
                </c:pt>
                <c:pt idx="18">
                  <c:v>364.47802068684729</c:v>
                </c:pt>
                <c:pt idx="19">
                  <c:v>363.36906119185687</c:v>
                </c:pt>
                <c:pt idx="20">
                  <c:v>366.06224853683352</c:v>
                </c:pt>
                <c:pt idx="21">
                  <c:v>364.4252130918477</c:v>
                </c:pt>
                <c:pt idx="22">
                  <c:v>359.83095232688743</c:v>
                </c:pt>
                <c:pt idx="23">
                  <c:v>354.44457763693407</c:v>
                </c:pt>
                <c:pt idx="24">
                  <c:v>348.53012699698519</c:v>
                </c:pt>
                <c:pt idx="25">
                  <c:v>340.66179534205327</c:v>
                </c:pt>
                <c:pt idx="26">
                  <c:v>327.82954975716427</c:v>
                </c:pt>
                <c:pt idx="27">
                  <c:v>308.81881555732872</c:v>
                </c:pt>
                <c:pt idx="28">
                  <c:v>288.48789148250455</c:v>
                </c:pt>
                <c:pt idx="29">
                  <c:v>278.29602564759273</c:v>
                </c:pt>
                <c:pt idx="30">
                  <c:v>266.36150917769595</c:v>
                </c:pt>
                <c:pt idx="31">
                  <c:v>254.90226106279511</c:v>
                </c:pt>
                <c:pt idx="32">
                  <c:v>244.60478003788415</c:v>
                </c:pt>
                <c:pt idx="33">
                  <c:v>235.78591167296045</c:v>
                </c:pt>
                <c:pt idx="34">
                  <c:v>227.17827368803492</c:v>
                </c:pt>
                <c:pt idx="35">
                  <c:v>220.20767114809522</c:v>
                </c:pt>
                <c:pt idx="36">
                  <c:v>209.48772936318795</c:v>
                </c:pt>
                <c:pt idx="37">
                  <c:v>206.47769644821395</c:v>
                </c:pt>
                <c:pt idx="38">
                  <c:v>204.31258505323271</c:v>
                </c:pt>
                <c:pt idx="39">
                  <c:v>201.72501289825507</c:v>
                </c:pt>
                <c:pt idx="40">
                  <c:v>204.04854707823495</c:v>
                </c:pt>
                <c:pt idx="41">
                  <c:v>204.89346859822768</c:v>
                </c:pt>
                <c:pt idx="42">
                  <c:v>204.36539264823227</c:v>
                </c:pt>
                <c:pt idx="43">
                  <c:v>203.6788939132382</c:v>
                </c:pt>
                <c:pt idx="44">
                  <c:v>201.72501289825507</c:v>
                </c:pt>
                <c:pt idx="45">
                  <c:v>199.13744074327747</c:v>
                </c:pt>
                <c:pt idx="46">
                  <c:v>195.59933187830808</c:v>
                </c:pt>
                <c:pt idx="47">
                  <c:v>188.94557490836561</c:v>
                </c:pt>
                <c:pt idx="48">
                  <c:v>180.02109135344281</c:v>
                </c:pt>
                <c:pt idx="49">
                  <c:v>169.35395716353509</c:v>
                </c:pt>
                <c:pt idx="50">
                  <c:v>163.9675824735817</c:v>
                </c:pt>
                <c:pt idx="51">
                  <c:v>157.26101790863967</c:v>
                </c:pt>
                <c:pt idx="52">
                  <c:v>152.03306600368489</c:v>
                </c:pt>
                <c:pt idx="53">
                  <c:v>141.2603166237781</c:v>
                </c:pt>
                <c:pt idx="54">
                  <c:v>129.00895458388408</c:v>
                </c:pt>
                <c:pt idx="55">
                  <c:v>127.84718749389411</c:v>
                </c:pt>
                <c:pt idx="56">
                  <c:v>127.2134963538996</c:v>
                </c:pt>
                <c:pt idx="57">
                  <c:v>125.10119255391787</c:v>
                </c:pt>
                <c:pt idx="58">
                  <c:v>127.74157230389504</c:v>
                </c:pt>
                <c:pt idx="59">
                  <c:v>126.79103559390325</c:v>
                </c:pt>
                <c:pt idx="60">
                  <c:v>133.60321534884434</c:v>
                </c:pt>
                <c:pt idx="61">
                  <c:v>136.71886345381739</c:v>
                </c:pt>
                <c:pt idx="62">
                  <c:v>136.40201788382012</c:v>
                </c:pt>
                <c:pt idx="63">
                  <c:v>144.79842548874748</c:v>
                </c:pt>
                <c:pt idx="64">
                  <c:v>150.13199258370136</c:v>
                </c:pt>
                <c:pt idx="65">
                  <c:v>152.93079511867714</c:v>
                </c:pt>
                <c:pt idx="66">
                  <c:v>158.84524575862599</c:v>
                </c:pt>
                <c:pt idx="67">
                  <c:v>156.94417233864243</c:v>
                </c:pt>
                <c:pt idx="68">
                  <c:v>160.64070398861045</c:v>
                </c:pt>
                <c:pt idx="69">
                  <c:v>162.91143057359082</c:v>
                </c:pt>
                <c:pt idx="70">
                  <c:v>163.17546854858853</c:v>
                </c:pt>
                <c:pt idx="71">
                  <c:v>167.76972931354879</c:v>
                </c:pt>
                <c:pt idx="72">
                  <c:v>165.92146348856477</c:v>
                </c:pt>
                <c:pt idx="73">
                  <c:v>167.55849893355062</c:v>
                </c:pt>
                <c:pt idx="74">
                  <c:v>172.73364324350587</c:v>
                </c:pt>
                <c:pt idx="75">
                  <c:v>176.21894451347572</c:v>
                </c:pt>
                <c:pt idx="76">
                  <c:v>184.77377490340169</c:v>
                </c:pt>
                <c:pt idx="77">
                  <c:v>190.1601495933551</c:v>
                </c:pt>
                <c:pt idx="78">
                  <c:v>191.00507111334781</c:v>
                </c:pt>
                <c:pt idx="79">
                  <c:v>197.55321289329115</c:v>
                </c:pt>
                <c:pt idx="80">
                  <c:v>202.25308884825051</c:v>
                </c:pt>
                <c:pt idx="81">
                  <c:v>210.38545847818017</c:v>
                </c:pt>
                <c:pt idx="82">
                  <c:v>220.26047874309475</c:v>
                </c:pt>
                <c:pt idx="83">
                  <c:v>230.29392179300797</c:v>
                </c:pt>
                <c:pt idx="84">
                  <c:v>231.45568888299789</c:v>
                </c:pt>
                <c:pt idx="85">
                  <c:v>221.15820785808697</c:v>
                </c:pt>
                <c:pt idx="86">
                  <c:v>233.46237749298052</c:v>
                </c:pt>
                <c:pt idx="87">
                  <c:v>265.19974208770606</c:v>
                </c:pt>
                <c:pt idx="88">
                  <c:v>300.36960035740179</c:v>
                </c:pt>
                <c:pt idx="89">
                  <c:v>384.06963843167779</c:v>
                </c:pt>
                <c:pt idx="90">
                  <c:v>459.05642333102912</c:v>
                </c:pt>
                <c:pt idx="91">
                  <c:v>517.03916264052759</c:v>
                </c:pt>
                <c:pt idx="92">
                  <c:v>564.93565130511331</c:v>
                </c:pt>
                <c:pt idx="93">
                  <c:v>628.78003365956101</c:v>
                </c:pt>
                <c:pt idx="94">
                  <c:v>657.40175014931344</c:v>
                </c:pt>
                <c:pt idx="95">
                  <c:v>689.9840362640316</c:v>
                </c:pt>
                <c:pt idx="96">
                  <c:v>653.65241090434597</c:v>
                </c:pt>
                <c:pt idx="97">
                  <c:v>616.68709440466569</c:v>
                </c:pt>
                <c:pt idx="98">
                  <c:v>591.02260323488758</c:v>
                </c:pt>
                <c:pt idx="99">
                  <c:v>590.33610449989362</c:v>
                </c:pt>
                <c:pt idx="100">
                  <c:v>541.33065634031743</c:v>
                </c:pt>
                <c:pt idx="101">
                  <c:v>501.72496009066009</c:v>
                </c:pt>
                <c:pt idx="102">
                  <c:v>462.59453219599857</c:v>
                </c:pt>
                <c:pt idx="103">
                  <c:v>436.08511950622784</c:v>
                </c:pt>
                <c:pt idx="104">
                  <c:v>411.37116504644166</c:v>
                </c:pt>
                <c:pt idx="105">
                  <c:v>394.26150426658961</c:v>
                </c:pt>
                <c:pt idx="106">
                  <c:v>373.77215740676689</c:v>
                </c:pt>
                <c:pt idx="107">
                  <c:v>357.45461055190799</c:v>
                </c:pt>
                <c:pt idx="108">
                  <c:v>343.19655990203131</c:v>
                </c:pt>
                <c:pt idx="109">
                  <c:v>324.50267127219303</c:v>
                </c:pt>
                <c:pt idx="110">
                  <c:v>310.93111935731048</c:v>
                </c:pt>
                <c:pt idx="111">
                  <c:v>296.0921851624388</c:v>
                </c:pt>
                <c:pt idx="112">
                  <c:v>287.64296996251187</c:v>
                </c:pt>
                <c:pt idx="113">
                  <c:v>275.02195475762102</c:v>
                </c:pt>
                <c:pt idx="114">
                  <c:v>263.35147626272203</c:v>
                </c:pt>
                <c:pt idx="115">
                  <c:v>254.63822308779737</c:v>
                </c:pt>
                <c:pt idx="116">
                  <c:v>239.69367370292662</c:v>
                </c:pt>
                <c:pt idx="117">
                  <c:v>227.44231166303263</c:v>
                </c:pt>
                <c:pt idx="118">
                  <c:v>218.83467367810709</c:v>
                </c:pt>
                <c:pt idx="119">
                  <c:v>206.31927366321534</c:v>
                </c:pt>
                <c:pt idx="120">
                  <c:v>201.93624327825327</c:v>
                </c:pt>
                <c:pt idx="121">
                  <c:v>198.18690403328566</c:v>
                </c:pt>
                <c:pt idx="122">
                  <c:v>195.22967871331127</c:v>
                </c:pt>
                <c:pt idx="123">
                  <c:v>189.57926604836015</c:v>
                </c:pt>
                <c:pt idx="124">
                  <c:v>179.96828375844328</c:v>
                </c:pt>
                <c:pt idx="125">
                  <c:v>172.52241286350767</c:v>
                </c:pt>
                <c:pt idx="126">
                  <c:v>166.23830905856204</c:v>
                </c:pt>
                <c:pt idx="127">
                  <c:v>161.22158753360543</c:v>
                </c:pt>
                <c:pt idx="128">
                  <c:v>156.62732676864516</c:v>
                </c:pt>
                <c:pt idx="129">
                  <c:v>150.92410650869451</c:v>
                </c:pt>
                <c:pt idx="130">
                  <c:v>143.10858244876212</c:v>
                </c:pt>
                <c:pt idx="131">
                  <c:v>136.9829014288151</c:v>
                </c:pt>
                <c:pt idx="132">
                  <c:v>130.32914445887266</c:v>
                </c:pt>
                <c:pt idx="133">
                  <c:v>124.83715457892016</c:v>
                </c:pt>
                <c:pt idx="134">
                  <c:v>116.91601532898866</c:v>
                </c:pt>
                <c:pt idx="135">
                  <c:v>110.68471911904257</c:v>
                </c:pt>
                <c:pt idx="136">
                  <c:v>108.94206848405764</c:v>
                </c:pt>
                <c:pt idx="137">
                  <c:v>109.31172164905445</c:v>
                </c:pt>
                <c:pt idx="138">
                  <c:v>108.41399253406223</c:v>
                </c:pt>
                <c:pt idx="139">
                  <c:v>107.83310898906724</c:v>
                </c:pt>
                <c:pt idx="140">
                  <c:v>107.04099506407408</c:v>
                </c:pt>
                <c:pt idx="141">
                  <c:v>107.99153177406588</c:v>
                </c:pt>
                <c:pt idx="142">
                  <c:v>110.20945076404668</c:v>
                </c:pt>
                <c:pt idx="143">
                  <c:v>106.98818746907456</c:v>
                </c:pt>
                <c:pt idx="144">
                  <c:v>100.80969885412799</c:v>
                </c:pt>
                <c:pt idx="145">
                  <c:v>97.799665939154039</c:v>
                </c:pt>
                <c:pt idx="146">
                  <c:v>94.895248214179148</c:v>
                </c:pt>
                <c:pt idx="147">
                  <c:v>93.363827959192406</c:v>
                </c:pt>
                <c:pt idx="148">
                  <c:v>87.185339344245847</c:v>
                </c:pt>
                <c:pt idx="149">
                  <c:v>83.171962124280569</c:v>
                </c:pt>
                <c:pt idx="150">
                  <c:v>79.845083639309337</c:v>
                </c:pt>
                <c:pt idx="151">
                  <c:v>76.359782369339499</c:v>
                </c:pt>
                <c:pt idx="152">
                  <c:v>74.141863379358668</c:v>
                </c:pt>
                <c:pt idx="153">
                  <c:v>68.121797549410743</c:v>
                </c:pt>
                <c:pt idx="154">
                  <c:v>64.002805139446366</c:v>
                </c:pt>
                <c:pt idx="155">
                  <c:v>62.418577289460082</c:v>
                </c:pt>
                <c:pt idx="156">
                  <c:v>61.784886149465564</c:v>
                </c:pt>
                <c:pt idx="157">
                  <c:v>63.791574759448203</c:v>
                </c:pt>
                <c:pt idx="158">
                  <c:v>65.587032989432672</c:v>
                </c:pt>
                <c:pt idx="159">
                  <c:v>64.319650709443636</c:v>
                </c:pt>
                <c:pt idx="160">
                  <c:v>66.115108939428112</c:v>
                </c:pt>
                <c:pt idx="161">
                  <c:v>67.224068434418513</c:v>
                </c:pt>
                <c:pt idx="162">
                  <c:v>68.808296284404804</c:v>
                </c:pt>
                <c:pt idx="163">
                  <c:v>68.385835524408463</c:v>
                </c:pt>
                <c:pt idx="164">
                  <c:v>65.798263369430856</c:v>
                </c:pt>
                <c:pt idx="165">
                  <c:v>63.21069121445322</c:v>
                </c:pt>
                <c:pt idx="166">
                  <c:v>62.52419247945916</c:v>
                </c:pt>
                <c:pt idx="167">
                  <c:v>59.408544374486112</c:v>
                </c:pt>
                <c:pt idx="168">
                  <c:v>58.774853234491601</c:v>
                </c:pt>
                <c:pt idx="169">
                  <c:v>56.39851145951215</c:v>
                </c:pt>
                <c:pt idx="170">
                  <c:v>55.553589939519462</c:v>
                </c:pt>
                <c:pt idx="171">
                  <c:v>55.553589939519462</c:v>
                </c:pt>
                <c:pt idx="172">
                  <c:v>55.395167154520834</c:v>
                </c:pt>
                <c:pt idx="173">
                  <c:v>53.916554494533621</c:v>
                </c:pt>
                <c:pt idx="174">
                  <c:v>55.342359559521284</c:v>
                </c:pt>
                <c:pt idx="175">
                  <c:v>55.395167154520834</c:v>
                </c:pt>
                <c:pt idx="176">
                  <c:v>55.606397534518997</c:v>
                </c:pt>
                <c:pt idx="177">
                  <c:v>55.500782344519919</c:v>
                </c:pt>
                <c:pt idx="178">
                  <c:v>54.550245634528146</c:v>
                </c:pt>
                <c:pt idx="179">
                  <c:v>52.437941834546415</c:v>
                </c:pt>
                <c:pt idx="180">
                  <c:v>50.431253224563768</c:v>
                </c:pt>
                <c:pt idx="181">
                  <c:v>48.054911449584324</c:v>
                </c:pt>
                <c:pt idx="182">
                  <c:v>43.724688659621776</c:v>
                </c:pt>
                <c:pt idx="183">
                  <c:v>40.661848149648272</c:v>
                </c:pt>
                <c:pt idx="184">
                  <c:v>37.123739284678884</c:v>
                </c:pt>
                <c:pt idx="185">
                  <c:v>34.113706369704914</c:v>
                </c:pt>
                <c:pt idx="186">
                  <c:v>30.100329149739629</c:v>
                </c:pt>
                <c:pt idx="187">
                  <c:v>29.202600034747398</c:v>
                </c:pt>
                <c:pt idx="188">
                  <c:v>28.410486109754249</c:v>
                </c:pt>
                <c:pt idx="189">
                  <c:v>30.100329149739629</c:v>
                </c:pt>
                <c:pt idx="190">
                  <c:v>32.635093709717708</c:v>
                </c:pt>
                <c:pt idx="191">
                  <c:v>34.641782319700347</c:v>
                </c:pt>
                <c:pt idx="192">
                  <c:v>37.440584854676139</c:v>
                </c:pt>
                <c:pt idx="193">
                  <c:v>40.133772199652839</c:v>
                </c:pt>
                <c:pt idx="194">
                  <c:v>40.556232959649194</c:v>
                </c:pt>
                <c:pt idx="195">
                  <c:v>43.671881064622241</c:v>
                </c:pt>
                <c:pt idx="196">
                  <c:v>42.985382329628173</c:v>
                </c:pt>
                <c:pt idx="197">
                  <c:v>41.612384859640052</c:v>
                </c:pt>
                <c:pt idx="198">
                  <c:v>41.506769669640967</c:v>
                </c:pt>
                <c:pt idx="199">
                  <c:v>40.820270934646899</c:v>
                </c:pt>
                <c:pt idx="200">
                  <c:v>42.246075999634577</c:v>
                </c:pt>
                <c:pt idx="201">
                  <c:v>43.619073469622698</c:v>
                </c:pt>
                <c:pt idx="202">
                  <c:v>40.925886124645992</c:v>
                </c:pt>
                <c:pt idx="203">
                  <c:v>39.130427894661523</c:v>
                </c:pt>
                <c:pt idx="204">
                  <c:v>37.810238019672944</c:v>
                </c:pt>
                <c:pt idx="205">
                  <c:v>37.176546879678426</c:v>
                </c:pt>
                <c:pt idx="206">
                  <c:v>37.334969664677054</c:v>
                </c:pt>
                <c:pt idx="207">
                  <c:v>35.64512662469167</c:v>
                </c:pt>
                <c:pt idx="208">
                  <c:v>34.853012699698517</c:v>
                </c:pt>
                <c:pt idx="209">
                  <c:v>33.004746874714506</c:v>
                </c:pt>
              </c:numCache>
            </c:numRef>
          </c:val>
          <c:smooth val="0"/>
          <c:extLst xmlns:c16r2="http://schemas.microsoft.com/office/drawing/2015/06/chart">
            <c:ext xmlns:c16="http://schemas.microsoft.com/office/drawing/2014/chart" uri="{C3380CC4-5D6E-409C-BE32-E72D297353CC}">
              <c16:uniqueId val="{00000002-5944-4DFE-818D-65F099D804F0}"/>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nation'!$P$248:$P$457</c:f>
              <c:numCache>
                <c:formatCode>m/d/yyyy</c:formatCode>
                <c:ptCount val="210"/>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pt idx="186">
                  <c:v>44291</c:v>
                </c:pt>
                <c:pt idx="187">
                  <c:v>44292</c:v>
                </c:pt>
                <c:pt idx="188">
                  <c:v>44293</c:v>
                </c:pt>
                <c:pt idx="189">
                  <c:v>44294</c:v>
                </c:pt>
                <c:pt idx="190">
                  <c:v>44295</c:v>
                </c:pt>
                <c:pt idx="191">
                  <c:v>44296</c:v>
                </c:pt>
                <c:pt idx="192">
                  <c:v>44297</c:v>
                </c:pt>
                <c:pt idx="193">
                  <c:v>44298</c:v>
                </c:pt>
                <c:pt idx="194">
                  <c:v>44299</c:v>
                </c:pt>
                <c:pt idx="195">
                  <c:v>44300</c:v>
                </c:pt>
                <c:pt idx="196">
                  <c:v>44301</c:v>
                </c:pt>
                <c:pt idx="197">
                  <c:v>44302</c:v>
                </c:pt>
                <c:pt idx="198">
                  <c:v>44303</c:v>
                </c:pt>
                <c:pt idx="199">
                  <c:v>44304</c:v>
                </c:pt>
                <c:pt idx="200">
                  <c:v>44305</c:v>
                </c:pt>
                <c:pt idx="201">
                  <c:v>44306</c:v>
                </c:pt>
                <c:pt idx="202">
                  <c:v>44307</c:v>
                </c:pt>
                <c:pt idx="203">
                  <c:v>44308</c:v>
                </c:pt>
                <c:pt idx="204">
                  <c:v>44309</c:v>
                </c:pt>
                <c:pt idx="205">
                  <c:v>44310</c:v>
                </c:pt>
                <c:pt idx="206">
                  <c:v>44311</c:v>
                </c:pt>
                <c:pt idx="207">
                  <c:v>44312</c:v>
                </c:pt>
                <c:pt idx="208">
                  <c:v>44313</c:v>
                </c:pt>
                <c:pt idx="209">
                  <c:v>44314</c:v>
                </c:pt>
              </c:numCache>
            </c:numRef>
          </c:cat>
          <c:val>
            <c:numRef>
              <c:f>'Cases by nation'!$T$248:$T$457</c:f>
              <c:numCache>
                <c:formatCode>General</c:formatCode>
                <c:ptCount val="210"/>
                <c:pt idx="0">
                  <c:v>100.98253483608752</c:v>
                </c:pt>
                <c:pt idx="1">
                  <c:v>110.82495642285609</c:v>
                </c:pt>
                <c:pt idx="2">
                  <c:v>118.02022852148654</c:v>
                </c:pt>
                <c:pt idx="3">
                  <c:v>124.78200768380444</c:v>
                </c:pt>
                <c:pt idx="4">
                  <c:v>134.4734173870215</c:v>
                </c:pt>
                <c:pt idx="5">
                  <c:v>144.36913728563175</c:v>
                </c:pt>
                <c:pt idx="6">
                  <c:v>152.66057799780663</c:v>
                </c:pt>
                <c:pt idx="7">
                  <c:v>159.70128499209611</c:v>
                </c:pt>
                <c:pt idx="8">
                  <c:v>162.25249751891917</c:v>
                </c:pt>
                <c:pt idx="9">
                  <c:v>163.0537488069395</c:v>
                </c:pt>
                <c:pt idx="10">
                  <c:v>162.73395893588926</c:v>
                </c:pt>
                <c:pt idx="11">
                  <c:v>166.56610755730799</c:v>
                </c:pt>
                <c:pt idx="12">
                  <c:v>168.60565629045064</c:v>
                </c:pt>
                <c:pt idx="13">
                  <c:v>170.83707894622344</c:v>
                </c:pt>
                <c:pt idx="14">
                  <c:v>170.80154673832897</c:v>
                </c:pt>
                <c:pt idx="15">
                  <c:v>173.53042030462436</c:v>
                </c:pt>
                <c:pt idx="16">
                  <c:v>177.43896317301622</c:v>
                </c:pt>
                <c:pt idx="17">
                  <c:v>181.35638909338167</c:v>
                </c:pt>
                <c:pt idx="18">
                  <c:v>191.85082669501381</c:v>
                </c:pt>
                <c:pt idx="19">
                  <c:v>202.32749819269867</c:v>
                </c:pt>
                <c:pt idx="20">
                  <c:v>211.27983797171072</c:v>
                </c:pt>
                <c:pt idx="21">
                  <c:v>219.03474234467907</c:v>
                </c:pt>
                <c:pt idx="22">
                  <c:v>225.35769873950028</c:v>
                </c:pt>
                <c:pt idx="23">
                  <c:v>227.42212001816907</c:v>
                </c:pt>
                <c:pt idx="24">
                  <c:v>229.74770302486218</c:v>
                </c:pt>
                <c:pt idx="25">
                  <c:v>230.90782961261667</c:v>
                </c:pt>
                <c:pt idx="26">
                  <c:v>229.39948738749638</c:v>
                </c:pt>
                <c:pt idx="27">
                  <c:v>227.17517117330249</c:v>
                </c:pt>
                <c:pt idx="28">
                  <c:v>227.83429362974488</c:v>
                </c:pt>
                <c:pt idx="29">
                  <c:v>230.57560346880337</c:v>
                </c:pt>
                <c:pt idx="30">
                  <c:v>232.04486026523978</c:v>
                </c:pt>
                <c:pt idx="31">
                  <c:v>232.41261861694753</c:v>
                </c:pt>
                <c:pt idx="32">
                  <c:v>241.5905879160895</c:v>
                </c:pt>
                <c:pt idx="33">
                  <c:v>244.82224222409167</c:v>
                </c:pt>
                <c:pt idx="34">
                  <c:v>245.63592978487503</c:v>
                </c:pt>
                <c:pt idx="35">
                  <c:v>247.22421947775788</c:v>
                </c:pt>
                <c:pt idx="36">
                  <c:v>249.31351330195281</c:v>
                </c:pt>
                <c:pt idx="37">
                  <c:v>253.35530194994894</c:v>
                </c:pt>
                <c:pt idx="38">
                  <c:v>261.51882671370373</c:v>
                </c:pt>
                <c:pt idx="39">
                  <c:v>261.82973353278038</c:v>
                </c:pt>
                <c:pt idx="40">
                  <c:v>265.65655232301492</c:v>
                </c:pt>
                <c:pt idx="41">
                  <c:v>272.6812698237519</c:v>
                </c:pt>
                <c:pt idx="42">
                  <c:v>274.59290260847445</c:v>
                </c:pt>
                <c:pt idx="43">
                  <c:v>276.04972313214779</c:v>
                </c:pt>
                <c:pt idx="44">
                  <c:v>275.02639554478696</c:v>
                </c:pt>
                <c:pt idx="45">
                  <c:v>268.36588317496836</c:v>
                </c:pt>
                <c:pt idx="46">
                  <c:v>260.60209575002636</c:v>
                </c:pt>
                <c:pt idx="47">
                  <c:v>253.2629182094233</c:v>
                </c:pt>
                <c:pt idx="48">
                  <c:v>241.84819642332442</c:v>
                </c:pt>
                <c:pt idx="49">
                  <c:v>230.39794242933098</c:v>
                </c:pt>
                <c:pt idx="50">
                  <c:v>218.02207441968665</c:v>
                </c:pt>
                <c:pt idx="51">
                  <c:v>208.3928460802849</c:v>
                </c:pt>
                <c:pt idx="52">
                  <c:v>200.97016785112984</c:v>
                </c:pt>
                <c:pt idx="53">
                  <c:v>187.61894073478226</c:v>
                </c:pt>
                <c:pt idx="54">
                  <c:v>176.41563558565545</c:v>
                </c:pt>
                <c:pt idx="55">
                  <c:v>168.79753021308079</c:v>
                </c:pt>
                <c:pt idx="56">
                  <c:v>163.06440846930784</c:v>
                </c:pt>
                <c:pt idx="57">
                  <c:v>158.78277741802404</c:v>
                </c:pt>
                <c:pt idx="58">
                  <c:v>156.26887370949021</c:v>
                </c:pt>
                <c:pt idx="59">
                  <c:v>154.25775074266312</c:v>
                </c:pt>
                <c:pt idx="60">
                  <c:v>152.16135047688931</c:v>
                </c:pt>
                <c:pt idx="61">
                  <c:v>151.25350256518556</c:v>
                </c:pt>
                <c:pt idx="62">
                  <c:v>150.42915534203382</c:v>
                </c:pt>
                <c:pt idx="63">
                  <c:v>150.88219099268835</c:v>
                </c:pt>
                <c:pt idx="64">
                  <c:v>151.95881689189082</c:v>
                </c:pt>
                <c:pt idx="65">
                  <c:v>153.62172422135208</c:v>
                </c:pt>
                <c:pt idx="66">
                  <c:v>157.10743381579974</c:v>
                </c:pt>
                <c:pt idx="67">
                  <c:v>161.30911739932094</c:v>
                </c:pt>
                <c:pt idx="68">
                  <c:v>166.91787641546324</c:v>
                </c:pt>
                <c:pt idx="69">
                  <c:v>174.01365833198918</c:v>
                </c:pt>
                <c:pt idx="70">
                  <c:v>184.68753358348837</c:v>
                </c:pt>
                <c:pt idx="71">
                  <c:v>197.12735956734275</c:v>
                </c:pt>
                <c:pt idx="72">
                  <c:v>207.5933714026593</c:v>
                </c:pt>
                <c:pt idx="73">
                  <c:v>220.48623303716823</c:v>
                </c:pt>
                <c:pt idx="74">
                  <c:v>242.03118729398096</c:v>
                </c:pt>
                <c:pt idx="75">
                  <c:v>264.1109012796054</c:v>
                </c:pt>
                <c:pt idx="76">
                  <c:v>286.59568243522688</c:v>
                </c:pt>
                <c:pt idx="77">
                  <c:v>306.23255712810646</c:v>
                </c:pt>
                <c:pt idx="78">
                  <c:v>327.46660456584254</c:v>
                </c:pt>
                <c:pt idx="79">
                  <c:v>337.59328381576688</c:v>
                </c:pt>
                <c:pt idx="80">
                  <c:v>356.8091018450969</c:v>
                </c:pt>
                <c:pt idx="81">
                  <c:v>380.03117631452869</c:v>
                </c:pt>
                <c:pt idx="82">
                  <c:v>401.0040620242404</c:v>
                </c:pt>
                <c:pt idx="83">
                  <c:v>414.33929964703549</c:v>
                </c:pt>
                <c:pt idx="84">
                  <c:v>412.74568012296851</c:v>
                </c:pt>
                <c:pt idx="85">
                  <c:v>378.71648462243326</c:v>
                </c:pt>
                <c:pt idx="86">
                  <c:v>405.30701240026082</c:v>
                </c:pt>
                <c:pt idx="87">
                  <c:v>429.291252729029</c:v>
                </c:pt>
                <c:pt idx="88">
                  <c:v>424.75201317051028</c:v>
                </c:pt>
                <c:pt idx="89">
                  <c:v>480.89823147495918</c:v>
                </c:pt>
                <c:pt idx="90">
                  <c:v>525.78429309765011</c:v>
                </c:pt>
                <c:pt idx="91">
                  <c:v>557.73663104675347</c:v>
                </c:pt>
                <c:pt idx="92">
                  <c:v>585.3487098015471</c:v>
                </c:pt>
                <c:pt idx="93">
                  <c:v>616.36832729342063</c:v>
                </c:pt>
                <c:pt idx="94">
                  <c:v>628.92363295293205</c:v>
                </c:pt>
                <c:pt idx="95">
                  <c:v>680.56436729636198</c:v>
                </c:pt>
                <c:pt idx="96">
                  <c:v>654.85681488471187</c:v>
                </c:pt>
                <c:pt idx="97">
                  <c:v>634.29077295539196</c:v>
                </c:pt>
                <c:pt idx="98">
                  <c:v>634.54482824183742</c:v>
                </c:pt>
                <c:pt idx="99">
                  <c:v>659.63412023612352</c:v>
                </c:pt>
                <c:pt idx="100">
                  <c:v>626.3795268676879</c:v>
                </c:pt>
                <c:pt idx="101">
                  <c:v>596.79008074356682</c:v>
                </c:pt>
                <c:pt idx="102">
                  <c:v>566.3993833314255</c:v>
                </c:pt>
                <c:pt idx="103">
                  <c:v>542.66209184752393</c:v>
                </c:pt>
                <c:pt idx="104">
                  <c:v>524.60462379555361</c:v>
                </c:pt>
                <c:pt idx="105">
                  <c:v>509.84987446737443</c:v>
                </c:pt>
                <c:pt idx="106">
                  <c:v>499.98613355586917</c:v>
                </c:pt>
                <c:pt idx="107">
                  <c:v>486.14811519136737</c:v>
                </c:pt>
                <c:pt idx="108">
                  <c:v>474.33898589763976</c:v>
                </c:pt>
                <c:pt idx="109">
                  <c:v>454.30415047634216</c:v>
                </c:pt>
                <c:pt idx="110">
                  <c:v>438.83165054869454</c:v>
                </c:pt>
                <c:pt idx="111">
                  <c:v>422.13861927987193</c:v>
                </c:pt>
                <c:pt idx="112">
                  <c:v>404.79890182736995</c:v>
                </c:pt>
                <c:pt idx="113">
                  <c:v>387.23533146513273</c:v>
                </c:pt>
                <c:pt idx="114">
                  <c:v>373.41685581497285</c:v>
                </c:pt>
                <c:pt idx="115">
                  <c:v>354.31474085090508</c:v>
                </c:pt>
                <c:pt idx="116">
                  <c:v>330.12619032674371</c:v>
                </c:pt>
                <c:pt idx="117">
                  <c:v>309.6365426443968</c:v>
                </c:pt>
                <c:pt idx="118">
                  <c:v>294.50692852293093</c:v>
                </c:pt>
                <c:pt idx="119">
                  <c:v>282.21989103302269</c:v>
                </c:pt>
                <c:pt idx="120">
                  <c:v>269.39809381430274</c:v>
                </c:pt>
                <c:pt idx="121">
                  <c:v>260.73001169844645</c:v>
                </c:pt>
                <c:pt idx="122">
                  <c:v>257.62627333886439</c:v>
                </c:pt>
                <c:pt idx="123">
                  <c:v>245.19000057579942</c:v>
                </c:pt>
                <c:pt idx="124">
                  <c:v>233.14813532036311</c:v>
                </c:pt>
                <c:pt idx="125">
                  <c:v>222.79582655030887</c:v>
                </c:pt>
                <c:pt idx="126">
                  <c:v>212.68513679393706</c:v>
                </c:pt>
                <c:pt idx="127">
                  <c:v>202.53713821927602</c:v>
                </c:pt>
                <c:pt idx="128">
                  <c:v>194.69162671617676</c:v>
                </c:pt>
                <c:pt idx="129">
                  <c:v>188.34379777582947</c:v>
                </c:pt>
                <c:pt idx="130">
                  <c:v>177.21333365288632</c:v>
                </c:pt>
                <c:pt idx="131">
                  <c:v>167.59654158624767</c:v>
                </c:pt>
                <c:pt idx="132">
                  <c:v>157.70082168763739</c:v>
                </c:pt>
                <c:pt idx="133">
                  <c:v>148.94390905204494</c:v>
                </c:pt>
                <c:pt idx="134">
                  <c:v>142.88744421643227</c:v>
                </c:pt>
                <c:pt idx="135">
                  <c:v>137.83476425383847</c:v>
                </c:pt>
                <c:pt idx="136">
                  <c:v>133.21024739637301</c:v>
                </c:pt>
                <c:pt idx="137">
                  <c:v>130.7656314932334</c:v>
                </c:pt>
                <c:pt idx="138">
                  <c:v>128.2268552391734</c:v>
                </c:pt>
                <c:pt idx="139">
                  <c:v>125.00230737275014</c:v>
                </c:pt>
                <c:pt idx="140">
                  <c:v>122.65540504132031</c:v>
                </c:pt>
                <c:pt idx="141">
                  <c:v>119.66536974700055</c:v>
                </c:pt>
                <c:pt idx="142">
                  <c:v>118.15702752188025</c:v>
                </c:pt>
                <c:pt idx="143">
                  <c:v>116.85121888175843</c:v>
                </c:pt>
                <c:pt idx="144">
                  <c:v>112.21071253074047</c:v>
                </c:pt>
                <c:pt idx="145">
                  <c:v>107.46716277682854</c:v>
                </c:pt>
                <c:pt idx="146">
                  <c:v>102.60990995765431</c:v>
                </c:pt>
                <c:pt idx="147">
                  <c:v>96.763085148619055</c:v>
                </c:pt>
                <c:pt idx="148">
                  <c:v>91.051282729582795</c:v>
                </c:pt>
                <c:pt idx="149">
                  <c:v>86.105199390672382</c:v>
                </c:pt>
                <c:pt idx="150">
                  <c:v>81.050742817683826</c:v>
                </c:pt>
                <c:pt idx="151">
                  <c:v>74.017142264973231</c:v>
                </c:pt>
                <c:pt idx="152">
                  <c:v>69.646680693953257</c:v>
                </c:pt>
                <c:pt idx="153">
                  <c:v>65.74346765674558</c:v>
                </c:pt>
                <c:pt idx="154">
                  <c:v>62.502930296769797</c:v>
                </c:pt>
                <c:pt idx="155">
                  <c:v>60.527339537837186</c:v>
                </c:pt>
                <c:pt idx="156">
                  <c:v>59.806035717579427</c:v>
                </c:pt>
                <c:pt idx="157">
                  <c:v>59.052752910216633</c:v>
                </c:pt>
                <c:pt idx="158">
                  <c:v>58.470024700747302</c:v>
                </c:pt>
                <c:pt idx="159">
                  <c:v>57.63146459443778</c:v>
                </c:pt>
                <c:pt idx="160">
                  <c:v>57.469793048517936</c:v>
                </c:pt>
                <c:pt idx="161">
                  <c:v>57.285025567466683</c:v>
                </c:pt>
                <c:pt idx="162">
                  <c:v>57.386292359965928</c:v>
                </c:pt>
                <c:pt idx="163">
                  <c:v>56.943916371679755</c:v>
                </c:pt>
                <c:pt idx="164">
                  <c:v>57.036300112205382</c:v>
                </c:pt>
                <c:pt idx="165">
                  <c:v>56.808893981680761</c:v>
                </c:pt>
                <c:pt idx="166">
                  <c:v>55.972110485765967</c:v>
                </c:pt>
                <c:pt idx="167">
                  <c:v>55.700289095373257</c:v>
                </c:pt>
                <c:pt idx="168">
                  <c:v>55.412478211428045</c:v>
                </c:pt>
                <c:pt idx="169">
                  <c:v>54.566811663539625</c:v>
                </c:pt>
                <c:pt idx="170">
                  <c:v>54.419353000777576</c:v>
                </c:pt>
                <c:pt idx="171">
                  <c:v>56.080483719844104</c:v>
                </c:pt>
                <c:pt idx="172">
                  <c:v>55.54394738063759</c:v>
                </c:pt>
                <c:pt idx="173">
                  <c:v>54.820866949985096</c:v>
                </c:pt>
                <c:pt idx="174">
                  <c:v>55.27567921103433</c:v>
                </c:pt>
                <c:pt idx="175">
                  <c:v>55.131773769061724</c:v>
                </c:pt>
                <c:pt idx="176">
                  <c:v>54.211489584594908</c:v>
                </c:pt>
                <c:pt idx="177">
                  <c:v>53.45110033565323</c:v>
                </c:pt>
                <c:pt idx="178">
                  <c:v>52.683604645132647</c:v>
                </c:pt>
                <c:pt idx="179">
                  <c:v>49.220990985816414</c:v>
                </c:pt>
                <c:pt idx="180">
                  <c:v>46.726629991624527</c:v>
                </c:pt>
                <c:pt idx="181">
                  <c:v>43.200058358098246</c:v>
                </c:pt>
                <c:pt idx="182">
                  <c:v>40.398343765619181</c:v>
                </c:pt>
                <c:pt idx="183">
                  <c:v>37.749417667086348</c:v>
                </c:pt>
                <c:pt idx="184">
                  <c:v>36.072297454467297</c:v>
                </c:pt>
                <c:pt idx="185">
                  <c:v>32.225935949890776</c:v>
                </c:pt>
                <c:pt idx="186">
                  <c:v>30.459985217535547</c:v>
                </c:pt>
                <c:pt idx="187">
                  <c:v>29.845278020961196</c:v>
                </c:pt>
                <c:pt idx="188">
                  <c:v>28.972962317151925</c:v>
                </c:pt>
                <c:pt idx="189">
                  <c:v>28.399117159656214</c:v>
                </c:pt>
                <c:pt idx="190">
                  <c:v>28.825503654389866</c:v>
                </c:pt>
                <c:pt idx="191">
                  <c:v>28.710023978732838</c:v>
                </c:pt>
                <c:pt idx="192">
                  <c:v>28.884131797415744</c:v>
                </c:pt>
                <c:pt idx="193">
                  <c:v>29.253666759518246</c:v>
                </c:pt>
                <c:pt idx="194">
                  <c:v>28.226785951368029</c:v>
                </c:pt>
                <c:pt idx="195">
                  <c:v>27.160819714533886</c:v>
                </c:pt>
                <c:pt idx="196">
                  <c:v>26.057544659410553</c:v>
                </c:pt>
                <c:pt idx="197">
                  <c:v>25.204771669943241</c:v>
                </c:pt>
                <c:pt idx="198">
                  <c:v>24.186773913766636</c:v>
                </c:pt>
                <c:pt idx="199">
                  <c:v>24.705544149025915</c:v>
                </c:pt>
                <c:pt idx="200">
                  <c:v>24.643362785210591</c:v>
                </c:pt>
                <c:pt idx="201">
                  <c:v>24.686001434683959</c:v>
                </c:pt>
                <c:pt idx="202">
                  <c:v>25.098175046259826</c:v>
                </c:pt>
                <c:pt idx="203">
                  <c:v>25.226090994679918</c:v>
                </c:pt>
                <c:pt idx="204">
                  <c:v>24.801481110340987</c:v>
                </c:pt>
                <c:pt idx="205">
                  <c:v>24.534989551132455</c:v>
                </c:pt>
                <c:pt idx="206">
                  <c:v>23.76038741903298</c:v>
                </c:pt>
                <c:pt idx="207">
                  <c:v>23.490342639034999</c:v>
                </c:pt>
                <c:pt idx="208">
                  <c:v>22.616250324831004</c:v>
                </c:pt>
                <c:pt idx="209">
                  <c:v>20.354625292347901</c:v>
                </c:pt>
              </c:numCache>
            </c:numRef>
          </c:val>
          <c:smooth val="0"/>
          <c:extLst xmlns:c16r2="http://schemas.microsoft.com/office/drawing/2015/06/chart">
            <c:ext xmlns:c16="http://schemas.microsoft.com/office/drawing/2014/chart" uri="{C3380CC4-5D6E-409C-BE32-E72D297353CC}">
              <c16:uniqueId val="{00000003-5944-4DFE-818D-65F099D804F0}"/>
            </c:ext>
          </c:extLst>
        </c:ser>
        <c:dLbls>
          <c:showLegendKey val="0"/>
          <c:showVal val="0"/>
          <c:showCatName val="0"/>
          <c:showSerName val="0"/>
          <c:showPercent val="0"/>
          <c:showBubbleSize val="0"/>
        </c:dLbls>
        <c:marker val="1"/>
        <c:smooth val="0"/>
        <c:axId val="45119744"/>
        <c:axId val="45133824"/>
      </c:lineChart>
      <c:dateAx>
        <c:axId val="451197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33824"/>
        <c:crosses val="autoZero"/>
        <c:auto val="1"/>
        <c:lblOffset val="100"/>
        <c:baseTimeUnit val="days"/>
      </c:dateAx>
      <c:valAx>
        <c:axId val="4513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1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Deaths per 100,000 by age group, England and Wales</a:t>
            </a:r>
            <a:r>
              <a:rPr lang="en-GB" sz="1400" b="0" i="0" u="none" strike="noStrike" baseline="0"/>
              <a:t> </a:t>
            </a:r>
            <a:endParaRPr lang="en-GB"/>
          </a:p>
        </c:rich>
      </c:tx>
      <c:overlay val="0"/>
      <c:spPr>
        <a:noFill/>
        <a:ln>
          <a:noFill/>
        </a:ln>
        <a:effectLst/>
      </c:spPr>
    </c:title>
    <c:autoTitleDeleted val="0"/>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Table!$K$6:$K$22</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mooth val="0"/>
          <c:extLst xmlns:c16r2="http://schemas.microsoft.com/office/drawing/2015/06/chart">
            <c:ext xmlns:c16="http://schemas.microsoft.com/office/drawing/2014/chart" uri="{C3380CC4-5D6E-409C-BE32-E72D297353CC}">
              <c16:uniqueId val="{00000000-13D6-4802-A1F0-D8032F1376E1}"/>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Table!$L$6:$L$22</c:f>
              <c:numCache>
                <c:formatCode>General</c:formatCode>
                <c:ptCount val="17"/>
                <c:pt idx="0">
                  <c:v>0</c:v>
                </c:pt>
                <c:pt idx="1">
                  <c:v>1.9855361632650802E-2</c:v>
                </c:pt>
                <c:pt idx="2">
                  <c:v>0</c:v>
                </c:pt>
                <c:pt idx="3">
                  <c:v>0</c:v>
                </c:pt>
                <c:pt idx="4">
                  <c:v>0</c:v>
                </c:pt>
                <c:pt idx="5">
                  <c:v>0</c:v>
                </c:pt>
                <c:pt idx="6">
                  <c:v>0</c:v>
                </c:pt>
                <c:pt idx="7">
                  <c:v>0</c:v>
                </c:pt>
                <c:pt idx="8">
                  <c:v>9.9276808163254009E-3</c:v>
                </c:pt>
                <c:pt idx="9">
                  <c:v>0</c:v>
                </c:pt>
                <c:pt idx="10">
                  <c:v>0</c:v>
                </c:pt>
                <c:pt idx="11">
                  <c:v>9.9276808163254009E-3</c:v>
                </c:pt>
                <c:pt idx="12">
                  <c:v>9.9276808163254009E-3</c:v>
                </c:pt>
                <c:pt idx="13">
                  <c:v>0</c:v>
                </c:pt>
                <c:pt idx="14">
                  <c:v>0</c:v>
                </c:pt>
                <c:pt idx="15">
                  <c:v>0</c:v>
                </c:pt>
                <c:pt idx="16">
                  <c:v>0</c:v>
                </c:pt>
              </c:numCache>
            </c:numRef>
          </c:val>
          <c:smooth val="0"/>
          <c:extLst xmlns:c16r2="http://schemas.microsoft.com/office/drawing/2015/06/chart">
            <c:ext xmlns:c16="http://schemas.microsoft.com/office/drawing/2014/chart" uri="{C3380CC4-5D6E-409C-BE32-E72D297353CC}">
              <c16:uniqueId val="{00000001-13D6-4802-A1F0-D8032F1376E1}"/>
            </c:ext>
          </c:extLst>
        </c:ser>
        <c:ser>
          <c:idx val="2"/>
          <c:order val="2"/>
          <c:tx>
            <c:strRef>
              <c:f>Table!$M$5</c:f>
              <c:strCache>
                <c:ptCount val="1"/>
                <c:pt idx="0">
                  <c:v>15-44</c:v>
                </c:pt>
              </c:strCache>
            </c:strRef>
          </c:tx>
          <c:spPr>
            <a:ln w="28575" cap="rnd">
              <a:solidFill>
                <a:schemeClr val="accent3"/>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Table!$M$6:$M$22</c:f>
              <c:numCache>
                <c:formatCode>General</c:formatCode>
                <c:ptCount val="17"/>
                <c:pt idx="0">
                  <c:v>0.142438285274507</c:v>
                </c:pt>
                <c:pt idx="1">
                  <c:v>0.25816939206004502</c:v>
                </c:pt>
                <c:pt idx="2">
                  <c:v>0.391705284504896</c:v>
                </c:pt>
                <c:pt idx="3">
                  <c:v>0.42286365940869403</c:v>
                </c:pt>
                <c:pt idx="4">
                  <c:v>0.47627801638663397</c:v>
                </c:pt>
                <c:pt idx="5">
                  <c:v>0.38280289167523901</c:v>
                </c:pt>
                <c:pt idx="6">
                  <c:v>0.41841246299386597</c:v>
                </c:pt>
                <c:pt idx="7">
                  <c:v>0.195852642252448</c:v>
                </c:pt>
                <c:pt idx="8">
                  <c:v>0.20475503508210499</c:v>
                </c:pt>
                <c:pt idx="9">
                  <c:v>0.18249905300796301</c:v>
                </c:pt>
                <c:pt idx="10">
                  <c:v>8.4572731881738805E-2</c:v>
                </c:pt>
                <c:pt idx="11">
                  <c:v>6.2316749807597001E-2</c:v>
                </c:pt>
                <c:pt idx="12">
                  <c:v>3.5609571318626902E-2</c:v>
                </c:pt>
                <c:pt idx="13">
                  <c:v>4.8963160563112E-2</c:v>
                </c:pt>
                <c:pt idx="14">
                  <c:v>6.6767946222425406E-2</c:v>
                </c:pt>
                <c:pt idx="15">
                  <c:v>3.11583749037985E-2</c:v>
                </c:pt>
                <c:pt idx="16">
                  <c:v>2.2255982074141801E-2</c:v>
                </c:pt>
              </c:numCache>
            </c:numRef>
          </c:val>
          <c:smooth val="0"/>
          <c:extLst xmlns:c16r2="http://schemas.microsoft.com/office/drawing/2015/06/chart">
            <c:ext xmlns:c16="http://schemas.microsoft.com/office/drawing/2014/chart" uri="{C3380CC4-5D6E-409C-BE32-E72D297353CC}">
              <c16:uniqueId val="{00000002-13D6-4802-A1F0-D8032F1376E1}"/>
            </c:ext>
          </c:extLst>
        </c:ser>
        <c:ser>
          <c:idx val="3"/>
          <c:order val="3"/>
          <c:tx>
            <c:strRef>
              <c:f>Table!$N$5</c:f>
              <c:strCache>
                <c:ptCount val="1"/>
                <c:pt idx="0">
                  <c:v>45-64</c:v>
                </c:pt>
              </c:strCache>
            </c:strRef>
          </c:tx>
          <c:spPr>
            <a:ln w="28575" cap="rnd">
              <a:solidFill>
                <a:schemeClr val="accent4"/>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Table!$N$6:$N$22</c:f>
              <c:numCache>
                <c:formatCode>General</c:formatCode>
                <c:ptCount val="17"/>
                <c:pt idx="0">
                  <c:v>2.2119183147099002</c:v>
                </c:pt>
                <c:pt idx="1">
                  <c:v>3.2752143591698499</c:v>
                </c:pt>
                <c:pt idx="2">
                  <c:v>4.5288535226997997</c:v>
                </c:pt>
                <c:pt idx="3">
                  <c:v>5.5593317880097501</c:v>
                </c:pt>
                <c:pt idx="4">
                  <c:v>5.9990900286197304</c:v>
                </c:pt>
                <c:pt idx="5">
                  <c:v>5.4411877830697497</c:v>
                </c:pt>
                <c:pt idx="6">
                  <c:v>4.5091628552097998</c:v>
                </c:pt>
                <c:pt idx="7">
                  <c:v>3.7346632672698301</c:v>
                </c:pt>
                <c:pt idx="8">
                  <c:v>3.05205346094986</c:v>
                </c:pt>
                <c:pt idx="9">
                  <c:v>2.1200285330898998</c:v>
                </c:pt>
                <c:pt idx="10">
                  <c:v>1.62119829000993</c:v>
                </c:pt>
                <c:pt idx="11">
                  <c:v>1.26676627518994</c:v>
                </c:pt>
                <c:pt idx="12">
                  <c:v>0.905770704539959</c:v>
                </c:pt>
                <c:pt idx="13">
                  <c:v>0.64979202716997098</c:v>
                </c:pt>
                <c:pt idx="14">
                  <c:v>0.48570313141997801</c:v>
                </c:pt>
                <c:pt idx="15">
                  <c:v>0.28879645651998698</c:v>
                </c:pt>
                <c:pt idx="16">
                  <c:v>0.21659734238999001</c:v>
                </c:pt>
              </c:numCache>
            </c:numRef>
          </c:val>
          <c:smooth val="0"/>
          <c:extLst xmlns:c16r2="http://schemas.microsoft.com/office/drawing/2015/06/chart">
            <c:ext xmlns:c16="http://schemas.microsoft.com/office/drawing/2014/chart" uri="{C3380CC4-5D6E-409C-BE32-E72D297353CC}">
              <c16:uniqueId val="{00000003-13D6-4802-A1F0-D8032F1376E1}"/>
            </c:ext>
          </c:extLst>
        </c:ser>
        <c:ser>
          <c:idx val="4"/>
          <c:order val="4"/>
          <c:tx>
            <c:strRef>
              <c:f>Table!$O$5</c:f>
              <c:strCache>
                <c:ptCount val="1"/>
                <c:pt idx="0">
                  <c:v>65-74</c:v>
                </c:pt>
              </c:strCache>
            </c:strRef>
          </c:tx>
          <c:spPr>
            <a:ln w="28575" cap="rnd">
              <a:solidFill>
                <a:schemeClr val="accent5"/>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Table!$O$6:$O$22</c:f>
              <c:numCache>
                <c:formatCode>General</c:formatCode>
                <c:ptCount val="17"/>
                <c:pt idx="0">
                  <c:v>10.4758000597558</c:v>
                </c:pt>
                <c:pt idx="1">
                  <c:v>12.4800126113812</c:v>
                </c:pt>
                <c:pt idx="2">
                  <c:v>16.791595915717998</c:v>
                </c:pt>
                <c:pt idx="3">
                  <c:v>21.002126486359401</c:v>
                </c:pt>
                <c:pt idx="4">
                  <c:v>23.848445152113001</c:v>
                </c:pt>
                <c:pt idx="5">
                  <c:v>19.9242306602752</c:v>
                </c:pt>
                <c:pt idx="6">
                  <c:v>16.0505425352851</c:v>
                </c:pt>
                <c:pt idx="7">
                  <c:v>13.440013581487401</c:v>
                </c:pt>
                <c:pt idx="8">
                  <c:v>10.458957937473301</c:v>
                </c:pt>
                <c:pt idx="9">
                  <c:v>7.0231649918298897</c:v>
                </c:pt>
                <c:pt idx="10">
                  <c:v>4.9515839510743103</c:v>
                </c:pt>
                <c:pt idx="11">
                  <c:v>3.5705299239039201</c:v>
                </c:pt>
                <c:pt idx="12">
                  <c:v>2.0210546739078801</c:v>
                </c:pt>
                <c:pt idx="13">
                  <c:v>1.5326331277134799</c:v>
                </c:pt>
                <c:pt idx="14">
                  <c:v>0.926316725541112</c:v>
                </c:pt>
                <c:pt idx="15">
                  <c:v>0.53894791304210199</c:v>
                </c:pt>
                <c:pt idx="16">
                  <c:v>0.64000064673749602</c:v>
                </c:pt>
              </c:numCache>
            </c:numRef>
          </c:val>
          <c:smooth val="0"/>
          <c:extLst xmlns:c16r2="http://schemas.microsoft.com/office/drawing/2015/06/chart">
            <c:ext xmlns:c16="http://schemas.microsoft.com/office/drawing/2014/chart" uri="{C3380CC4-5D6E-409C-BE32-E72D297353CC}">
              <c16:uniqueId val="{00000004-13D6-4802-A1F0-D8032F1376E1}"/>
            </c:ext>
          </c:extLst>
        </c:ser>
        <c:ser>
          <c:idx val="5"/>
          <c:order val="5"/>
          <c:tx>
            <c:strRef>
              <c:f>Table!$P$5</c:f>
              <c:strCache>
                <c:ptCount val="1"/>
                <c:pt idx="0">
                  <c:v>75-84</c:v>
                </c:pt>
              </c:strCache>
            </c:strRef>
          </c:tx>
          <c:spPr>
            <a:ln w="28575" cap="rnd">
              <a:solidFill>
                <a:schemeClr val="accent6"/>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Table!$P$6:$P$22</c:f>
              <c:numCache>
                <c:formatCode>General</c:formatCode>
                <c:ptCount val="17"/>
                <c:pt idx="0">
                  <c:v>33.276316019919101</c:v>
                </c:pt>
                <c:pt idx="1">
                  <c:v>43.2286310868623</c:v>
                </c:pt>
                <c:pt idx="2">
                  <c:v>51.957756592505199</c:v>
                </c:pt>
                <c:pt idx="3">
                  <c:v>69.360408078277501</c:v>
                </c:pt>
                <c:pt idx="4">
                  <c:v>75.948951851644907</c:v>
                </c:pt>
                <c:pt idx="5">
                  <c:v>64.300851256535395</c:v>
                </c:pt>
                <c:pt idx="6">
                  <c:v>49.900574148500198</c:v>
                </c:pt>
                <c:pt idx="7">
                  <c:v>36.584487787981203</c:v>
                </c:pt>
                <c:pt idx="8">
                  <c:v>26.910170348606201</c:v>
                </c:pt>
                <c:pt idx="9">
                  <c:v>17.7640484016109</c:v>
                </c:pt>
                <c:pt idx="10">
                  <c:v>12.676691817111999</c:v>
                </c:pt>
                <c:pt idx="11">
                  <c:v>8.0897309622359703</c:v>
                </c:pt>
                <c:pt idx="12">
                  <c:v>5.44875350033763</c:v>
                </c:pt>
                <c:pt idx="13">
                  <c:v>3.6417689211440298</c:v>
                </c:pt>
                <c:pt idx="14">
                  <c:v>2.6409774618983399</c:v>
                </c:pt>
                <c:pt idx="15">
                  <c:v>2.1961812577891502</c:v>
                </c:pt>
                <c:pt idx="16">
                  <c:v>1.50118718886853</c:v>
                </c:pt>
              </c:numCache>
            </c:numRef>
          </c:val>
          <c:smooth val="0"/>
          <c:extLst xmlns:c16r2="http://schemas.microsoft.com/office/drawing/2015/06/chart">
            <c:ext xmlns:c16="http://schemas.microsoft.com/office/drawing/2014/chart" uri="{C3380CC4-5D6E-409C-BE32-E72D297353CC}">
              <c16:uniqueId val="{00000005-13D6-4802-A1F0-D8032F1376E1}"/>
            </c:ext>
          </c:extLst>
        </c:ser>
        <c:ser>
          <c:idx val="6"/>
          <c:order val="6"/>
          <c:tx>
            <c:strRef>
              <c:f>Table!$Q$5</c:f>
              <c:strCache>
                <c:ptCount val="1"/>
                <c:pt idx="0">
                  <c:v>85+</c:v>
                </c:pt>
              </c:strCache>
            </c:strRef>
          </c:tx>
          <c:spPr>
            <a:ln w="28575" cap="rnd">
              <a:solidFill>
                <a:schemeClr val="accent1">
                  <a:lumMod val="60000"/>
                </a:schemeClr>
              </a:solidFill>
              <a:round/>
            </a:ln>
            <a:effectLst/>
          </c:spPr>
          <c:marker>
            <c:symbol val="none"/>
          </c:marker>
          <c:cat>
            <c:strRef>
              <c:f>Table!$J$6:$J$22</c:f>
              <c:strCache>
                <c:ptCount val="17"/>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pt idx="13">
                  <c:v>26 Mar 21</c:v>
                </c:pt>
                <c:pt idx="14">
                  <c:v>02-Apr-21</c:v>
                </c:pt>
                <c:pt idx="15">
                  <c:v>09-Apr-21</c:v>
                </c:pt>
                <c:pt idx="16">
                  <c:v>16-Apr-21</c:v>
                </c:pt>
              </c:strCache>
            </c:strRef>
          </c:cat>
          <c:val>
            <c:numRef>
              <c:f>Table!$Q$6:$Q$22</c:f>
              <c:numCache>
                <c:formatCode>General</c:formatCode>
                <c:ptCount val="17"/>
                <c:pt idx="0">
                  <c:v>111.715250988056</c:v>
                </c:pt>
                <c:pt idx="1">
                  <c:v>135.20582944354999</c:v>
                </c:pt>
                <c:pt idx="2">
                  <c:v>165.98658741971499</c:v>
                </c:pt>
                <c:pt idx="3">
                  <c:v>231.66570476798</c:v>
                </c:pt>
                <c:pt idx="4">
                  <c:v>256.23630981912902</c:v>
                </c:pt>
                <c:pt idx="5">
                  <c:v>235.51329951500099</c:v>
                </c:pt>
                <c:pt idx="6">
                  <c:v>175.30181680723899</c:v>
                </c:pt>
                <c:pt idx="7">
                  <c:v>123.66304520248799</c:v>
                </c:pt>
                <c:pt idx="8">
                  <c:v>91.127244008383698</c:v>
                </c:pt>
                <c:pt idx="9">
                  <c:v>62.574040885756801</c:v>
                </c:pt>
                <c:pt idx="10">
                  <c:v>39.488472403632898</c:v>
                </c:pt>
                <c:pt idx="11">
                  <c:v>26.460651593545499</c:v>
                </c:pt>
                <c:pt idx="12">
                  <c:v>18.2929504639052</c:v>
                </c:pt>
                <c:pt idx="13">
                  <c:v>14.782864028026699</c:v>
                </c:pt>
                <c:pt idx="14">
                  <c:v>8.1001994674118905</c:v>
                </c:pt>
                <c:pt idx="15">
                  <c:v>7.0201728717569702</c:v>
                </c:pt>
                <c:pt idx="16">
                  <c:v>5.0626246671324298</c:v>
                </c:pt>
              </c:numCache>
            </c:numRef>
          </c:val>
          <c:smooth val="0"/>
          <c:extLst xmlns:c16r2="http://schemas.microsoft.com/office/drawing/2015/06/chart">
            <c:ext xmlns:c16="http://schemas.microsoft.com/office/drawing/2014/chart" uri="{C3380CC4-5D6E-409C-BE32-E72D297353CC}">
              <c16:uniqueId val="{00000006-13D6-4802-A1F0-D8032F1376E1}"/>
            </c:ext>
          </c:extLst>
        </c:ser>
        <c:dLbls>
          <c:showLegendKey val="0"/>
          <c:showVal val="0"/>
          <c:showCatName val="0"/>
          <c:showSerName val="0"/>
          <c:showPercent val="0"/>
          <c:showBubbleSize val="0"/>
        </c:dLbls>
        <c:marker val="1"/>
        <c:smooth val="0"/>
        <c:axId val="42252928"/>
        <c:axId val="42258816"/>
      </c:lineChart>
      <c:catAx>
        <c:axId val="422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58816"/>
        <c:crosses val="autoZero"/>
        <c:auto val="1"/>
        <c:lblAlgn val="ctr"/>
        <c:lblOffset val="100"/>
        <c:noMultiLvlLbl val="0"/>
      </c:catAx>
      <c:valAx>
        <c:axId val="4225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[Critical care beds analysis v2.xlsx]Sheet1!PivotTable2</c:name>
    <c:fmtId val="32"/>
  </c:pivotSource>
  <c:chart>
    <c:autoTitleDeleted val="0"/>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3"/>
      </c:pivotFmt>
      <c:pivotFmt>
        <c:idx val="34"/>
        <c:spPr>
          <a:solidFill>
            <a:schemeClr val="accent1"/>
          </a:solidFill>
          <a:ln w="25400">
            <a:noFill/>
          </a:ln>
          <a:effectLst/>
        </c:spPr>
        <c:marker>
          <c:spPr>
            <a:solidFill>
              <a:schemeClr val="accent1"/>
            </a:solidFill>
            <a:ln w="9525">
              <a:solidFill>
                <a:schemeClr val="accent1"/>
              </a:solidFill>
            </a:ln>
            <a:effectLst/>
          </c:spPr>
        </c:marker>
        <c:dLbl>
          <c:idx val="0"/>
          <c:delete val="1"/>
          <c:extLst xmlns:c16r2="http://schemas.microsoft.com/office/drawing/2015/06/chart">
            <c:ext xmlns:c15="http://schemas.microsoft.com/office/drawing/2012/chart" uri="{CE6537A1-D6FC-4f65-9D91-7224C49458BB}"/>
          </c:extLst>
        </c:dLbl>
      </c:pivotFmt>
      <c:pivotFmt>
        <c:idx val="3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7"/>
        <c:spPr>
          <a:solidFill>
            <a:schemeClr val="accent2">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pivotFmt>
      <c:pivotFmt>
        <c:idx val="50"/>
      </c:pivotFmt>
      <c:pivotFmt>
        <c:idx val="51"/>
      </c:pivotFmt>
      <c:pivotFmt>
        <c:idx val="52"/>
      </c:pivotFmt>
      <c:pivotFmt>
        <c:idx val="53"/>
        <c:spPr>
          <a:solidFill>
            <a:schemeClr val="accent1">
              <a:lumMod val="40000"/>
              <a:lumOff val="60000"/>
            </a:schemeClr>
          </a:solidFill>
          <a:ln>
            <a:noFill/>
          </a:ln>
          <a:effectLst/>
        </c:spPr>
      </c:pivotFmt>
      <c:pivotFmt>
        <c:idx val="54"/>
        <c:spPr>
          <a:solidFill>
            <a:schemeClr val="accent1">
              <a:lumMod val="40000"/>
              <a:lumOff val="60000"/>
            </a:schemeClr>
          </a:solidFill>
          <a:ln>
            <a:noFill/>
          </a:ln>
          <a:effectLst/>
        </c:spPr>
      </c:pivotFmt>
      <c:pivotFmt>
        <c:idx val="55"/>
        <c:spPr>
          <a:solidFill>
            <a:schemeClr val="accent2">
              <a:lumMod val="40000"/>
              <a:lumOff val="60000"/>
            </a:schemeClr>
          </a:solidFill>
          <a:ln>
            <a:noFill/>
          </a:ln>
          <a:effectLst/>
        </c:spPr>
      </c:pivotFmt>
      <c:pivotFmt>
        <c:idx val="56"/>
        <c:spPr>
          <a:solidFill>
            <a:schemeClr val="accent1">
              <a:lumMod val="40000"/>
              <a:lumOff val="60000"/>
            </a:schemeClr>
          </a:solidFill>
          <a:ln>
            <a:noFill/>
          </a:ln>
          <a:effectLst/>
        </c:spPr>
      </c:pivotFmt>
      <c:pivotFmt>
        <c:idx val="57"/>
        <c:spPr>
          <a:solidFill>
            <a:schemeClr val="accent2">
              <a:lumMod val="40000"/>
              <a:lumOff val="60000"/>
            </a:schemeClr>
          </a:solidFill>
          <a:ln>
            <a:noFill/>
          </a:ln>
          <a:effectLst/>
        </c:spPr>
      </c:pivotFmt>
      <c:pivotFmt>
        <c:idx val="58"/>
        <c:spPr>
          <a:solidFill>
            <a:schemeClr val="accent1">
              <a:lumMod val="40000"/>
              <a:lumOff val="60000"/>
            </a:schemeClr>
          </a:solidFill>
          <a:ln>
            <a:noFill/>
          </a:ln>
          <a:effectLst/>
        </c:spPr>
      </c:pivotFmt>
      <c:pivotFmt>
        <c:idx val="59"/>
        <c:spPr>
          <a:solidFill>
            <a:schemeClr val="accent2">
              <a:lumMod val="40000"/>
              <a:lumOff val="60000"/>
            </a:schemeClr>
          </a:solidFill>
          <a:ln>
            <a:noFill/>
          </a:ln>
          <a:effectLst/>
        </c:spPr>
      </c:pivotFmt>
      <c:pivotFmt>
        <c:idx val="60"/>
        <c:spPr>
          <a:solidFill>
            <a:schemeClr val="accent1">
              <a:lumMod val="40000"/>
              <a:lumOff val="60000"/>
            </a:schemeClr>
          </a:solidFill>
          <a:ln>
            <a:noFill/>
          </a:ln>
          <a:effectLst/>
        </c:spPr>
      </c:pivotFmt>
      <c:pivotFmt>
        <c:idx val="61"/>
        <c:spPr>
          <a:solidFill>
            <a:schemeClr val="accent2">
              <a:lumMod val="40000"/>
              <a:lumOff val="60000"/>
            </a:schemeClr>
          </a:solidFill>
          <a:ln>
            <a:noFill/>
          </a:ln>
          <a:effectLst/>
        </c:spPr>
      </c:pivotFmt>
      <c:pivotFmt>
        <c:idx val="62"/>
        <c:spPr>
          <a:solidFill>
            <a:schemeClr val="accent1">
              <a:lumMod val="40000"/>
              <a:lumOff val="60000"/>
            </a:schemeClr>
          </a:solidFill>
          <a:ln>
            <a:noFill/>
          </a:ln>
          <a:effectLst/>
        </c:spPr>
      </c:pivotFmt>
      <c:pivotFmt>
        <c:idx val="63"/>
        <c:spPr>
          <a:solidFill>
            <a:schemeClr val="accent2">
              <a:lumMod val="40000"/>
              <a:lumOff val="60000"/>
            </a:schemeClr>
          </a:solidFill>
          <a:ln>
            <a:noFill/>
          </a:ln>
          <a:effectLst/>
        </c:spPr>
      </c:pivotFmt>
      <c:pivotFmt>
        <c:idx val="6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7"/>
        <c:spPr>
          <a:solidFill>
            <a:schemeClr val="accent1">
              <a:lumMod val="40000"/>
              <a:lumOff val="60000"/>
            </a:schemeClr>
          </a:solidFill>
          <a:ln>
            <a:noFill/>
          </a:ln>
          <a:effectLst/>
        </c:spPr>
      </c:pivotFmt>
      <c:pivotFmt>
        <c:idx val="68"/>
        <c:spPr>
          <a:solidFill>
            <a:schemeClr val="accent1">
              <a:lumMod val="40000"/>
              <a:lumOff val="60000"/>
            </a:schemeClr>
          </a:solidFill>
          <a:ln>
            <a:noFill/>
          </a:ln>
          <a:effectLst/>
        </c:spPr>
      </c:pivotFmt>
      <c:pivotFmt>
        <c:idx val="69"/>
        <c:spPr>
          <a:solidFill>
            <a:schemeClr val="accent1">
              <a:lumMod val="40000"/>
              <a:lumOff val="60000"/>
            </a:schemeClr>
          </a:solidFill>
          <a:ln>
            <a:noFill/>
          </a:ln>
          <a:effectLst/>
        </c:spPr>
      </c:pivotFmt>
      <c:pivotFmt>
        <c:idx val="70"/>
        <c:spPr>
          <a:solidFill>
            <a:schemeClr val="accent2">
              <a:lumMod val="40000"/>
              <a:lumOff val="60000"/>
            </a:schemeClr>
          </a:solidFill>
          <a:ln>
            <a:noFill/>
          </a:ln>
          <a:effectLst/>
        </c:spPr>
      </c:pivotFmt>
      <c:pivotFmt>
        <c:idx val="71"/>
        <c:spPr>
          <a:solidFill>
            <a:schemeClr val="accent2">
              <a:lumMod val="40000"/>
              <a:lumOff val="60000"/>
            </a:schemeClr>
          </a:solidFill>
          <a:ln>
            <a:noFill/>
          </a:ln>
          <a:effectLst/>
        </c:spPr>
      </c:pivotFmt>
      <c:pivotFmt>
        <c:idx val="72"/>
        <c:spPr>
          <a:solidFill>
            <a:schemeClr val="accent2">
              <a:lumMod val="40000"/>
              <a:lumOff val="60000"/>
            </a:schemeClr>
          </a:solidFill>
          <a:ln>
            <a:noFill/>
          </a:ln>
          <a:effectLst/>
        </c:spPr>
      </c:pivotFmt>
      <c:pivotFmt>
        <c:idx val="7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4"/>
        <c:spPr>
          <a:solidFill>
            <a:schemeClr val="accent1">
              <a:lumMod val="40000"/>
              <a:lumOff val="60000"/>
            </a:schemeClr>
          </a:solidFill>
          <a:ln>
            <a:noFill/>
          </a:ln>
          <a:effectLst/>
        </c:spPr>
      </c:pivotFmt>
      <c:pivotFmt>
        <c:idx val="75"/>
        <c:spPr>
          <a:solidFill>
            <a:schemeClr val="accent1">
              <a:lumMod val="40000"/>
              <a:lumOff val="60000"/>
            </a:schemeClr>
          </a:solidFill>
          <a:ln>
            <a:noFill/>
          </a:ln>
          <a:effectLst/>
        </c:spPr>
      </c:pivotFmt>
      <c:pivotFmt>
        <c:idx val="76"/>
        <c:spPr>
          <a:solidFill>
            <a:schemeClr val="accent1">
              <a:lumMod val="40000"/>
              <a:lumOff val="60000"/>
            </a:schemeClr>
          </a:solidFill>
          <a:ln>
            <a:noFill/>
          </a:ln>
          <a:effectLst/>
        </c:spPr>
      </c:pivotFmt>
      <c:pivotFmt>
        <c:idx val="7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8"/>
        <c:spPr>
          <a:solidFill>
            <a:schemeClr val="accent2">
              <a:lumMod val="40000"/>
              <a:lumOff val="60000"/>
            </a:schemeClr>
          </a:solidFill>
          <a:ln>
            <a:noFill/>
          </a:ln>
          <a:effectLst/>
        </c:spPr>
      </c:pivotFmt>
      <c:pivotFmt>
        <c:idx val="79"/>
        <c:spPr>
          <a:solidFill>
            <a:schemeClr val="accent2">
              <a:lumMod val="40000"/>
              <a:lumOff val="60000"/>
            </a:schemeClr>
          </a:solidFill>
          <a:ln>
            <a:noFill/>
          </a:ln>
          <a:effectLst/>
        </c:spPr>
      </c:pivotFmt>
      <c:pivotFmt>
        <c:idx val="80"/>
        <c:spPr>
          <a:solidFill>
            <a:schemeClr val="accent2">
              <a:lumMod val="40000"/>
              <a:lumOff val="60000"/>
            </a:schemeClr>
          </a:solidFill>
          <a:ln>
            <a:noFill/>
          </a:ln>
          <a:effectLst/>
        </c:spPr>
      </c:pivotFmt>
      <c:pivotFmt>
        <c:idx val="8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82"/>
        <c:spPr>
          <a:solidFill>
            <a:schemeClr val="accent1">
              <a:lumMod val="40000"/>
              <a:lumOff val="60000"/>
            </a:schemeClr>
          </a:solidFill>
          <a:ln>
            <a:noFill/>
          </a:ln>
          <a:effectLst/>
        </c:spPr>
      </c:pivotFmt>
      <c:pivotFmt>
        <c:idx val="83"/>
        <c:spPr>
          <a:solidFill>
            <a:schemeClr val="accent1">
              <a:lumMod val="40000"/>
              <a:lumOff val="60000"/>
            </a:schemeClr>
          </a:solidFill>
          <a:ln>
            <a:noFill/>
          </a:ln>
          <a:effectLst/>
        </c:spPr>
      </c:pivotFmt>
      <c:pivotFmt>
        <c:idx val="84"/>
        <c:spPr>
          <a:solidFill>
            <a:schemeClr val="accent1">
              <a:lumMod val="40000"/>
              <a:lumOff val="60000"/>
            </a:schemeClr>
          </a:solidFill>
          <a:ln>
            <a:noFill/>
          </a:ln>
          <a:effectLst/>
        </c:spPr>
      </c:pivotFmt>
      <c:pivotFmt>
        <c:idx val="8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86"/>
        <c:spPr>
          <a:solidFill>
            <a:schemeClr val="accent2">
              <a:lumMod val="40000"/>
              <a:lumOff val="60000"/>
            </a:schemeClr>
          </a:solidFill>
          <a:ln>
            <a:noFill/>
          </a:ln>
          <a:effectLst/>
        </c:spPr>
      </c:pivotFmt>
      <c:pivotFmt>
        <c:idx val="87"/>
        <c:spPr>
          <a:solidFill>
            <a:schemeClr val="accent2">
              <a:lumMod val="40000"/>
              <a:lumOff val="60000"/>
            </a:schemeClr>
          </a:solidFill>
          <a:ln>
            <a:noFill/>
          </a:ln>
          <a:effectLst/>
        </c:spPr>
      </c:pivotFmt>
      <c:pivotFmt>
        <c:idx val="88"/>
        <c:spPr>
          <a:solidFill>
            <a:schemeClr val="accent2">
              <a:lumMod val="40000"/>
              <a:lumOff val="60000"/>
            </a:schemeClr>
          </a:solidFill>
          <a:ln>
            <a:noFill/>
          </a:ln>
          <a:effectLst/>
        </c:spPr>
      </c:pivotFmt>
    </c:pivotFmts>
    <c:plotArea>
      <c:layout>
        <c:manualLayout>
          <c:layoutTarget val="inner"/>
          <c:xMode val="edge"/>
          <c:yMode val="edge"/>
          <c:x val="6.9159417117873448E-2"/>
          <c:y val="1.4720741694931278E-2"/>
          <c:w val="0.93084058288212657"/>
          <c:h val="0.80228137203094951"/>
        </c:manualLayout>
      </c:layout>
      <c:barChart>
        <c:barDir val="col"/>
        <c:grouping val="clustered"/>
        <c:varyColors val="0"/>
        <c:ser>
          <c:idx val="0"/>
          <c:order val="0"/>
          <c:tx>
            <c:strRef>
              <c:f>Sheet1!$M$9:$M$10</c:f>
              <c:strCache>
                <c:ptCount val="1"/>
                <c:pt idx="0">
                  <c:v>Sum of Occupied</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34BB-444A-93BC-59189375018F}"/>
              </c:ext>
            </c:extLst>
          </c:dPt>
          <c:dPt>
            <c:idx val="2"/>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3-34BB-444A-93BC-59189375018F}"/>
              </c:ext>
            </c:extLst>
          </c:dPt>
          <c:dPt>
            <c:idx val="4"/>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5-34BB-444A-93BC-59189375018F}"/>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Sheet1!$M$11:$M$19</c:f>
              <c:numCache>
                <c:formatCode>General</c:formatCode>
                <c:ptCount val="6"/>
                <c:pt idx="0">
                  <c:v>3423</c:v>
                </c:pt>
                <c:pt idx="1">
                  <c:v>5436</c:v>
                </c:pt>
                <c:pt idx="2">
                  <c:v>3342</c:v>
                </c:pt>
                <c:pt idx="3">
                  <c:v>4444</c:v>
                </c:pt>
                <c:pt idx="4">
                  <c:v>2661</c:v>
                </c:pt>
                <c:pt idx="5">
                  <c:v>3275</c:v>
                </c:pt>
              </c:numCache>
            </c:numRef>
          </c:val>
          <c:extLst xmlns:c16r2="http://schemas.microsoft.com/office/drawing/2015/06/chart">
            <c:ext xmlns:c16="http://schemas.microsoft.com/office/drawing/2014/chart" uri="{C3380CC4-5D6E-409C-BE32-E72D297353CC}">
              <c16:uniqueId val="{00000006-34BB-444A-93BC-59189375018F}"/>
            </c:ext>
          </c:extLst>
        </c:ser>
        <c:ser>
          <c:idx val="1"/>
          <c:order val="1"/>
          <c:tx>
            <c:strRef>
              <c:f>Sheet1!$N$9:$N$10</c:f>
              <c:strCache>
                <c:ptCount val="1"/>
                <c:pt idx="0">
                  <c:v>Sum of Adult critical care beds</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8-34BB-444A-93BC-59189375018F}"/>
              </c:ext>
            </c:extLst>
          </c:dPt>
          <c:dPt>
            <c:idx val="2"/>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A-34BB-444A-93BC-59189375018F}"/>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C-34BB-444A-93BC-59189375018F}"/>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Sheet1!$N$11:$N$19</c:f>
              <c:numCache>
                <c:formatCode>General</c:formatCode>
                <c:ptCount val="6"/>
                <c:pt idx="0">
                  <c:v>4123</c:v>
                </c:pt>
                <c:pt idx="1">
                  <c:v>6222</c:v>
                </c:pt>
                <c:pt idx="2">
                  <c:v>4122</c:v>
                </c:pt>
                <c:pt idx="3">
                  <c:v>5744</c:v>
                </c:pt>
                <c:pt idx="4">
                  <c:v>3766</c:v>
                </c:pt>
                <c:pt idx="5">
                  <c:v>4684</c:v>
                </c:pt>
              </c:numCache>
            </c:numRef>
          </c:val>
          <c:extLst xmlns:c16r2="http://schemas.microsoft.com/office/drawing/2015/06/chart">
            <c:ext xmlns:c16="http://schemas.microsoft.com/office/drawing/2014/chart" uri="{C3380CC4-5D6E-409C-BE32-E72D297353CC}">
              <c16:uniqueId val="{0000000D-34BB-444A-93BC-59189375018F}"/>
            </c:ext>
          </c:extLst>
        </c:ser>
        <c:dLbls>
          <c:showLegendKey val="0"/>
          <c:showVal val="0"/>
          <c:showCatName val="0"/>
          <c:showSerName val="0"/>
          <c:showPercent val="0"/>
          <c:showBubbleSize val="0"/>
        </c:dLbls>
        <c:gapWidth val="96"/>
        <c:axId val="48279936"/>
        <c:axId val="48281472"/>
      </c:barChart>
      <c:catAx>
        <c:axId val="48279936"/>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81472"/>
        <c:crosses val="autoZero"/>
        <c:auto val="1"/>
        <c:lblAlgn val="ctr"/>
        <c:lblOffset val="100"/>
        <c:noMultiLvlLbl val="0"/>
      </c:catAx>
      <c:valAx>
        <c:axId val="4828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7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Feb18-Jan19</c:v>
                </c:pt>
              </c:strCache>
            </c:strRef>
          </c:tx>
          <c:spPr>
            <a:ln w="28575" cap="rnd">
              <a:solidFill>
                <a:schemeClr val="accent1"/>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Electives!$C$5:$O$5</c:f>
              <c:numCache>
                <c:formatCode>General</c:formatCode>
                <c:ptCount val="13"/>
                <c:pt idx="0">
                  <c:v>23664</c:v>
                </c:pt>
                <c:pt idx="1">
                  <c:v>25399</c:v>
                </c:pt>
                <c:pt idx="2">
                  <c:v>24503</c:v>
                </c:pt>
                <c:pt idx="3">
                  <c:v>28710</c:v>
                </c:pt>
                <c:pt idx="4">
                  <c:v>25977</c:v>
                </c:pt>
                <c:pt idx="5">
                  <c:v>23793</c:v>
                </c:pt>
                <c:pt idx="6">
                  <c:v>27718</c:v>
                </c:pt>
                <c:pt idx="7">
                  <c:v>24021</c:v>
                </c:pt>
                <c:pt idx="8">
                  <c:v>27955</c:v>
                </c:pt>
                <c:pt idx="9">
                  <c:v>26646</c:v>
                </c:pt>
                <c:pt idx="10">
                  <c:v>22302</c:v>
                </c:pt>
                <c:pt idx="11">
                  <c:v>26483</c:v>
                </c:pt>
                <c:pt idx="12">
                  <c:v>25307</c:v>
                </c:pt>
              </c:numCache>
            </c:numRef>
          </c:val>
          <c:smooth val="0"/>
          <c:extLst xmlns:c16r2="http://schemas.microsoft.com/office/drawing/2015/06/chart">
            <c:ext xmlns:c16="http://schemas.microsoft.com/office/drawing/2014/chart" uri="{C3380CC4-5D6E-409C-BE32-E72D297353CC}">
              <c16:uniqueId val="{00000000-0F6F-4321-9E78-54EE91149AD9}"/>
            </c:ext>
          </c:extLst>
        </c:ser>
        <c:ser>
          <c:idx val="1"/>
          <c:order val="1"/>
          <c:tx>
            <c:strRef>
              <c:f>Electives!$A$6</c:f>
              <c:strCache>
                <c:ptCount val="1"/>
                <c:pt idx="0">
                  <c:v>Feb19-Jan20</c:v>
                </c:pt>
              </c:strCache>
            </c:strRef>
          </c:tx>
          <c:spPr>
            <a:ln w="28575" cap="rnd">
              <a:solidFill>
                <a:schemeClr val="accent2"/>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Electives!$C$6:$O$6</c:f>
              <c:numCache>
                <c:formatCode>General</c:formatCode>
                <c:ptCount val="13"/>
                <c:pt idx="0">
                  <c:v>25307</c:v>
                </c:pt>
                <c:pt idx="1">
                  <c:v>27141</c:v>
                </c:pt>
                <c:pt idx="2">
                  <c:v>24894</c:v>
                </c:pt>
                <c:pt idx="3">
                  <c:v>27203</c:v>
                </c:pt>
                <c:pt idx="4">
                  <c:v>24593</c:v>
                </c:pt>
                <c:pt idx="5">
                  <c:v>24545</c:v>
                </c:pt>
                <c:pt idx="6">
                  <c:v>25693</c:v>
                </c:pt>
                <c:pt idx="7">
                  <c:v>25292</c:v>
                </c:pt>
                <c:pt idx="8">
                  <c:v>26656</c:v>
                </c:pt>
                <c:pt idx="9">
                  <c:v>27060</c:v>
                </c:pt>
                <c:pt idx="10">
                  <c:v>23174</c:v>
                </c:pt>
                <c:pt idx="11">
                  <c:v>26113</c:v>
                </c:pt>
                <c:pt idx="12">
                  <c:v>25164</c:v>
                </c:pt>
              </c:numCache>
            </c:numRef>
          </c:val>
          <c:smooth val="0"/>
          <c:extLst xmlns:c16r2="http://schemas.microsoft.com/office/drawing/2015/06/chart">
            <c:ext xmlns:c16="http://schemas.microsoft.com/office/drawing/2014/chart" uri="{C3380CC4-5D6E-409C-BE32-E72D297353CC}">
              <c16:uniqueId val="{00000001-0F6F-4321-9E78-54EE91149AD9}"/>
            </c:ext>
          </c:extLst>
        </c:ser>
        <c:ser>
          <c:idx val="2"/>
          <c:order val="2"/>
          <c:tx>
            <c:strRef>
              <c:f>Electives!$A$7</c:f>
              <c:strCache>
                <c:ptCount val="1"/>
                <c:pt idx="0">
                  <c:v>Feb20-Jan21</c:v>
                </c:pt>
              </c:strCache>
            </c:strRef>
          </c:tx>
          <c:spPr>
            <a:ln w="28575" cap="rnd">
              <a:solidFill>
                <a:schemeClr val="accent3"/>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Electives!$C$7:$O$7</c:f>
              <c:numCache>
                <c:formatCode>General</c:formatCode>
                <c:ptCount val="13"/>
                <c:pt idx="0">
                  <c:v>25164</c:v>
                </c:pt>
                <c:pt idx="1">
                  <c:v>17173</c:v>
                </c:pt>
                <c:pt idx="2">
                  <c:v>2948</c:v>
                </c:pt>
                <c:pt idx="3">
                  <c:v>3809</c:v>
                </c:pt>
                <c:pt idx="4">
                  <c:v>6519</c:v>
                </c:pt>
                <c:pt idx="5">
                  <c:v>10525</c:v>
                </c:pt>
                <c:pt idx="6">
                  <c:v>12844</c:v>
                </c:pt>
                <c:pt idx="7">
                  <c:v>15936</c:v>
                </c:pt>
                <c:pt idx="8">
                  <c:v>16772</c:v>
                </c:pt>
                <c:pt idx="9">
                  <c:v>16584</c:v>
                </c:pt>
                <c:pt idx="10">
                  <c:v>15483</c:v>
                </c:pt>
                <c:pt idx="11">
                  <c:v>10862</c:v>
                </c:pt>
                <c:pt idx="12">
                  <c:v>11464</c:v>
                </c:pt>
              </c:numCache>
            </c:numRef>
          </c:val>
          <c:smooth val="0"/>
          <c:extLst xmlns:c16r2="http://schemas.microsoft.com/office/drawing/2015/06/chart">
            <c:ext xmlns:c16="http://schemas.microsoft.com/office/drawing/2014/chart" uri="{C3380CC4-5D6E-409C-BE32-E72D297353CC}">
              <c16:uniqueId val="{00000002-0F6F-4321-9E78-54EE91149AD9}"/>
            </c:ext>
          </c:extLst>
        </c:ser>
        <c:dLbls>
          <c:showLegendKey val="0"/>
          <c:showVal val="0"/>
          <c:showCatName val="0"/>
          <c:showSerName val="0"/>
          <c:showPercent val="0"/>
          <c:showBubbleSize val="0"/>
        </c:dLbls>
        <c:marker val="1"/>
        <c:smooth val="0"/>
        <c:axId val="76440320"/>
        <c:axId val="76441856"/>
      </c:lineChart>
      <c:catAx>
        <c:axId val="7644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41856"/>
        <c:crosses val="autoZero"/>
        <c:auto val="1"/>
        <c:lblAlgn val="ctr"/>
        <c:lblOffset val="100"/>
        <c:noMultiLvlLbl val="0"/>
      </c:catAx>
      <c:valAx>
        <c:axId val="7644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4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04/05/2021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216859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4630995-270B-44DD-82F3-41313F88F826}"/>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272B43-72E1-4465-9F42-0C9D8FF427DD}"/>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5A12F3-24B3-4E71-8D16-5861CE5B5839}"/>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4 May,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4 May,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4 May,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4 May,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4 May,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6AE2070-369D-4867-A15D-87FF6EAF852C}"/>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FD4F4F7-1931-47B4-B23E-D7F1830B2D7F}"/>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EBBAAB7-B862-4E3D-A81B-726BE2497F7E}"/>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6" name="Footer Placeholder 5">
            <a:extLst>
              <a:ext uri="{FF2B5EF4-FFF2-40B4-BE49-F238E27FC236}">
                <a16:creationId xmlns:a16="http://schemas.microsoft.com/office/drawing/2014/main" xmlns=""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9A9BBBC-D96E-42B5-B7EB-AA98992DBFD2}"/>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8" name="Footer Placeholder 7">
            <a:extLst>
              <a:ext uri="{FF2B5EF4-FFF2-40B4-BE49-F238E27FC236}">
                <a16:creationId xmlns:a16="http://schemas.microsoft.com/office/drawing/2014/main" xmlns=""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1A538CB-4420-40DF-BB9F-CCCEEFB6B312}"/>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4" name="Footer Placeholder 3">
            <a:extLst>
              <a:ext uri="{FF2B5EF4-FFF2-40B4-BE49-F238E27FC236}">
                <a16:creationId xmlns:a16="http://schemas.microsoft.com/office/drawing/2014/main" xmlns=""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B41A49C-B194-4D60-94DE-C245A4BA9902}"/>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3" name="Footer Placeholder 2">
            <a:extLst>
              <a:ext uri="{FF2B5EF4-FFF2-40B4-BE49-F238E27FC236}">
                <a16:creationId xmlns:a16="http://schemas.microsoft.com/office/drawing/2014/main" xmlns=""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C6C848-2DF2-452F-AC41-AA5D8DB530DB}"/>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6" name="Footer Placeholder 5">
            <a:extLst>
              <a:ext uri="{FF2B5EF4-FFF2-40B4-BE49-F238E27FC236}">
                <a16:creationId xmlns:a16="http://schemas.microsoft.com/office/drawing/2014/main" xmlns=""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912D87-1CB0-4F69-84C8-ACE7570D449F}"/>
              </a:ext>
            </a:extLst>
          </p:cNvPr>
          <p:cNvSpPr>
            <a:spLocks noGrp="1"/>
          </p:cNvSpPr>
          <p:nvPr>
            <p:ph type="dt" sz="half" idx="10"/>
          </p:nvPr>
        </p:nvSpPr>
        <p:spPr/>
        <p:txBody>
          <a:bodyPr/>
          <a:lstStyle/>
          <a:p>
            <a:fld id="{020B823C-A398-429F-895F-3AF24D018239}" type="datetimeFigureOut">
              <a:rPr lang="en-GB" smtClean="0"/>
              <a:t>04/05/2021</a:t>
            </a:fld>
            <a:endParaRPr lang="en-GB"/>
          </a:p>
        </p:txBody>
      </p:sp>
      <p:sp>
        <p:nvSpPr>
          <p:cNvPr id="6" name="Footer Placeholder 5">
            <a:extLst>
              <a:ext uri="{FF2B5EF4-FFF2-40B4-BE49-F238E27FC236}">
                <a16:creationId xmlns:a16="http://schemas.microsoft.com/office/drawing/2014/main" xmlns=""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04/05/2021</a:t>
            </a:fld>
            <a:endParaRPr lang="en-GB"/>
          </a:p>
        </p:txBody>
      </p:sp>
      <p:sp>
        <p:nvSpPr>
          <p:cNvPr id="5" name="Footer Placeholder 4">
            <a:extLst>
              <a:ext uri="{FF2B5EF4-FFF2-40B4-BE49-F238E27FC236}">
                <a16:creationId xmlns:a16="http://schemas.microsoft.com/office/drawing/2014/main" xmlns=""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xmlns="" id="{EBFE1698-8668-4B43-B7E0-0246D56EC6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4 May,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statistics/statistical-work-areas/uec-sitrep/urgent-and-emergency-care-daily-situation-reports-2020-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gov.wales/nhs-activity-and-performance-summary-january-and-february-2021-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hyperlink" Target="https://beta.isdscotland.org/find-publications-and-data/healthcare-resources/waiting-times/cancelled-planned-operations/" TargetMode="External"/><Relationship Id="rId4" Type="http://schemas.openxmlformats.org/officeDocument/2006/relationships/hyperlink" Target="https://beta.isdscotland.org/find-publications-and-data/healthcare-resources/waiting-times/nhs-waiting-times-diagnostic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health-ni.gov.uk/articles/diagnostic-waiting-tim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coronavirus.data.gov.uk/details/vaccinat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theukeconomyandsocietyfasterindicators/25march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626" y="1023785"/>
            <a:ext cx="8968353" cy="895852"/>
          </a:xfrm>
        </p:spPr>
        <p:txBody>
          <a:bodyPr/>
          <a:lstStyle/>
          <a:p>
            <a:r>
              <a:rPr lang="en-GB"/>
              <a:t>Weekly Covid-19 data update</a:t>
            </a:r>
          </a:p>
        </p:txBody>
      </p:sp>
      <p:sp>
        <p:nvSpPr>
          <p:cNvPr id="2" name="Content Placeholder 1"/>
          <p:cNvSpPr>
            <a:spLocks noGrp="1"/>
          </p:cNvSpPr>
          <p:nvPr>
            <p:ph idx="1"/>
          </p:nvPr>
        </p:nvSpPr>
        <p:spPr>
          <a:xfrm>
            <a:off x="500626" y="3676074"/>
            <a:ext cx="5115083" cy="1190366"/>
          </a:xfrm>
        </p:spPr>
        <p:txBody>
          <a:bodyPr vert="horz" lIns="0" tIns="0" rIns="0" bIns="0" rtlCol="0" anchor="t">
            <a:noAutofit/>
          </a:bodyPr>
          <a:lstStyle/>
          <a:p>
            <a:r>
              <a:rPr lang="en-GB" sz="2400"/>
              <a:t>Contact: Frances Player, Policy Advice and Support Officer,  Public Health and Healthcare</a:t>
            </a:r>
          </a:p>
          <a:p>
            <a:r>
              <a:rPr lang="en-GB" sz="2400"/>
              <a:t>fplayer@bma.org.uk</a:t>
            </a:r>
          </a:p>
          <a:p>
            <a:endParaRPr lang="en-GB"/>
          </a:p>
          <a:p>
            <a:endParaRPr lang="en-GB"/>
          </a:p>
          <a:p>
            <a:endParaRPr lang="en-GB"/>
          </a:p>
        </p:txBody>
      </p:sp>
      <p:sp>
        <p:nvSpPr>
          <p:cNvPr id="5" name="Content Placeholder 1">
            <a:extLst>
              <a:ext uri="{FF2B5EF4-FFF2-40B4-BE49-F238E27FC236}">
                <a16:creationId xmlns:a16="http://schemas.microsoft.com/office/drawing/2014/main" xmlns="" id="{A04D9283-CBD9-431C-8E5D-E01D819BA240}"/>
              </a:ext>
            </a:extLst>
          </p:cNvPr>
          <p:cNvSpPr txBox="1">
            <a:spLocks/>
          </p:cNvSpPr>
          <p:nvPr/>
        </p:nvSpPr>
        <p:spPr>
          <a:xfrm>
            <a:off x="500626" y="1991561"/>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30/04/2021</a:t>
            </a:r>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F6AD1-78DA-43A8-AB07-2A1A754CE1B8}"/>
              </a:ext>
            </a:extLst>
          </p:cNvPr>
          <p:cNvSpPr>
            <a:spLocks noGrp="1"/>
          </p:cNvSpPr>
          <p:nvPr>
            <p:ph type="title"/>
          </p:nvPr>
        </p:nvSpPr>
        <p:spPr/>
        <p:txBody>
          <a:bodyPr/>
          <a:lstStyle/>
          <a:p>
            <a:r>
              <a:rPr lang="en-GB"/>
              <a:t>COVID-19 deaths, UK</a:t>
            </a:r>
          </a:p>
        </p:txBody>
      </p:sp>
      <p:sp>
        <p:nvSpPr>
          <p:cNvPr id="5" name="TextBox 4">
            <a:extLst>
              <a:ext uri="{FF2B5EF4-FFF2-40B4-BE49-F238E27FC236}">
                <a16:creationId xmlns:a16="http://schemas.microsoft.com/office/drawing/2014/main" xmlns="" id="{8F0432C2-E932-44CB-802B-CDFCA59D2246}"/>
              </a:ext>
            </a:extLst>
          </p:cNvPr>
          <p:cNvSpPr txBox="1"/>
          <p:nvPr/>
        </p:nvSpPr>
        <p:spPr>
          <a:xfrm>
            <a:off x="697273" y="1480770"/>
            <a:ext cx="2534801"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caused by Covid-19 continue to fall across the Home Nations. </a:t>
            </a:r>
          </a:p>
          <a:p>
            <a:endParaRPr lang="en-GB" i="1"/>
          </a:p>
          <a:p>
            <a:r>
              <a:rPr lang="en-GB" i="1"/>
              <a:t>Note: different scales – but overall trend similar across nations</a:t>
            </a:r>
          </a:p>
          <a:p>
            <a:r>
              <a:rPr lang="en-GB" i="1"/>
              <a:t> </a:t>
            </a:r>
          </a:p>
          <a:p>
            <a:r>
              <a:rPr lang="en-GB" i="1"/>
              <a:t>Cumulatively, as of 16 April, 151,243 people have died of COVID-19 in the UK.</a:t>
            </a:r>
            <a:endParaRPr lang="en-GB" i="1">
              <a:cs typeface="Calibri"/>
            </a:endParaRPr>
          </a:p>
        </p:txBody>
      </p:sp>
      <p:sp>
        <p:nvSpPr>
          <p:cNvPr id="6" name="TextBox 5">
            <a:extLst>
              <a:ext uri="{FF2B5EF4-FFF2-40B4-BE49-F238E27FC236}">
                <a16:creationId xmlns:a16="http://schemas.microsoft.com/office/drawing/2014/main" xmlns="" id="{376B14D3-3FCD-4527-A98F-FFA6D8E994E8}"/>
              </a:ext>
            </a:extLst>
          </p:cNvPr>
          <p:cNvSpPr txBox="1"/>
          <p:nvPr/>
        </p:nvSpPr>
        <p:spPr>
          <a:xfrm>
            <a:off x="9364303" y="6406426"/>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xmlns="" id="{D81617B1-986D-4F44-9D54-54D93CA70CD1}"/>
              </a:ext>
            </a:extLst>
          </p:cNvPr>
          <p:cNvSpPr txBox="1"/>
          <p:nvPr/>
        </p:nvSpPr>
        <p:spPr>
          <a:xfrm>
            <a:off x="3554184" y="1686963"/>
            <a:ext cx="7940543" cy="369332"/>
          </a:xfrm>
          <a:prstGeom prst="rect">
            <a:avLst/>
          </a:prstGeom>
          <a:noFill/>
        </p:spPr>
        <p:txBody>
          <a:bodyPr wrap="square" rtlCol="0">
            <a:spAutoFit/>
          </a:bodyPr>
          <a:lstStyle/>
          <a:p>
            <a:r>
              <a:rPr lang="en-GB" b="1"/>
              <a:t>Daily deaths with COVID-19 on the death certificate by date of death</a:t>
            </a:r>
          </a:p>
        </p:txBody>
      </p:sp>
      <p:pic>
        <p:nvPicPr>
          <p:cNvPr id="7" name="Picture 6">
            <a:extLst>
              <a:ext uri="{FF2B5EF4-FFF2-40B4-BE49-F238E27FC236}">
                <a16:creationId xmlns:a16="http://schemas.microsoft.com/office/drawing/2014/main" xmlns="" id="{499BCC11-2EF6-4113-A0B2-CF63B2344F41}"/>
              </a:ext>
            </a:extLst>
          </p:cNvPr>
          <p:cNvPicPr>
            <a:picLocks noChangeAspect="1"/>
          </p:cNvPicPr>
          <p:nvPr/>
        </p:nvPicPr>
        <p:blipFill>
          <a:blip r:embed="rId4"/>
          <a:stretch>
            <a:fillRect/>
          </a:stretch>
        </p:blipFill>
        <p:spPr>
          <a:xfrm>
            <a:off x="3551300" y="2208691"/>
            <a:ext cx="4098644" cy="1928436"/>
          </a:xfrm>
          <a:prstGeom prst="rect">
            <a:avLst/>
          </a:prstGeom>
        </p:spPr>
      </p:pic>
      <p:sp>
        <p:nvSpPr>
          <p:cNvPr id="16" name="TextBox 15">
            <a:extLst>
              <a:ext uri="{FF2B5EF4-FFF2-40B4-BE49-F238E27FC236}">
                <a16:creationId xmlns:a16="http://schemas.microsoft.com/office/drawing/2014/main" xmlns="" id="{0F93CA6E-07D6-4543-A082-BFF4129B081A}"/>
              </a:ext>
            </a:extLst>
          </p:cNvPr>
          <p:cNvSpPr txBox="1"/>
          <p:nvPr/>
        </p:nvSpPr>
        <p:spPr>
          <a:xfrm>
            <a:off x="4150700" y="2318687"/>
            <a:ext cx="1488331" cy="338554"/>
          </a:xfrm>
          <a:prstGeom prst="rect">
            <a:avLst/>
          </a:prstGeom>
          <a:noFill/>
        </p:spPr>
        <p:txBody>
          <a:bodyPr wrap="square" rtlCol="0">
            <a:spAutoFit/>
          </a:bodyPr>
          <a:lstStyle/>
          <a:p>
            <a:r>
              <a:rPr lang="en-GB" sz="1600" b="1"/>
              <a:t>England</a:t>
            </a:r>
          </a:p>
        </p:txBody>
      </p:sp>
      <p:pic>
        <p:nvPicPr>
          <p:cNvPr id="11" name="Picture 10">
            <a:extLst>
              <a:ext uri="{FF2B5EF4-FFF2-40B4-BE49-F238E27FC236}">
                <a16:creationId xmlns:a16="http://schemas.microsoft.com/office/drawing/2014/main" xmlns="" id="{E8161646-4A36-411F-AC8A-C02CF278381F}"/>
              </a:ext>
            </a:extLst>
          </p:cNvPr>
          <p:cNvPicPr>
            <a:picLocks noChangeAspect="1"/>
          </p:cNvPicPr>
          <p:nvPr/>
        </p:nvPicPr>
        <p:blipFill>
          <a:blip r:embed="rId5"/>
          <a:stretch>
            <a:fillRect/>
          </a:stretch>
        </p:blipFill>
        <p:spPr>
          <a:xfrm>
            <a:off x="7787988" y="2208691"/>
            <a:ext cx="4272264" cy="1928436"/>
          </a:xfrm>
          <a:prstGeom prst="rect">
            <a:avLst/>
          </a:prstGeom>
        </p:spPr>
      </p:pic>
      <p:sp>
        <p:nvSpPr>
          <p:cNvPr id="18" name="TextBox 17">
            <a:extLst>
              <a:ext uri="{FF2B5EF4-FFF2-40B4-BE49-F238E27FC236}">
                <a16:creationId xmlns:a16="http://schemas.microsoft.com/office/drawing/2014/main" xmlns="" id="{203D8984-BB31-48B4-80FD-1FA16E442D31}"/>
              </a:ext>
            </a:extLst>
          </p:cNvPr>
          <p:cNvSpPr txBox="1"/>
          <p:nvPr/>
        </p:nvSpPr>
        <p:spPr>
          <a:xfrm>
            <a:off x="8437233" y="2318687"/>
            <a:ext cx="1488331" cy="338554"/>
          </a:xfrm>
          <a:prstGeom prst="rect">
            <a:avLst/>
          </a:prstGeom>
          <a:noFill/>
        </p:spPr>
        <p:txBody>
          <a:bodyPr wrap="square" rtlCol="0">
            <a:spAutoFit/>
          </a:bodyPr>
          <a:lstStyle/>
          <a:p>
            <a:r>
              <a:rPr lang="en-GB" sz="1600" b="1"/>
              <a:t>Scotland</a:t>
            </a:r>
          </a:p>
        </p:txBody>
      </p:sp>
      <p:pic>
        <p:nvPicPr>
          <p:cNvPr id="12" name="Picture 11">
            <a:extLst>
              <a:ext uri="{FF2B5EF4-FFF2-40B4-BE49-F238E27FC236}">
                <a16:creationId xmlns:a16="http://schemas.microsoft.com/office/drawing/2014/main" xmlns="" id="{78DAC227-A99B-4199-8E18-F7EBB1DE9D7F}"/>
              </a:ext>
            </a:extLst>
          </p:cNvPr>
          <p:cNvPicPr>
            <a:picLocks noChangeAspect="1"/>
          </p:cNvPicPr>
          <p:nvPr/>
        </p:nvPicPr>
        <p:blipFill>
          <a:blip r:embed="rId6"/>
          <a:stretch>
            <a:fillRect/>
          </a:stretch>
        </p:blipFill>
        <p:spPr>
          <a:xfrm>
            <a:off x="3551300" y="4397659"/>
            <a:ext cx="4098644" cy="1965434"/>
          </a:xfrm>
          <a:prstGeom prst="rect">
            <a:avLst/>
          </a:prstGeom>
        </p:spPr>
      </p:pic>
      <p:sp>
        <p:nvSpPr>
          <p:cNvPr id="20" name="TextBox 19">
            <a:extLst>
              <a:ext uri="{FF2B5EF4-FFF2-40B4-BE49-F238E27FC236}">
                <a16:creationId xmlns:a16="http://schemas.microsoft.com/office/drawing/2014/main" xmlns="" id="{64BABA33-0914-4118-8FF8-6E43D713F2D6}"/>
              </a:ext>
            </a:extLst>
          </p:cNvPr>
          <p:cNvSpPr txBox="1"/>
          <p:nvPr/>
        </p:nvSpPr>
        <p:spPr>
          <a:xfrm>
            <a:off x="4150700" y="4550055"/>
            <a:ext cx="1488331"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xmlns="" id="{B0C94EC9-C262-43D1-AC75-AA805FBE339F}"/>
              </a:ext>
            </a:extLst>
          </p:cNvPr>
          <p:cNvPicPr>
            <a:picLocks noChangeAspect="1"/>
          </p:cNvPicPr>
          <p:nvPr/>
        </p:nvPicPr>
        <p:blipFill>
          <a:blip r:embed="rId7"/>
          <a:stretch>
            <a:fillRect/>
          </a:stretch>
        </p:blipFill>
        <p:spPr>
          <a:xfrm>
            <a:off x="7787986" y="4397659"/>
            <a:ext cx="4272265" cy="1965433"/>
          </a:xfrm>
          <a:prstGeom prst="rect">
            <a:avLst/>
          </a:prstGeom>
        </p:spPr>
      </p:pic>
    </p:spTree>
    <p:extLst>
      <p:ext uri="{BB962C8B-B14F-4D97-AF65-F5344CB8AC3E}">
        <p14:creationId xmlns:p14="http://schemas.microsoft.com/office/powerpoint/2010/main" val="395197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FEDB6-43F0-4B66-BE14-7AFA385BF8B9}"/>
              </a:ext>
            </a:extLst>
          </p:cNvPr>
          <p:cNvSpPr>
            <a:spLocks noGrp="1"/>
          </p:cNvSpPr>
          <p:nvPr>
            <p:ph type="title"/>
          </p:nvPr>
        </p:nvSpPr>
        <p:spPr/>
        <p:txBody>
          <a:bodyPr>
            <a:normAutofit/>
          </a:bodyPr>
          <a:lstStyle/>
          <a:p>
            <a:r>
              <a:rPr lang="en-GB" sz="3600"/>
              <a:t>COVID deaths – age breakdown (England and Wales)</a:t>
            </a:r>
          </a:p>
        </p:txBody>
      </p:sp>
      <p:sp>
        <p:nvSpPr>
          <p:cNvPr id="7" name="TextBox 6">
            <a:extLst>
              <a:ext uri="{FF2B5EF4-FFF2-40B4-BE49-F238E27FC236}">
                <a16:creationId xmlns:a16="http://schemas.microsoft.com/office/drawing/2014/main" xmlns="" id="{F048DB6A-5F8F-4A78-906B-E21FD58E549E}"/>
              </a:ext>
            </a:extLst>
          </p:cNvPr>
          <p:cNvSpPr txBox="1"/>
          <p:nvPr/>
        </p:nvSpPr>
        <p:spPr>
          <a:xfrm>
            <a:off x="281940" y="2267635"/>
            <a:ext cx="2920448" cy="2585323"/>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New graph – deaths per 100,000 continue to fall in the key 85+ and 75-84 age groups, and remain low in other age groups</a:t>
            </a:r>
          </a:p>
          <a:p>
            <a:endParaRPr lang="en-GB"/>
          </a:p>
          <a:p>
            <a:endParaRPr lang="en-GB"/>
          </a:p>
        </p:txBody>
      </p:sp>
      <p:sp>
        <p:nvSpPr>
          <p:cNvPr id="8" name="TextBox 7">
            <a:extLst>
              <a:ext uri="{FF2B5EF4-FFF2-40B4-BE49-F238E27FC236}">
                <a16:creationId xmlns:a16="http://schemas.microsoft.com/office/drawing/2014/main" xmlns="" id="{C977A7F9-DE8A-48C7-A2BA-5226FDBEA172}"/>
              </a:ext>
            </a:extLst>
          </p:cNvPr>
          <p:cNvSpPr txBox="1"/>
          <p:nvPr/>
        </p:nvSpPr>
        <p:spPr>
          <a:xfrm>
            <a:off x="6678835" y="6422487"/>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graphicFrame>
        <p:nvGraphicFramePr>
          <p:cNvPr id="9" name="Chart 8">
            <a:extLst>
              <a:ext uri="{FF2B5EF4-FFF2-40B4-BE49-F238E27FC236}">
                <a16:creationId xmlns:a16="http://schemas.microsoft.com/office/drawing/2014/main" xmlns="" id="{1DBC914C-89AB-414B-BE6A-CF4469021E28}"/>
              </a:ext>
            </a:extLst>
          </p:cNvPr>
          <p:cNvGraphicFramePr>
            <a:graphicFrameLocks/>
          </p:cNvGraphicFramePr>
          <p:nvPr>
            <p:extLst>
              <p:ext uri="{D42A27DB-BD31-4B8C-83A1-F6EECF244321}">
                <p14:modId xmlns:p14="http://schemas.microsoft.com/office/powerpoint/2010/main" val="1135906845"/>
              </p:ext>
            </p:extLst>
          </p:nvPr>
        </p:nvGraphicFramePr>
        <p:xfrm>
          <a:off x="3545058" y="1852145"/>
          <a:ext cx="8201465" cy="3971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D9E3F-D4D3-42DE-AAE1-F33252729ED9}"/>
              </a:ext>
            </a:extLst>
          </p:cNvPr>
          <p:cNvSpPr>
            <a:spLocks noGrp="1"/>
          </p:cNvSpPr>
          <p:nvPr>
            <p:ph type="title"/>
          </p:nvPr>
        </p:nvSpPr>
        <p:spPr>
          <a:xfrm>
            <a:off x="689163" y="210117"/>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xmlns="" id="{67DF18FA-8D2F-4A4D-AEC3-C13C3B2AD365}"/>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sp>
        <p:nvSpPr>
          <p:cNvPr id="9" name="TextBox 8">
            <a:extLst>
              <a:ext uri="{FF2B5EF4-FFF2-40B4-BE49-F238E27FC236}">
                <a16:creationId xmlns:a16="http://schemas.microsoft.com/office/drawing/2014/main" xmlns="" id="{EC3C1318-FD87-443C-9921-CBBE2E8F4731}"/>
              </a:ext>
            </a:extLst>
          </p:cNvPr>
          <p:cNvSpPr txBox="1"/>
          <p:nvPr/>
        </p:nvSpPr>
        <p:spPr>
          <a:xfrm>
            <a:off x="689163" y="5078392"/>
            <a:ext cx="81143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Excess deaths have been falling over April. Latest figures for the week ending 16 April indicate that there have been 95,739 excess deaths since March 2020.</a:t>
            </a:r>
          </a:p>
          <a:p>
            <a:endParaRPr lang="en-GB" i="1">
              <a:cs typeface="Calibri"/>
            </a:endParaRPr>
          </a:p>
          <a:p>
            <a:r>
              <a:rPr lang="en-GB" i="1"/>
              <a:t>Excess deaths = registered deaths – expected deaths</a:t>
            </a:r>
          </a:p>
        </p:txBody>
      </p:sp>
      <p:pic>
        <p:nvPicPr>
          <p:cNvPr id="4" name="Picture 3">
            <a:extLst>
              <a:ext uri="{FF2B5EF4-FFF2-40B4-BE49-F238E27FC236}">
                <a16:creationId xmlns:a16="http://schemas.microsoft.com/office/drawing/2014/main" xmlns="" id="{60B8AE7E-6CC1-4349-885E-FE3F89981872}"/>
              </a:ext>
            </a:extLst>
          </p:cNvPr>
          <p:cNvPicPr>
            <a:picLocks noChangeAspect="1"/>
          </p:cNvPicPr>
          <p:nvPr/>
        </p:nvPicPr>
        <p:blipFill>
          <a:blip r:embed="rId4"/>
          <a:stretch>
            <a:fillRect/>
          </a:stretch>
        </p:blipFill>
        <p:spPr>
          <a:xfrm>
            <a:off x="612843" y="1342417"/>
            <a:ext cx="11429721" cy="3691545"/>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1C68F-6503-4E1F-86C7-55534F3DAACA}"/>
              </a:ext>
            </a:extLst>
          </p:cNvPr>
          <p:cNvSpPr>
            <a:spLocks noGrp="1"/>
          </p:cNvSpPr>
          <p:nvPr>
            <p:ph type="title"/>
          </p:nvPr>
        </p:nvSpPr>
        <p:spPr>
          <a:xfrm>
            <a:off x="838200" y="365126"/>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xmlns=""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xmlns="" id="{2033BD2E-50CD-40AC-9A5C-A3C05041795E}"/>
              </a:ext>
            </a:extLst>
          </p:cNvPr>
          <p:cNvSpPr txBox="1"/>
          <p:nvPr/>
        </p:nvSpPr>
        <p:spPr>
          <a:xfrm>
            <a:off x="838200" y="1346359"/>
            <a:ext cx="10142219" cy="646331"/>
          </a:xfrm>
          <a:prstGeom prst="rect">
            <a:avLst/>
          </a:prstGeom>
          <a:noFill/>
        </p:spPr>
        <p:txBody>
          <a:bodyPr wrap="square" rtlCol="0">
            <a:spAutoFit/>
          </a:bodyPr>
          <a:lstStyle/>
          <a:p>
            <a:r>
              <a:rPr lang="en-GB" b="1"/>
              <a:t>Ratio of registered deaths to expected deaths for ethnic groups </a:t>
            </a:r>
          </a:p>
          <a:p>
            <a:r>
              <a:rPr lang="en-GB" b="1"/>
              <a:t>in England 1 Mar 2020 – 9 Apr 2021: </a:t>
            </a:r>
          </a:p>
        </p:txBody>
      </p:sp>
      <p:sp>
        <p:nvSpPr>
          <p:cNvPr id="10" name="TextBox 9">
            <a:extLst>
              <a:ext uri="{FF2B5EF4-FFF2-40B4-BE49-F238E27FC236}">
                <a16:creationId xmlns:a16="http://schemas.microsoft.com/office/drawing/2014/main" xmlns="" id="{B341BC8A-3291-4934-A694-EB0E1835BBDD}"/>
              </a:ext>
            </a:extLst>
          </p:cNvPr>
          <p:cNvSpPr txBox="1"/>
          <p:nvPr/>
        </p:nvSpPr>
        <p:spPr>
          <a:xfrm>
            <a:off x="838201" y="2180949"/>
            <a:ext cx="838200"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xmlns=""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xmlns="" id="{66FEC526-08FC-4B0B-B911-8AB865774A87}"/>
              </a:ext>
            </a:extLst>
          </p:cNvPr>
          <p:cNvSpPr txBox="1"/>
          <p:nvPr/>
        </p:nvSpPr>
        <p:spPr>
          <a:xfrm>
            <a:off x="7881257" y="716298"/>
            <a:ext cx="3800565"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xmlns="" id="{B03C89EE-A299-4857-A51F-D0A15F78118F}"/>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xmlns="" id="{1E47FE22-BB14-46D6-BC3B-C877D68E5E2B}"/>
              </a:ext>
            </a:extLst>
          </p:cNvPr>
          <p:cNvPicPr>
            <a:picLocks noChangeAspect="1"/>
          </p:cNvPicPr>
          <p:nvPr/>
        </p:nvPicPr>
        <p:blipFill>
          <a:blip r:embed="rId4"/>
          <a:stretch>
            <a:fillRect/>
          </a:stretch>
        </p:blipFill>
        <p:spPr>
          <a:xfrm>
            <a:off x="894499" y="2973788"/>
            <a:ext cx="4990735" cy="2755803"/>
          </a:xfrm>
          <a:prstGeom prst="rect">
            <a:avLst/>
          </a:prstGeom>
        </p:spPr>
      </p:pic>
      <p:pic>
        <p:nvPicPr>
          <p:cNvPr id="5" name="Picture 4">
            <a:extLst>
              <a:ext uri="{FF2B5EF4-FFF2-40B4-BE49-F238E27FC236}">
                <a16:creationId xmlns:a16="http://schemas.microsoft.com/office/drawing/2014/main" xmlns="" id="{D4883558-0957-4011-BD3F-6F6ADE87027F}"/>
              </a:ext>
            </a:extLst>
          </p:cNvPr>
          <p:cNvPicPr>
            <a:picLocks noChangeAspect="1"/>
          </p:cNvPicPr>
          <p:nvPr/>
        </p:nvPicPr>
        <p:blipFill>
          <a:blip r:embed="rId5"/>
          <a:stretch>
            <a:fillRect/>
          </a:stretch>
        </p:blipFill>
        <p:spPr>
          <a:xfrm>
            <a:off x="6507804" y="2973788"/>
            <a:ext cx="5255856" cy="2833625"/>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C628F-7A02-48F3-B4D3-DBC4A4AF9F79}"/>
              </a:ext>
            </a:extLst>
          </p:cNvPr>
          <p:cNvSpPr>
            <a:spLocks noGrp="1"/>
          </p:cNvSpPr>
          <p:nvPr>
            <p:ph type="title"/>
          </p:nvPr>
        </p:nvSpPr>
        <p:spPr/>
        <p:txBody>
          <a:bodyPr/>
          <a:lstStyle/>
          <a:p>
            <a:r>
              <a:rPr lang="en-GB"/>
              <a:t>Critical care bed capacity (England)</a:t>
            </a:r>
          </a:p>
        </p:txBody>
      </p:sp>
      <p:sp>
        <p:nvSpPr>
          <p:cNvPr id="5" name="TextBox 4">
            <a:extLst>
              <a:ext uri="{FF2B5EF4-FFF2-40B4-BE49-F238E27FC236}">
                <a16:creationId xmlns:a16="http://schemas.microsoft.com/office/drawing/2014/main" xmlns="" id="{BCCDCACD-C261-42CD-A3D6-0486E7D7DCF7}"/>
              </a:ext>
            </a:extLst>
          </p:cNvPr>
          <p:cNvSpPr txBox="1"/>
          <p:nvPr/>
        </p:nvSpPr>
        <p:spPr>
          <a:xfrm>
            <a:off x="3928698" y="1452520"/>
            <a:ext cx="8263302" cy="338554"/>
          </a:xfrm>
          <a:prstGeom prst="rect">
            <a:avLst/>
          </a:prstGeom>
          <a:noFill/>
        </p:spPr>
        <p:txBody>
          <a:bodyPr wrap="square" rtlCol="0">
            <a:spAutoFit/>
          </a:bodyPr>
          <a:lstStyle/>
          <a:p>
            <a:r>
              <a:rPr lang="en-GB" sz="1600" b="1"/>
              <a:t>Adult critical care bed numbers and occupation levels, winter 2020 and 2021 comparison</a:t>
            </a:r>
          </a:p>
        </p:txBody>
      </p:sp>
      <p:sp>
        <p:nvSpPr>
          <p:cNvPr id="7" name="TextBox 6">
            <a:extLst>
              <a:ext uri="{FF2B5EF4-FFF2-40B4-BE49-F238E27FC236}">
                <a16:creationId xmlns:a16="http://schemas.microsoft.com/office/drawing/2014/main" xmlns="" id="{10A1CFA0-0096-4C1B-B806-309940E91B9F}"/>
              </a:ext>
            </a:extLst>
          </p:cNvPr>
          <p:cNvSpPr txBox="1"/>
          <p:nvPr/>
        </p:nvSpPr>
        <p:spPr>
          <a:xfrm>
            <a:off x="531843" y="2230015"/>
            <a:ext cx="2410649"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a:p>
          <a:p>
            <a:r>
              <a:rPr lang="en-GB"/>
              <a:t>The number of critical care beds open in England has been steadily falling since January, but continues to be higher than the equivalent months last year.</a:t>
            </a:r>
            <a:endParaRPr lang="en-GB" i="1">
              <a:cs typeface="Calibri"/>
            </a:endParaRPr>
          </a:p>
        </p:txBody>
      </p:sp>
      <p:sp>
        <p:nvSpPr>
          <p:cNvPr id="10" name="TextBox 9">
            <a:extLst>
              <a:ext uri="{FF2B5EF4-FFF2-40B4-BE49-F238E27FC236}">
                <a16:creationId xmlns:a16="http://schemas.microsoft.com/office/drawing/2014/main" xmlns="" id="{5FACCDF7-0510-4BF2-8190-A29ADD346E44}"/>
              </a:ext>
            </a:extLst>
          </p:cNvPr>
          <p:cNvSpPr txBox="1"/>
          <p:nvPr/>
        </p:nvSpPr>
        <p:spPr>
          <a:xfrm>
            <a:off x="7038089" y="6457706"/>
            <a:ext cx="5153911" cy="307777"/>
          </a:xfrm>
          <a:prstGeom prst="rect">
            <a:avLst/>
          </a:prstGeom>
          <a:noFill/>
        </p:spPr>
        <p:txBody>
          <a:bodyPr wrap="none" rtlCol="0">
            <a:spAutoFit/>
          </a:bodyPr>
          <a:lstStyle/>
          <a:p>
            <a:r>
              <a:rPr lang="en-GB" sz="1400">
                <a:hlinkClick r:id="rId3"/>
              </a:rPr>
              <a:t>Source: Urgent and Emergency Care Daily Situation Reports 2020-21</a:t>
            </a:r>
            <a:endParaRPr lang="en-GB" sz="1400"/>
          </a:p>
        </p:txBody>
      </p:sp>
      <p:graphicFrame>
        <p:nvGraphicFramePr>
          <p:cNvPr id="9" name="Chart 8">
            <a:extLst>
              <a:ext uri="{FF2B5EF4-FFF2-40B4-BE49-F238E27FC236}">
                <a16:creationId xmlns:a16="http://schemas.microsoft.com/office/drawing/2014/main" xmlns="" id="{93494A5C-992F-45CC-85A0-C5AA15CB6B3D}"/>
              </a:ext>
            </a:extLst>
          </p:cNvPr>
          <p:cNvGraphicFramePr>
            <a:graphicFrameLocks/>
          </p:cNvGraphicFramePr>
          <p:nvPr>
            <p:extLst>
              <p:ext uri="{D42A27DB-BD31-4B8C-83A1-F6EECF244321}">
                <p14:modId xmlns:p14="http://schemas.microsoft.com/office/powerpoint/2010/main" val="3043889999"/>
              </p:ext>
            </p:extLst>
          </p:nvPr>
        </p:nvGraphicFramePr>
        <p:xfrm>
          <a:off x="3412217" y="1755114"/>
          <a:ext cx="8096251" cy="473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044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2370A-BD4C-403E-9564-F02D964B5BAA}"/>
              </a:ext>
            </a:extLst>
          </p:cNvPr>
          <p:cNvSpPr>
            <a:spLocks noGrp="1"/>
          </p:cNvSpPr>
          <p:nvPr>
            <p:ph type="title"/>
          </p:nvPr>
        </p:nvSpPr>
        <p:spPr/>
        <p:txBody>
          <a:bodyPr/>
          <a:lstStyle/>
          <a:p>
            <a:r>
              <a:rPr lang="en-GB"/>
              <a:t>Hospitalisations</a:t>
            </a:r>
          </a:p>
        </p:txBody>
      </p:sp>
      <p:sp>
        <p:nvSpPr>
          <p:cNvPr id="8" name="TextBox 7">
            <a:extLst>
              <a:ext uri="{FF2B5EF4-FFF2-40B4-BE49-F238E27FC236}">
                <a16:creationId xmlns:a16="http://schemas.microsoft.com/office/drawing/2014/main" xmlns="" id="{D9BE3CEA-DC96-45B7-A9C6-9A526D1E9385}"/>
              </a:ext>
            </a:extLst>
          </p:cNvPr>
          <p:cNvSpPr txBox="1"/>
          <p:nvPr/>
        </p:nvSpPr>
        <p:spPr>
          <a:xfrm>
            <a:off x="4726195" y="581029"/>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xmlns="" id="{41213A0E-8A69-498C-A600-B4A0A87237CE}"/>
              </a:ext>
            </a:extLst>
          </p:cNvPr>
          <p:cNvSpPr txBox="1"/>
          <p:nvPr/>
        </p:nvSpPr>
        <p:spPr>
          <a:xfrm>
            <a:off x="4758016" y="3556048"/>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xmlns="" id="{5D86B5B1-A765-47AF-AA4B-5F813974690E}"/>
              </a:ext>
            </a:extLst>
          </p:cNvPr>
          <p:cNvSpPr txBox="1"/>
          <p:nvPr/>
        </p:nvSpPr>
        <p:spPr>
          <a:xfrm>
            <a:off x="659633" y="1713426"/>
            <a:ext cx="3154331"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Hospitalisations have continued to fall since the recent peak in mid-January but remain slightly higher than the summer. </a:t>
            </a:r>
          </a:p>
          <a:p>
            <a:endParaRPr lang="en-GB" i="1"/>
          </a:p>
          <a:p>
            <a:r>
              <a:rPr lang="en-GB" i="1"/>
              <a:t>As of 24 April there were 1,665 people in hospital with COVID-19, with 231 patients in mechanical ventilation beds. The 7-day rolling average is below what it was at the height of the first wave, and below the level seen at the beginning of the second and third waves. </a:t>
            </a:r>
            <a:endParaRPr lang="en-GB" i="1">
              <a:cs typeface="Calibri"/>
            </a:endParaRPr>
          </a:p>
        </p:txBody>
      </p:sp>
      <p:sp>
        <p:nvSpPr>
          <p:cNvPr id="11" name="TextBox 10">
            <a:extLst>
              <a:ext uri="{FF2B5EF4-FFF2-40B4-BE49-F238E27FC236}">
                <a16:creationId xmlns:a16="http://schemas.microsoft.com/office/drawing/2014/main" xmlns=""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5" name="Picture 4">
            <a:extLst>
              <a:ext uri="{FF2B5EF4-FFF2-40B4-BE49-F238E27FC236}">
                <a16:creationId xmlns:a16="http://schemas.microsoft.com/office/drawing/2014/main" xmlns="" id="{95AF59A6-1DB6-43D5-9968-E4BC7D622120}"/>
              </a:ext>
            </a:extLst>
          </p:cNvPr>
          <p:cNvPicPr>
            <a:picLocks noChangeAspect="1"/>
          </p:cNvPicPr>
          <p:nvPr/>
        </p:nvPicPr>
        <p:blipFill>
          <a:blip r:embed="rId4"/>
          <a:stretch>
            <a:fillRect/>
          </a:stretch>
        </p:blipFill>
        <p:spPr>
          <a:xfrm>
            <a:off x="4726194" y="973375"/>
            <a:ext cx="7230567" cy="2455625"/>
          </a:xfrm>
          <a:prstGeom prst="rect">
            <a:avLst/>
          </a:prstGeom>
        </p:spPr>
      </p:pic>
      <p:pic>
        <p:nvPicPr>
          <p:cNvPr id="6" name="Picture 5">
            <a:extLst>
              <a:ext uri="{FF2B5EF4-FFF2-40B4-BE49-F238E27FC236}">
                <a16:creationId xmlns:a16="http://schemas.microsoft.com/office/drawing/2014/main" xmlns="" id="{C3862ED6-2680-4502-94F6-0A4417C7C572}"/>
              </a:ext>
            </a:extLst>
          </p:cNvPr>
          <p:cNvPicPr>
            <a:picLocks noChangeAspect="1"/>
          </p:cNvPicPr>
          <p:nvPr/>
        </p:nvPicPr>
        <p:blipFill>
          <a:blip r:embed="rId5"/>
          <a:stretch>
            <a:fillRect/>
          </a:stretch>
        </p:blipFill>
        <p:spPr>
          <a:xfrm>
            <a:off x="4726194" y="3955674"/>
            <a:ext cx="7230567" cy="2455626"/>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2370A-BD4C-403E-9564-F02D964B5BAA}"/>
              </a:ext>
            </a:extLst>
          </p:cNvPr>
          <p:cNvSpPr>
            <a:spLocks noGrp="1"/>
          </p:cNvSpPr>
          <p:nvPr>
            <p:ph type="title"/>
          </p:nvPr>
        </p:nvSpPr>
        <p:spPr>
          <a:xfrm>
            <a:off x="395111" y="365125"/>
            <a:ext cx="10958689" cy="1325563"/>
          </a:xfrm>
        </p:spPr>
        <p:txBody>
          <a:bodyPr/>
          <a:lstStyle/>
          <a:p>
            <a:r>
              <a:rPr lang="en-GB"/>
              <a:t>Hospitalisation trends across the UK</a:t>
            </a:r>
          </a:p>
        </p:txBody>
      </p:sp>
      <p:sp>
        <p:nvSpPr>
          <p:cNvPr id="10" name="TextBox 9">
            <a:extLst>
              <a:ext uri="{FF2B5EF4-FFF2-40B4-BE49-F238E27FC236}">
                <a16:creationId xmlns:a16="http://schemas.microsoft.com/office/drawing/2014/main" xmlns="" id="{5D86B5B1-A765-47AF-AA4B-5F813974690E}"/>
              </a:ext>
            </a:extLst>
          </p:cNvPr>
          <p:cNvSpPr txBox="1"/>
          <p:nvPr/>
        </p:nvSpPr>
        <p:spPr>
          <a:xfrm>
            <a:off x="8918223" y="114130"/>
            <a:ext cx="213360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Note different scales – but overall trend similar across UK nations</a:t>
            </a:r>
          </a:p>
        </p:txBody>
      </p:sp>
      <p:sp>
        <p:nvSpPr>
          <p:cNvPr id="11" name="TextBox 10">
            <a:extLst>
              <a:ext uri="{FF2B5EF4-FFF2-40B4-BE49-F238E27FC236}">
                <a16:creationId xmlns:a16="http://schemas.microsoft.com/office/drawing/2014/main" xmlns=""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4" name="Picture 3">
            <a:extLst>
              <a:ext uri="{FF2B5EF4-FFF2-40B4-BE49-F238E27FC236}">
                <a16:creationId xmlns:a16="http://schemas.microsoft.com/office/drawing/2014/main" xmlns="" id="{3717BC0C-890C-45C5-B0F1-8F339463AEAD}"/>
              </a:ext>
            </a:extLst>
          </p:cNvPr>
          <p:cNvPicPr>
            <a:picLocks noChangeAspect="1"/>
          </p:cNvPicPr>
          <p:nvPr/>
        </p:nvPicPr>
        <p:blipFill>
          <a:blip r:embed="rId4"/>
          <a:stretch>
            <a:fillRect/>
          </a:stretch>
        </p:blipFill>
        <p:spPr>
          <a:xfrm>
            <a:off x="6307721" y="4276768"/>
            <a:ext cx="5748243" cy="2134531"/>
          </a:xfrm>
          <a:prstGeom prst="rect">
            <a:avLst/>
          </a:prstGeom>
        </p:spPr>
      </p:pic>
      <p:sp>
        <p:nvSpPr>
          <p:cNvPr id="15" name="TextBox 14">
            <a:extLst>
              <a:ext uri="{FF2B5EF4-FFF2-40B4-BE49-F238E27FC236}">
                <a16:creationId xmlns:a16="http://schemas.microsoft.com/office/drawing/2014/main" xmlns="" id="{D690A357-633C-4B5B-80B8-94AAFA0C2BA6}"/>
              </a:ext>
            </a:extLst>
          </p:cNvPr>
          <p:cNvSpPr txBox="1"/>
          <p:nvPr/>
        </p:nvSpPr>
        <p:spPr>
          <a:xfrm>
            <a:off x="6772276" y="4415513"/>
            <a:ext cx="1714499" cy="338554"/>
          </a:xfrm>
          <a:prstGeom prst="rect">
            <a:avLst/>
          </a:prstGeom>
          <a:noFill/>
        </p:spPr>
        <p:txBody>
          <a:bodyPr wrap="square" rtlCol="0">
            <a:spAutoFit/>
          </a:bodyPr>
          <a:lstStyle/>
          <a:p>
            <a:r>
              <a:rPr lang="en-GB" sz="1600" b="1"/>
              <a:t>Scotland</a:t>
            </a:r>
          </a:p>
        </p:txBody>
      </p:sp>
      <p:pic>
        <p:nvPicPr>
          <p:cNvPr id="5" name="Picture 4">
            <a:extLst>
              <a:ext uri="{FF2B5EF4-FFF2-40B4-BE49-F238E27FC236}">
                <a16:creationId xmlns:a16="http://schemas.microsoft.com/office/drawing/2014/main" xmlns="" id="{55C43C3C-9127-4661-85A3-750D31B952EA}"/>
              </a:ext>
            </a:extLst>
          </p:cNvPr>
          <p:cNvPicPr>
            <a:picLocks noChangeAspect="1"/>
          </p:cNvPicPr>
          <p:nvPr/>
        </p:nvPicPr>
        <p:blipFill>
          <a:blip r:embed="rId5"/>
          <a:stretch>
            <a:fillRect/>
          </a:stretch>
        </p:blipFill>
        <p:spPr>
          <a:xfrm>
            <a:off x="520277" y="4276768"/>
            <a:ext cx="5649040" cy="2134531"/>
          </a:xfrm>
          <a:prstGeom prst="rect">
            <a:avLst/>
          </a:prstGeom>
        </p:spPr>
      </p:pic>
      <p:sp>
        <p:nvSpPr>
          <p:cNvPr id="17" name="TextBox 16">
            <a:extLst>
              <a:ext uri="{FF2B5EF4-FFF2-40B4-BE49-F238E27FC236}">
                <a16:creationId xmlns:a16="http://schemas.microsoft.com/office/drawing/2014/main" xmlns="" id="{5C1EB78D-6676-43BD-B008-F382FF302F81}"/>
              </a:ext>
            </a:extLst>
          </p:cNvPr>
          <p:cNvSpPr txBox="1"/>
          <p:nvPr/>
        </p:nvSpPr>
        <p:spPr>
          <a:xfrm>
            <a:off x="1143001" y="4415513"/>
            <a:ext cx="1447799" cy="338554"/>
          </a:xfrm>
          <a:prstGeom prst="rect">
            <a:avLst/>
          </a:prstGeom>
          <a:noFill/>
        </p:spPr>
        <p:txBody>
          <a:bodyPr wrap="square" rtlCol="0">
            <a:spAutoFit/>
          </a:bodyPr>
          <a:lstStyle/>
          <a:p>
            <a:r>
              <a:rPr lang="en-GB" sz="1600" b="1"/>
              <a:t>Wales</a:t>
            </a:r>
          </a:p>
        </p:txBody>
      </p:sp>
      <p:pic>
        <p:nvPicPr>
          <p:cNvPr id="6" name="Picture 5">
            <a:extLst>
              <a:ext uri="{FF2B5EF4-FFF2-40B4-BE49-F238E27FC236}">
                <a16:creationId xmlns:a16="http://schemas.microsoft.com/office/drawing/2014/main" xmlns="" id="{B11E4DBB-CFC4-4D08-8A50-5C2FB7608DA0}"/>
              </a:ext>
            </a:extLst>
          </p:cNvPr>
          <p:cNvPicPr>
            <a:picLocks noChangeAspect="1"/>
          </p:cNvPicPr>
          <p:nvPr/>
        </p:nvPicPr>
        <p:blipFill>
          <a:blip r:embed="rId6"/>
          <a:stretch>
            <a:fillRect/>
          </a:stretch>
        </p:blipFill>
        <p:spPr>
          <a:xfrm>
            <a:off x="6307720" y="1728765"/>
            <a:ext cx="5748243" cy="2313922"/>
          </a:xfrm>
          <a:prstGeom prst="rect">
            <a:avLst/>
          </a:prstGeom>
        </p:spPr>
      </p:pic>
      <p:sp>
        <p:nvSpPr>
          <p:cNvPr id="19" name="TextBox 18">
            <a:extLst>
              <a:ext uri="{FF2B5EF4-FFF2-40B4-BE49-F238E27FC236}">
                <a16:creationId xmlns:a16="http://schemas.microsoft.com/office/drawing/2014/main" xmlns="" id="{E3DA965E-3520-40A7-AADD-A673D20F3346}"/>
              </a:ext>
            </a:extLst>
          </p:cNvPr>
          <p:cNvSpPr txBox="1"/>
          <p:nvPr/>
        </p:nvSpPr>
        <p:spPr>
          <a:xfrm>
            <a:off x="6772276" y="1942035"/>
            <a:ext cx="1714499" cy="338554"/>
          </a:xfrm>
          <a:prstGeom prst="rect">
            <a:avLst/>
          </a:prstGeom>
          <a:noFill/>
        </p:spPr>
        <p:txBody>
          <a:bodyPr wrap="square" rtlCol="0">
            <a:spAutoFit/>
          </a:bodyPr>
          <a:lstStyle/>
          <a:p>
            <a:r>
              <a:rPr lang="en-GB" sz="1600" b="1"/>
              <a:t>Northern Ireland</a:t>
            </a:r>
          </a:p>
        </p:txBody>
      </p:sp>
      <p:pic>
        <p:nvPicPr>
          <p:cNvPr id="12" name="Picture 11">
            <a:extLst>
              <a:ext uri="{FF2B5EF4-FFF2-40B4-BE49-F238E27FC236}">
                <a16:creationId xmlns:a16="http://schemas.microsoft.com/office/drawing/2014/main" xmlns="" id="{D4500502-7264-4803-B096-7F028BACEC10}"/>
              </a:ext>
            </a:extLst>
          </p:cNvPr>
          <p:cNvPicPr>
            <a:picLocks noChangeAspect="1"/>
          </p:cNvPicPr>
          <p:nvPr/>
        </p:nvPicPr>
        <p:blipFill>
          <a:blip r:embed="rId7"/>
          <a:stretch>
            <a:fillRect/>
          </a:stretch>
        </p:blipFill>
        <p:spPr>
          <a:xfrm>
            <a:off x="520278" y="1728765"/>
            <a:ext cx="5649039" cy="2313922"/>
          </a:xfrm>
          <a:prstGeom prst="rect">
            <a:avLst/>
          </a:prstGeom>
        </p:spPr>
      </p:pic>
      <p:sp>
        <p:nvSpPr>
          <p:cNvPr id="20" name="TextBox 19">
            <a:extLst>
              <a:ext uri="{FF2B5EF4-FFF2-40B4-BE49-F238E27FC236}">
                <a16:creationId xmlns:a16="http://schemas.microsoft.com/office/drawing/2014/main" xmlns="" id="{B060E33E-900E-4A52-BD35-F4656699AE87}"/>
              </a:ext>
            </a:extLst>
          </p:cNvPr>
          <p:cNvSpPr txBox="1"/>
          <p:nvPr/>
        </p:nvSpPr>
        <p:spPr>
          <a:xfrm>
            <a:off x="1222442" y="1942035"/>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FEDB6-43F0-4B66-BE14-7AFA385BF8B9}"/>
              </a:ext>
            </a:extLst>
          </p:cNvPr>
          <p:cNvSpPr>
            <a:spLocks noGrp="1"/>
          </p:cNvSpPr>
          <p:nvPr>
            <p:ph type="title"/>
          </p:nvPr>
        </p:nvSpPr>
        <p:spPr/>
        <p:txBody>
          <a:bodyPr>
            <a:normAutofit/>
          </a:bodyPr>
          <a:lstStyle/>
          <a:p>
            <a:r>
              <a:rPr lang="en-GB" sz="3600"/>
              <a:t>Hospital admissions by age</a:t>
            </a:r>
          </a:p>
        </p:txBody>
      </p:sp>
      <p:sp>
        <p:nvSpPr>
          <p:cNvPr id="7" name="TextBox 6">
            <a:extLst>
              <a:ext uri="{FF2B5EF4-FFF2-40B4-BE49-F238E27FC236}">
                <a16:creationId xmlns:a16="http://schemas.microsoft.com/office/drawing/2014/main" xmlns="" id="{F048DB6A-5F8F-4A78-906B-E21FD58E549E}"/>
              </a:ext>
            </a:extLst>
          </p:cNvPr>
          <p:cNvSpPr txBox="1"/>
          <p:nvPr/>
        </p:nvSpPr>
        <p:spPr>
          <a:xfrm>
            <a:off x="633845" y="2267635"/>
            <a:ext cx="2920448" cy="2308324"/>
          </a:xfrm>
          <a:prstGeom prst="rect">
            <a:avLst/>
          </a:prstGeom>
          <a:noFill/>
        </p:spPr>
        <p:txBody>
          <a:bodyPr wrap="square" lIns="91440" tIns="45720" rIns="91440" bIns="45720" anchor="t">
            <a:spAutoFit/>
          </a:bodyPr>
          <a:lstStyle/>
          <a:p>
            <a:r>
              <a:rPr lang="en-GB" i="1"/>
              <a:t>Highlight:</a:t>
            </a:r>
          </a:p>
          <a:p>
            <a:endParaRPr lang="en-GB" i="1"/>
          </a:p>
          <a:p>
            <a:r>
              <a:rPr lang="en-GB" i="1"/>
              <a:t>Hospital admissions for all age groups continue to remain low.</a:t>
            </a:r>
          </a:p>
          <a:p>
            <a:endParaRPr lang="en-GB" i="1"/>
          </a:p>
          <a:p>
            <a:endParaRPr lang="en-GB" i="1">
              <a:cs typeface="Calibri"/>
            </a:endParaRPr>
          </a:p>
          <a:p>
            <a:endParaRPr lang="en-GB" i="1">
              <a:cs typeface="Calibri"/>
            </a:endParaRPr>
          </a:p>
        </p:txBody>
      </p:sp>
      <p:sp>
        <p:nvSpPr>
          <p:cNvPr id="9" name="TextBox 8">
            <a:extLst>
              <a:ext uri="{FF2B5EF4-FFF2-40B4-BE49-F238E27FC236}">
                <a16:creationId xmlns:a16="http://schemas.microsoft.com/office/drawing/2014/main" xmlns="" id="{8E3EE82F-CBFD-4BC4-9913-1D00632E67C1}"/>
              </a:ext>
            </a:extLst>
          </p:cNvPr>
          <p:cNvSpPr txBox="1"/>
          <p:nvPr/>
        </p:nvSpPr>
        <p:spPr>
          <a:xfrm>
            <a:off x="4398632" y="1586041"/>
            <a:ext cx="6043862" cy="369332"/>
          </a:xfrm>
          <a:prstGeom prst="rect">
            <a:avLst/>
          </a:prstGeom>
          <a:noFill/>
        </p:spPr>
        <p:txBody>
          <a:bodyPr wrap="square" rtlCol="0">
            <a:spAutoFit/>
          </a:bodyPr>
          <a:lstStyle/>
          <a:p>
            <a:r>
              <a:rPr lang="en-GB"/>
              <a:t>Weekly hospital admissions by age group</a:t>
            </a:r>
          </a:p>
        </p:txBody>
      </p:sp>
      <p:sp>
        <p:nvSpPr>
          <p:cNvPr id="10" name="TextBox 9">
            <a:extLst>
              <a:ext uri="{FF2B5EF4-FFF2-40B4-BE49-F238E27FC236}">
                <a16:creationId xmlns:a16="http://schemas.microsoft.com/office/drawing/2014/main" xmlns="" id="{3AB3EE56-E6C3-4539-BFBB-F7E5BB99B128}"/>
              </a:ext>
            </a:extLst>
          </p:cNvPr>
          <p:cNvSpPr txBox="1"/>
          <p:nvPr/>
        </p:nvSpPr>
        <p:spPr>
          <a:xfrm>
            <a:off x="7959916" y="6410131"/>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3" name="Picture 2">
            <a:extLst>
              <a:ext uri="{FF2B5EF4-FFF2-40B4-BE49-F238E27FC236}">
                <a16:creationId xmlns:a16="http://schemas.microsoft.com/office/drawing/2014/main" xmlns="" id="{95FE54E3-AA3E-4101-9A2A-1D2B2E359FE7}"/>
              </a:ext>
            </a:extLst>
          </p:cNvPr>
          <p:cNvPicPr>
            <a:picLocks noChangeAspect="1"/>
          </p:cNvPicPr>
          <p:nvPr/>
        </p:nvPicPr>
        <p:blipFill>
          <a:blip r:embed="rId4"/>
          <a:stretch>
            <a:fillRect/>
          </a:stretch>
        </p:blipFill>
        <p:spPr>
          <a:xfrm>
            <a:off x="3686783" y="2120629"/>
            <a:ext cx="8519504" cy="4372245"/>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266B0-FA23-494F-8558-50CC3B436AE6}"/>
              </a:ext>
            </a:extLst>
          </p:cNvPr>
          <p:cNvSpPr>
            <a:spLocks noGrp="1"/>
          </p:cNvSpPr>
          <p:nvPr>
            <p:ph type="title"/>
          </p:nvPr>
        </p:nvSpPr>
        <p:spPr/>
        <p:txBody>
          <a:bodyPr/>
          <a:lstStyle/>
          <a:p>
            <a:r>
              <a:rPr lang="en-GB"/>
              <a:t>ICNARC data - ethnicity</a:t>
            </a:r>
          </a:p>
        </p:txBody>
      </p:sp>
      <p:sp>
        <p:nvSpPr>
          <p:cNvPr id="5" name="TextBox 4">
            <a:extLst>
              <a:ext uri="{FF2B5EF4-FFF2-40B4-BE49-F238E27FC236}">
                <a16:creationId xmlns:a16="http://schemas.microsoft.com/office/drawing/2014/main" xmlns="" id="{EC48C2F3-43C3-4A05-A494-A0BEC9A4199D}"/>
              </a:ext>
            </a:extLst>
          </p:cNvPr>
          <p:cNvSpPr txBox="1"/>
          <p:nvPr/>
        </p:nvSpPr>
        <p:spPr>
          <a:xfrm>
            <a:off x="531844" y="2230015"/>
            <a:ext cx="2687217"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xmlns="" id="{DD26B31F-66B4-4726-AF47-FF3E776C631B}"/>
              </a:ext>
            </a:extLst>
          </p:cNvPr>
          <p:cNvSpPr txBox="1"/>
          <p:nvPr/>
        </p:nvSpPr>
        <p:spPr>
          <a:xfrm>
            <a:off x="7866431" y="6403150"/>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xmlns="" id="{2E8B29D7-FA42-420B-BA77-D9276EADD73A}"/>
              </a:ext>
            </a:extLst>
          </p:cNvPr>
          <p:cNvSpPr txBox="1"/>
          <p:nvPr/>
        </p:nvSpPr>
        <p:spPr>
          <a:xfrm>
            <a:off x="4771739" y="1583683"/>
            <a:ext cx="6043862" cy="646331"/>
          </a:xfrm>
          <a:prstGeom prst="rect">
            <a:avLst/>
          </a:prstGeom>
          <a:noFill/>
        </p:spPr>
        <p:txBody>
          <a:bodyPr wrap="square" rtlCol="0">
            <a:spAutoFit/>
          </a:bodyPr>
          <a:lstStyle/>
          <a:p>
            <a:r>
              <a:rPr lang="en-GB"/>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xmlns="" id="{C2302EC4-D872-4203-B785-5131D821B8F6}"/>
              </a:ext>
            </a:extLst>
          </p:cNvPr>
          <p:cNvPicPr>
            <a:picLocks noChangeAspect="1"/>
          </p:cNvPicPr>
          <p:nvPr/>
        </p:nvPicPr>
        <p:blipFill>
          <a:blip r:embed="rId4"/>
          <a:stretch>
            <a:fillRect/>
          </a:stretch>
        </p:blipFill>
        <p:spPr>
          <a:xfrm>
            <a:off x="4567440" y="2230014"/>
            <a:ext cx="7333615" cy="4107328"/>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082DE-2BA3-4C73-BB5B-28D372C1EC55}"/>
              </a:ext>
            </a:extLst>
          </p:cNvPr>
          <p:cNvSpPr>
            <a:spLocks noGrp="1"/>
          </p:cNvSpPr>
          <p:nvPr>
            <p:ph type="title"/>
          </p:nvPr>
        </p:nvSpPr>
        <p:spPr/>
        <p:txBody>
          <a:bodyPr/>
          <a:lstStyle/>
          <a:p>
            <a:r>
              <a:rPr lang="en-GB"/>
              <a:t>ICNARC data -deprivation</a:t>
            </a:r>
          </a:p>
        </p:txBody>
      </p:sp>
      <p:sp>
        <p:nvSpPr>
          <p:cNvPr id="5" name="TextBox 4">
            <a:extLst>
              <a:ext uri="{FF2B5EF4-FFF2-40B4-BE49-F238E27FC236}">
                <a16:creationId xmlns:a16="http://schemas.microsoft.com/office/drawing/2014/main" xmlns="" id="{39407C07-AB0E-4B31-AB64-B65098CACE53}"/>
              </a:ext>
            </a:extLst>
          </p:cNvPr>
          <p:cNvSpPr txBox="1"/>
          <p:nvPr/>
        </p:nvSpPr>
        <p:spPr>
          <a:xfrm>
            <a:off x="531844" y="2230015"/>
            <a:ext cx="268721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xmlns="" id="{EF1CA5ED-BBF5-4A05-8255-8535E5F7B51D}"/>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xmlns="" id="{CD1EA1A2-10D9-4497-9CBE-BC51BC73B0F2}"/>
              </a:ext>
            </a:extLst>
          </p:cNvPr>
          <p:cNvSpPr txBox="1"/>
          <p:nvPr/>
        </p:nvSpPr>
        <p:spPr>
          <a:xfrm>
            <a:off x="4032461" y="1583683"/>
            <a:ext cx="6805121" cy="923330"/>
          </a:xfrm>
          <a:prstGeom prst="rect">
            <a:avLst/>
          </a:prstGeom>
          <a:noFill/>
        </p:spPr>
        <p:txBody>
          <a:bodyPr wrap="square" rtlCol="0">
            <a:spAutoFit/>
          </a:bodyPr>
          <a:lstStyle/>
          <a:p>
            <a:r>
              <a:rPr lang="en-GB"/>
              <a:t>Index of Multiple Deprivation – distribution of patients critically ill with COVID-19 admitted since 1 September compared with general population</a:t>
            </a:r>
          </a:p>
        </p:txBody>
      </p:sp>
      <p:pic>
        <p:nvPicPr>
          <p:cNvPr id="6" name="Picture 5">
            <a:extLst>
              <a:ext uri="{FF2B5EF4-FFF2-40B4-BE49-F238E27FC236}">
                <a16:creationId xmlns:a16="http://schemas.microsoft.com/office/drawing/2014/main" xmlns="" id="{6147D73D-47CB-4ED2-92DA-7F68AED19AC4}"/>
              </a:ext>
            </a:extLst>
          </p:cNvPr>
          <p:cNvPicPr>
            <a:picLocks noChangeAspect="1"/>
          </p:cNvPicPr>
          <p:nvPr/>
        </p:nvPicPr>
        <p:blipFill>
          <a:blip r:embed="rId4"/>
          <a:stretch>
            <a:fillRect/>
          </a:stretch>
        </p:blipFill>
        <p:spPr>
          <a:xfrm>
            <a:off x="4010480" y="2518112"/>
            <a:ext cx="7566379" cy="3883703"/>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40DC9-5982-4B4B-9198-E913E545A66F}"/>
              </a:ext>
            </a:extLst>
          </p:cNvPr>
          <p:cNvSpPr>
            <a:spLocks noGrp="1"/>
          </p:cNvSpPr>
          <p:nvPr>
            <p:ph type="title"/>
          </p:nvPr>
        </p:nvSpPr>
        <p:spPr/>
        <p:txBody>
          <a:bodyPr/>
          <a:lstStyle/>
          <a:p>
            <a:r>
              <a:rPr lang="en-GB"/>
              <a:t>Cases – UK wide</a:t>
            </a:r>
          </a:p>
        </p:txBody>
      </p:sp>
      <p:sp>
        <p:nvSpPr>
          <p:cNvPr id="5" name="TextBox 4">
            <a:extLst>
              <a:ext uri="{FF2B5EF4-FFF2-40B4-BE49-F238E27FC236}">
                <a16:creationId xmlns:a16="http://schemas.microsoft.com/office/drawing/2014/main" xmlns="" id="{A3EF7311-4D96-4375-AFA0-122B07FA72A6}"/>
              </a:ext>
            </a:extLst>
          </p:cNvPr>
          <p:cNvSpPr txBox="1"/>
          <p:nvPr/>
        </p:nvSpPr>
        <p:spPr>
          <a:xfrm>
            <a:off x="580571" y="1389584"/>
            <a:ext cx="2848429"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figures indicate there were 2,445 confirmed cases across the UK reported on 29 April. This compares to 2,729 new cases reported in the last update (22 April). </a:t>
            </a:r>
          </a:p>
          <a:p>
            <a:endParaRPr lang="en-GB" i="1"/>
          </a:p>
          <a:p>
            <a:r>
              <a:rPr lang="en-GB" i="1"/>
              <a:t>The graph indicates that the number of new cases are levelling out, with a seven-day average of 2,259. Cases still appear to be higher than in the summer, but substantially lower than the start of the year.</a:t>
            </a:r>
            <a:endParaRPr lang="en-GB" i="1">
              <a:highlight>
                <a:srgbClr val="FFFF00"/>
              </a:highlight>
              <a:cs typeface="Calibri"/>
            </a:endParaRPr>
          </a:p>
        </p:txBody>
      </p:sp>
      <p:sp>
        <p:nvSpPr>
          <p:cNvPr id="6" name="TextBox 5">
            <a:extLst>
              <a:ext uri="{FF2B5EF4-FFF2-40B4-BE49-F238E27FC236}">
                <a16:creationId xmlns:a16="http://schemas.microsoft.com/office/drawing/2014/main" xmlns="" id="{68478247-FFDB-4445-91D2-B70776768A52}"/>
              </a:ext>
            </a:extLst>
          </p:cNvPr>
          <p:cNvSpPr txBox="1"/>
          <p:nvPr/>
        </p:nvSpPr>
        <p:spPr>
          <a:xfrm>
            <a:off x="8109527" y="6410131"/>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7" name="Picture 6">
            <a:extLst>
              <a:ext uri="{FF2B5EF4-FFF2-40B4-BE49-F238E27FC236}">
                <a16:creationId xmlns:a16="http://schemas.microsoft.com/office/drawing/2014/main" xmlns="" id="{7BF532CE-C822-4774-8D57-152859A3290C}"/>
              </a:ext>
            </a:extLst>
          </p:cNvPr>
          <p:cNvPicPr>
            <a:picLocks noChangeAspect="1"/>
          </p:cNvPicPr>
          <p:nvPr/>
        </p:nvPicPr>
        <p:blipFill>
          <a:blip r:embed="rId4"/>
          <a:stretch>
            <a:fillRect/>
          </a:stretch>
        </p:blipFill>
        <p:spPr>
          <a:xfrm>
            <a:off x="3832698" y="1293779"/>
            <a:ext cx="8255931" cy="5097496"/>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F2143-5F24-4663-9529-E273CA5DC612}"/>
              </a:ext>
            </a:extLst>
          </p:cNvPr>
          <p:cNvSpPr>
            <a:spLocks noGrp="1"/>
          </p:cNvSpPr>
          <p:nvPr>
            <p:ph type="title"/>
          </p:nvPr>
        </p:nvSpPr>
        <p:spPr>
          <a:xfrm>
            <a:off x="838200" y="170890"/>
            <a:ext cx="10515600" cy="1325563"/>
          </a:xfrm>
        </p:spPr>
        <p:txBody>
          <a:bodyPr/>
          <a:lstStyle/>
          <a:p>
            <a:r>
              <a:rPr lang="en-GB"/>
              <a:t>Non-COVID Backlog, England</a:t>
            </a:r>
          </a:p>
        </p:txBody>
      </p:sp>
      <p:sp>
        <p:nvSpPr>
          <p:cNvPr id="5" name="TextBox 4">
            <a:extLst>
              <a:ext uri="{FF2B5EF4-FFF2-40B4-BE49-F238E27FC236}">
                <a16:creationId xmlns:a16="http://schemas.microsoft.com/office/drawing/2014/main" xmlns="" id="{7081F579-6215-4D8E-B615-A3FAA526B52B}"/>
              </a:ext>
            </a:extLst>
          </p:cNvPr>
          <p:cNvSpPr txBox="1"/>
          <p:nvPr/>
        </p:nvSpPr>
        <p:spPr>
          <a:xfrm>
            <a:off x="510988" y="2230015"/>
            <a:ext cx="3354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New activity data for February and March shows a continued disruptive impact of </a:t>
            </a:r>
            <a:r>
              <a:rPr lang="en-GB" i="1" err="1"/>
              <a:t>Covid</a:t>
            </a:r>
            <a:r>
              <a:rPr lang="en-GB" i="1"/>
              <a:t> 19 on NHS elective care. </a:t>
            </a:r>
          </a:p>
          <a:p>
            <a:endParaRPr lang="en-GB" i="1"/>
          </a:p>
          <a:p>
            <a:r>
              <a:rPr lang="en-GB"/>
              <a:t>The BMA estimates that between April 2020 and February 2021 there were:</a:t>
            </a:r>
            <a:endParaRPr lang="en-GB">
              <a:cs typeface="Calibri"/>
            </a:endParaRPr>
          </a:p>
          <a:p>
            <a:r>
              <a:rPr lang="en-GB"/>
              <a:t>- 3.24 million fewer elective procedures</a:t>
            </a:r>
          </a:p>
          <a:p>
            <a:pPr marL="285750" indent="-285750">
              <a:buFontTx/>
              <a:buChar char="-"/>
            </a:pPr>
            <a:r>
              <a:rPr lang="en-GB"/>
              <a:t>20.07 million fewer outpatient attendances.</a:t>
            </a:r>
          </a:p>
          <a:p>
            <a:pPr marL="285750" indent="-285750">
              <a:buFontTx/>
              <a:buChar char="-"/>
            </a:pPr>
            <a:endParaRPr lang="en-GB"/>
          </a:p>
          <a:p>
            <a:r>
              <a:rPr lang="en-GB"/>
              <a:t>Next update: May 13</a:t>
            </a:r>
          </a:p>
        </p:txBody>
      </p:sp>
      <p:sp>
        <p:nvSpPr>
          <p:cNvPr id="6" name="TextBox 5">
            <a:extLst>
              <a:ext uri="{FF2B5EF4-FFF2-40B4-BE49-F238E27FC236}">
                <a16:creationId xmlns:a16="http://schemas.microsoft.com/office/drawing/2014/main" xmlns=""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hlinkClick r:id="rId3"/>
              </a:rPr>
              <a:t>Source: BMA analysis of NHS Digital Hospital Episode Statistics for Admitted Patient Care and Outpatient Data</a:t>
            </a:r>
            <a:endParaRPr lang="en-GB" sz="1400"/>
          </a:p>
        </p:txBody>
      </p:sp>
      <p:pic>
        <p:nvPicPr>
          <p:cNvPr id="4" name="Picture 3">
            <a:extLst>
              <a:ext uri="{FF2B5EF4-FFF2-40B4-BE49-F238E27FC236}">
                <a16:creationId xmlns:a16="http://schemas.microsoft.com/office/drawing/2014/main" xmlns="" id="{422A0BFA-DB3A-4745-9FD0-338C2CDC081C}"/>
              </a:ext>
            </a:extLst>
          </p:cNvPr>
          <p:cNvPicPr>
            <a:picLocks noChangeAspect="1"/>
          </p:cNvPicPr>
          <p:nvPr/>
        </p:nvPicPr>
        <p:blipFill>
          <a:blip r:embed="rId4"/>
          <a:stretch>
            <a:fillRect/>
          </a:stretch>
        </p:blipFill>
        <p:spPr>
          <a:xfrm>
            <a:off x="4431322" y="1106679"/>
            <a:ext cx="6569611" cy="5327543"/>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B3E44-D45D-4E77-9CA9-FD37AEB0DB55}"/>
              </a:ext>
            </a:extLst>
          </p:cNvPr>
          <p:cNvSpPr>
            <a:spLocks noGrp="1"/>
          </p:cNvSpPr>
          <p:nvPr>
            <p:ph type="title"/>
          </p:nvPr>
        </p:nvSpPr>
        <p:spPr/>
        <p:txBody>
          <a:bodyPr/>
          <a:lstStyle/>
          <a:p>
            <a:r>
              <a:rPr lang="en-GB"/>
              <a:t>NHS pressures: Wales</a:t>
            </a:r>
          </a:p>
        </p:txBody>
      </p:sp>
      <p:sp>
        <p:nvSpPr>
          <p:cNvPr id="5" name="TextBox 4">
            <a:extLst>
              <a:ext uri="{FF2B5EF4-FFF2-40B4-BE49-F238E27FC236}">
                <a16:creationId xmlns:a16="http://schemas.microsoft.com/office/drawing/2014/main" xmlns="" id="{C1D73B99-5723-4183-A8E8-2C0224B580D9}"/>
              </a:ext>
            </a:extLst>
          </p:cNvPr>
          <p:cNvSpPr txBox="1"/>
          <p:nvPr/>
        </p:nvSpPr>
        <p:spPr>
          <a:xfrm>
            <a:off x="6376083" y="550321"/>
            <a:ext cx="5403160" cy="307777"/>
          </a:xfrm>
          <a:prstGeom prst="rect">
            <a:avLst/>
          </a:prstGeom>
          <a:noFill/>
        </p:spPr>
        <p:txBody>
          <a:bodyPr wrap="square" rtlCol="0">
            <a:spAutoFit/>
          </a:bodyPr>
          <a:lstStyle/>
          <a:p>
            <a:r>
              <a:rPr lang="en-GB" sz="1400"/>
              <a:t>Average daily number of referrals for first outpatient appointments</a:t>
            </a:r>
          </a:p>
        </p:txBody>
      </p:sp>
      <p:sp>
        <p:nvSpPr>
          <p:cNvPr id="7" name="TextBox 6">
            <a:extLst>
              <a:ext uri="{FF2B5EF4-FFF2-40B4-BE49-F238E27FC236}">
                <a16:creationId xmlns:a16="http://schemas.microsoft.com/office/drawing/2014/main" xmlns="" id="{6FF7D52A-376A-44C0-AD7F-E44D69DF6076}"/>
              </a:ext>
            </a:extLst>
          </p:cNvPr>
          <p:cNvSpPr txBox="1"/>
          <p:nvPr/>
        </p:nvSpPr>
        <p:spPr>
          <a:xfrm>
            <a:off x="6446346" y="3739541"/>
            <a:ext cx="5403160" cy="307777"/>
          </a:xfrm>
          <a:prstGeom prst="rect">
            <a:avLst/>
          </a:prstGeom>
          <a:noFill/>
        </p:spPr>
        <p:txBody>
          <a:bodyPr wrap="square" rtlCol="0">
            <a:spAutoFit/>
          </a:bodyPr>
          <a:lstStyle/>
          <a:p>
            <a:r>
              <a:rPr lang="en-GB" sz="1400"/>
              <a:t>Number of closed patient pathways</a:t>
            </a:r>
          </a:p>
        </p:txBody>
      </p:sp>
      <p:sp>
        <p:nvSpPr>
          <p:cNvPr id="8" name="TextBox 7">
            <a:extLst>
              <a:ext uri="{FF2B5EF4-FFF2-40B4-BE49-F238E27FC236}">
                <a16:creationId xmlns:a16="http://schemas.microsoft.com/office/drawing/2014/main" xmlns="" id="{A1B06350-4E02-4AE5-B867-EC4A6E2DBF88}"/>
              </a:ext>
            </a:extLst>
          </p:cNvPr>
          <p:cNvSpPr txBox="1"/>
          <p:nvPr/>
        </p:nvSpPr>
        <p:spPr>
          <a:xfrm>
            <a:off x="6835767" y="643572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xmlns="" id="{87E9A82D-1DB6-42CA-90C5-112C7707AE20}"/>
              </a:ext>
            </a:extLst>
          </p:cNvPr>
          <p:cNvSpPr txBox="1"/>
          <p:nvPr/>
        </p:nvSpPr>
        <p:spPr>
          <a:xfrm>
            <a:off x="838200" y="1646661"/>
            <a:ext cx="477074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 care in Wales. </a:t>
            </a:r>
          </a:p>
          <a:p>
            <a:pPr marL="285750" indent="-285750">
              <a:buFont typeface="Calibri" panose="020F0502020204030204" pitchFamily="34" charset="0"/>
              <a:buChar char="⁻"/>
            </a:pPr>
            <a:r>
              <a:rPr lang="en-GB" i="1">
                <a:ea typeface="+mn-lt"/>
                <a:cs typeface="+mn-lt"/>
              </a:rPr>
              <a:t>The number of referrals for first out-patients appointments fell sharply in the initial months of the pandemic before recovering to around 75% of expected levels over the summer of 2020. They fell again during January 2021.</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20 May 2021</a:t>
            </a:r>
          </a:p>
        </p:txBody>
      </p:sp>
      <p:pic>
        <p:nvPicPr>
          <p:cNvPr id="4" name="Picture 3">
            <a:extLst>
              <a:ext uri="{FF2B5EF4-FFF2-40B4-BE49-F238E27FC236}">
                <a16:creationId xmlns:a16="http://schemas.microsoft.com/office/drawing/2014/main" xmlns="" id="{B705B031-9B0A-484C-AF15-BD6A24948C27}"/>
              </a:ext>
            </a:extLst>
          </p:cNvPr>
          <p:cNvPicPr>
            <a:picLocks noChangeAspect="1"/>
          </p:cNvPicPr>
          <p:nvPr/>
        </p:nvPicPr>
        <p:blipFill>
          <a:blip r:embed="rId4"/>
          <a:stretch>
            <a:fillRect/>
          </a:stretch>
        </p:blipFill>
        <p:spPr>
          <a:xfrm>
            <a:off x="6376081" y="902731"/>
            <a:ext cx="5403161" cy="2647866"/>
          </a:xfrm>
          <a:prstGeom prst="rect">
            <a:avLst/>
          </a:prstGeom>
        </p:spPr>
      </p:pic>
      <p:pic>
        <p:nvPicPr>
          <p:cNvPr id="6" name="Picture 5">
            <a:extLst>
              <a:ext uri="{FF2B5EF4-FFF2-40B4-BE49-F238E27FC236}">
                <a16:creationId xmlns:a16="http://schemas.microsoft.com/office/drawing/2014/main" xmlns="" id="{4AE2C88A-ADE4-485B-BAD9-9039EF36866E}"/>
              </a:ext>
            </a:extLst>
          </p:cNvPr>
          <p:cNvPicPr>
            <a:picLocks noChangeAspect="1"/>
          </p:cNvPicPr>
          <p:nvPr/>
        </p:nvPicPr>
        <p:blipFill>
          <a:blip r:embed="rId5"/>
          <a:stretch>
            <a:fillRect/>
          </a:stretch>
        </p:blipFill>
        <p:spPr>
          <a:xfrm>
            <a:off x="6376081" y="4088203"/>
            <a:ext cx="5403160" cy="2219476"/>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07625-A071-4FE5-AE8F-0C131938F075}"/>
              </a:ext>
            </a:extLst>
          </p:cNvPr>
          <p:cNvSpPr>
            <a:spLocks noGrp="1"/>
          </p:cNvSpPr>
          <p:nvPr>
            <p:ph type="title"/>
          </p:nvPr>
        </p:nvSpPr>
        <p:spPr/>
        <p:txBody>
          <a:bodyPr/>
          <a:lstStyle/>
          <a:p>
            <a:r>
              <a:rPr lang="en-GB"/>
              <a:t>NHS pressures – </a:t>
            </a:r>
            <a:br>
              <a:rPr lang="en-GB"/>
            </a:br>
            <a:r>
              <a:rPr lang="en-GB"/>
              <a:t>Scotland</a:t>
            </a:r>
          </a:p>
        </p:txBody>
      </p:sp>
      <p:pic>
        <p:nvPicPr>
          <p:cNvPr id="6" name="Picture 5">
            <a:extLst>
              <a:ext uri="{FF2B5EF4-FFF2-40B4-BE49-F238E27FC236}">
                <a16:creationId xmlns:a16="http://schemas.microsoft.com/office/drawing/2014/main" xmlns="" id="{E2416269-2EF7-4611-B516-16A167F471DC}"/>
              </a:ext>
            </a:extLst>
          </p:cNvPr>
          <p:cNvPicPr>
            <a:picLocks noChangeAspect="1"/>
          </p:cNvPicPr>
          <p:nvPr/>
        </p:nvPicPr>
        <p:blipFill>
          <a:blip r:embed="rId3"/>
          <a:stretch>
            <a:fillRect/>
          </a:stretch>
        </p:blipFill>
        <p:spPr>
          <a:xfrm>
            <a:off x="6137753" y="3719265"/>
            <a:ext cx="5321988" cy="2867555"/>
          </a:xfrm>
          <a:prstGeom prst="rect">
            <a:avLst/>
          </a:prstGeom>
        </p:spPr>
      </p:pic>
      <p:sp>
        <p:nvSpPr>
          <p:cNvPr id="8" name="TextBox 7">
            <a:extLst>
              <a:ext uri="{FF2B5EF4-FFF2-40B4-BE49-F238E27FC236}">
                <a16:creationId xmlns:a16="http://schemas.microsoft.com/office/drawing/2014/main" xmlns="" id="{0E4740EF-793D-40C1-A3CC-77AABD206B8B}"/>
              </a:ext>
            </a:extLst>
          </p:cNvPr>
          <p:cNvSpPr txBox="1"/>
          <p:nvPr/>
        </p:nvSpPr>
        <p:spPr>
          <a:xfrm>
            <a:off x="6014828" y="83671"/>
            <a:ext cx="5403160" cy="276999"/>
          </a:xfrm>
          <a:prstGeom prst="rect">
            <a:avLst/>
          </a:prstGeom>
          <a:noFill/>
        </p:spPr>
        <p:txBody>
          <a:bodyPr wrap="square" rtlCol="0">
            <a:spAutoFit/>
          </a:bodyPr>
          <a:lstStyle/>
          <a:p>
            <a:r>
              <a:rPr lang="en-GB" sz="1200"/>
              <a:t>Total Number of scheduled elective operations in theatre system </a:t>
            </a:r>
          </a:p>
        </p:txBody>
      </p:sp>
      <p:sp>
        <p:nvSpPr>
          <p:cNvPr id="9" name="TextBox 8">
            <a:extLst>
              <a:ext uri="{FF2B5EF4-FFF2-40B4-BE49-F238E27FC236}">
                <a16:creationId xmlns:a16="http://schemas.microsoft.com/office/drawing/2014/main" xmlns="" id="{12F900CF-F9E8-4142-8888-C7E7DAF54AF6}"/>
              </a:ext>
            </a:extLst>
          </p:cNvPr>
          <p:cNvSpPr txBox="1"/>
          <p:nvPr/>
        </p:nvSpPr>
        <p:spPr>
          <a:xfrm>
            <a:off x="7185498" y="6466552"/>
            <a:ext cx="4854149" cy="307777"/>
          </a:xfrm>
          <a:prstGeom prst="rect">
            <a:avLst/>
          </a:prstGeom>
          <a:noFill/>
        </p:spPr>
        <p:txBody>
          <a:bodyPr wrap="none" rtlCol="0">
            <a:spAutoFit/>
          </a:bodyPr>
          <a:lstStyle/>
          <a:p>
            <a:r>
              <a:rPr lang="en-GB" sz="1400">
                <a:hlinkClick r:id="rId4"/>
              </a:rPr>
              <a:t>Source: Public Health Scotland, NHS waiting times - diagnostics</a:t>
            </a:r>
            <a:endParaRPr lang="en-GB" sz="1400"/>
          </a:p>
        </p:txBody>
      </p:sp>
      <p:sp>
        <p:nvSpPr>
          <p:cNvPr id="5" name="TextBox 4">
            <a:extLst>
              <a:ext uri="{FF2B5EF4-FFF2-40B4-BE49-F238E27FC236}">
                <a16:creationId xmlns:a16="http://schemas.microsoft.com/office/drawing/2014/main" xmlns="" id="{AEA3B4CC-FEDB-4627-A922-C8DBE0F985B1}"/>
              </a:ext>
            </a:extLst>
          </p:cNvPr>
          <p:cNvSpPr txBox="1"/>
          <p:nvPr/>
        </p:nvSpPr>
        <p:spPr>
          <a:xfrm>
            <a:off x="6096000" y="3442910"/>
            <a:ext cx="5403160" cy="276999"/>
          </a:xfrm>
          <a:prstGeom prst="rect">
            <a:avLst/>
          </a:prstGeom>
          <a:noFill/>
        </p:spPr>
        <p:txBody>
          <a:bodyPr wrap="square" rtlCol="0">
            <a:spAutoFit/>
          </a:bodyPr>
          <a:lstStyle/>
          <a:p>
            <a:r>
              <a:rPr lang="en-GB" sz="1200"/>
              <a:t>Percentage of patients waiting 6 weeks or less at month end, split by test type</a:t>
            </a:r>
          </a:p>
        </p:txBody>
      </p:sp>
      <p:sp>
        <p:nvSpPr>
          <p:cNvPr id="10" name="TextBox 9">
            <a:extLst>
              <a:ext uri="{FF2B5EF4-FFF2-40B4-BE49-F238E27FC236}">
                <a16:creationId xmlns:a16="http://schemas.microsoft.com/office/drawing/2014/main" xmlns="" id="{93B03374-B8DE-4A35-87E1-FFDA29694CEA}"/>
              </a:ext>
            </a:extLst>
          </p:cNvPr>
          <p:cNvSpPr txBox="1"/>
          <p:nvPr/>
        </p:nvSpPr>
        <p:spPr>
          <a:xfrm>
            <a:off x="7185498" y="3137241"/>
            <a:ext cx="4700518" cy="307777"/>
          </a:xfrm>
          <a:prstGeom prst="rect">
            <a:avLst/>
          </a:prstGeom>
          <a:noFill/>
        </p:spPr>
        <p:txBody>
          <a:bodyPr wrap="none" rtlCol="0">
            <a:spAutoFit/>
          </a:bodyPr>
          <a:lstStyle/>
          <a:p>
            <a:r>
              <a:rPr lang="en-GB" sz="1400">
                <a:hlinkClick r:id="rId5"/>
              </a:rPr>
              <a:t>Source: Public Health Scotland, Cancelled planned operations </a:t>
            </a:r>
            <a:endParaRPr lang="en-GB" sz="1400"/>
          </a:p>
        </p:txBody>
      </p:sp>
      <p:sp>
        <p:nvSpPr>
          <p:cNvPr id="11" name="TextBox 10">
            <a:extLst>
              <a:ext uri="{FF2B5EF4-FFF2-40B4-BE49-F238E27FC236}">
                <a16:creationId xmlns:a16="http://schemas.microsoft.com/office/drawing/2014/main" xmlns="" id="{6F8D3548-F5EE-41CF-8269-AA19E2A1D62B}"/>
              </a:ext>
            </a:extLst>
          </p:cNvPr>
          <p:cNvSpPr txBox="1"/>
          <p:nvPr/>
        </p:nvSpPr>
        <p:spPr>
          <a:xfrm>
            <a:off x="729316" y="1690688"/>
            <a:ext cx="5102915"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Scheduled elective operations in the NHS in Scotland reduced sharply at the beginning of the pandemic before recovering slightly over the summer, and beginning to fall again towards the end of 2020. The latest data for Feb 2021 shows a very slight increase in the number of scheduled operations, indicating a remobilisation of elective care.</a:t>
            </a:r>
          </a:p>
          <a:p>
            <a:pPr marL="285750" indent="-285750">
              <a:buFontTx/>
              <a:buChar char="-"/>
            </a:pPr>
            <a:r>
              <a:rPr lang="en-GB" i="1"/>
              <a:t>Since March 2020, there have been 157k fewer elective operations than would normally be expected (based on 2019 trends). </a:t>
            </a:r>
          </a:p>
          <a:p>
            <a:pPr marL="285750" indent="-285750">
              <a:buFontTx/>
              <a:buChar char="-"/>
            </a:pPr>
            <a:r>
              <a:rPr lang="en-GB" i="1"/>
              <a:t>Next update: May 2021</a:t>
            </a:r>
          </a:p>
          <a:p>
            <a:pPr marL="285750" indent="-285750">
              <a:buFontTx/>
              <a:buChar char="-"/>
            </a:pPr>
            <a:r>
              <a:rPr lang="en-GB" i="1"/>
              <a:t>The number of patients waiting 6 weeks or less fell sharply at the beginning of the pandemic, with partial recovery over the rest of 2020</a:t>
            </a:r>
          </a:p>
          <a:p>
            <a:pPr marL="285750" indent="-285750">
              <a:buFontTx/>
              <a:buChar char="-"/>
            </a:pPr>
            <a:endParaRPr lang="en-GB" i="1"/>
          </a:p>
        </p:txBody>
      </p:sp>
      <p:graphicFrame>
        <p:nvGraphicFramePr>
          <p:cNvPr id="12" name="Chart 11">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3564955198"/>
              </p:ext>
            </p:extLst>
          </p:nvPr>
        </p:nvGraphicFramePr>
        <p:xfrm>
          <a:off x="6137753" y="360670"/>
          <a:ext cx="4994704" cy="28407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055DA-F2D7-4204-AC63-BD61E258FAD4}"/>
              </a:ext>
            </a:extLst>
          </p:cNvPr>
          <p:cNvSpPr>
            <a:spLocks noGrp="1"/>
          </p:cNvSpPr>
          <p:nvPr>
            <p:ph type="title"/>
          </p:nvPr>
        </p:nvSpPr>
        <p:spPr>
          <a:xfrm>
            <a:off x="838200" y="365125"/>
            <a:ext cx="3943350" cy="1325563"/>
          </a:xfrm>
        </p:spPr>
        <p:txBody>
          <a:bodyPr>
            <a:normAutofit fontScale="90000"/>
          </a:bodyPr>
          <a:lstStyle/>
          <a:p>
            <a:r>
              <a:rPr lang="en-GB"/>
              <a:t>NHS pressures – Northern Ireland</a:t>
            </a:r>
          </a:p>
        </p:txBody>
      </p:sp>
      <p:pic>
        <p:nvPicPr>
          <p:cNvPr id="4" name="Picture 3">
            <a:extLst>
              <a:ext uri="{FF2B5EF4-FFF2-40B4-BE49-F238E27FC236}">
                <a16:creationId xmlns:a16="http://schemas.microsoft.com/office/drawing/2014/main" xmlns="" id="{AE35D349-456B-4C8F-9F48-7B87BCC7AC07}"/>
              </a:ext>
            </a:extLst>
          </p:cNvPr>
          <p:cNvPicPr>
            <a:picLocks noChangeAspect="1"/>
          </p:cNvPicPr>
          <p:nvPr/>
        </p:nvPicPr>
        <p:blipFill>
          <a:blip r:embed="rId3"/>
          <a:stretch>
            <a:fillRect/>
          </a:stretch>
        </p:blipFill>
        <p:spPr>
          <a:xfrm>
            <a:off x="6182000" y="1713791"/>
            <a:ext cx="5659045" cy="4411436"/>
          </a:xfrm>
          <a:prstGeom prst="rect">
            <a:avLst/>
          </a:prstGeom>
        </p:spPr>
      </p:pic>
      <p:sp>
        <p:nvSpPr>
          <p:cNvPr id="5" name="TextBox 4">
            <a:extLst>
              <a:ext uri="{FF2B5EF4-FFF2-40B4-BE49-F238E27FC236}">
                <a16:creationId xmlns:a16="http://schemas.microsoft.com/office/drawing/2014/main" xmlns="" id="{BE2A31CB-6068-4842-933E-CFEB7A35C154}"/>
              </a:ext>
            </a:extLst>
          </p:cNvPr>
          <p:cNvSpPr txBox="1"/>
          <p:nvPr/>
        </p:nvSpPr>
        <p:spPr>
          <a:xfrm>
            <a:off x="774011" y="2200832"/>
            <a:ext cx="423249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December 2020, but remain higher than the same Quarter in 2019</a:t>
            </a:r>
          </a:p>
        </p:txBody>
      </p:sp>
      <p:sp>
        <p:nvSpPr>
          <p:cNvPr id="6" name="TextBox 5">
            <a:extLst>
              <a:ext uri="{FF2B5EF4-FFF2-40B4-BE49-F238E27FC236}">
                <a16:creationId xmlns:a16="http://schemas.microsoft.com/office/drawing/2014/main" xmlns="" id="{B781DC97-539E-45C3-9DB5-EE6B88CDA4A9}"/>
              </a:ext>
            </a:extLst>
          </p:cNvPr>
          <p:cNvSpPr txBox="1"/>
          <p:nvPr/>
        </p:nvSpPr>
        <p:spPr>
          <a:xfrm>
            <a:off x="6758653" y="6466552"/>
            <a:ext cx="5433347" cy="307777"/>
          </a:xfrm>
          <a:prstGeom prst="rect">
            <a:avLst/>
          </a:prstGeom>
          <a:noFill/>
        </p:spPr>
        <p:txBody>
          <a:bodyPr wrap="none" rtlCol="0">
            <a:spAutoFit/>
          </a:bodyPr>
          <a:lstStyle/>
          <a:p>
            <a:r>
              <a:rPr lang="en-GB" sz="1400">
                <a:hlinkClick r:id="rId4"/>
              </a:rPr>
              <a:t>Source: Northern Ireland waiting time statistics: diagnostic waiting times</a:t>
            </a:r>
            <a:endParaRPr lang="en-GB" sz="1400"/>
          </a:p>
        </p:txBody>
      </p:sp>
    </p:spTree>
    <p:extLst>
      <p:ext uri="{BB962C8B-B14F-4D97-AF65-F5344CB8AC3E}">
        <p14:creationId xmlns:p14="http://schemas.microsoft.com/office/powerpoint/2010/main" val="340744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8C1727B-15C3-471C-A8B2-D6E9CCE9DD8E}"/>
              </a:ext>
            </a:extLst>
          </p:cNvPr>
          <p:cNvPicPr>
            <a:picLocks noChangeAspect="1"/>
          </p:cNvPicPr>
          <p:nvPr/>
        </p:nvPicPr>
        <p:blipFill>
          <a:blip r:embed="rId3"/>
          <a:stretch>
            <a:fillRect/>
          </a:stretch>
        </p:blipFill>
        <p:spPr>
          <a:xfrm>
            <a:off x="4371025" y="2021350"/>
            <a:ext cx="6528159" cy="3987178"/>
          </a:xfrm>
          <a:prstGeom prst="rect">
            <a:avLst/>
          </a:prstGeom>
        </p:spPr>
      </p:pic>
      <p:sp>
        <p:nvSpPr>
          <p:cNvPr id="2" name="Title 1">
            <a:extLst>
              <a:ext uri="{FF2B5EF4-FFF2-40B4-BE49-F238E27FC236}">
                <a16:creationId xmlns:a16="http://schemas.microsoft.com/office/drawing/2014/main" xmlns="" id="{FDF4DB37-2EC2-4A33-BE0E-9A95F636D088}"/>
              </a:ext>
            </a:extLst>
          </p:cNvPr>
          <p:cNvSpPr>
            <a:spLocks noGrp="1"/>
          </p:cNvSpPr>
          <p:nvPr>
            <p:ph type="title"/>
          </p:nvPr>
        </p:nvSpPr>
        <p:spPr/>
        <p:txBody>
          <a:bodyPr>
            <a:normAutofit/>
          </a:bodyPr>
          <a:lstStyle/>
          <a:p>
            <a:r>
              <a:rPr lang="en-GB" b="1"/>
              <a:t/>
            </a:r>
            <a:br>
              <a:rPr lang="en-GB" b="1"/>
            </a:br>
            <a:endParaRPr lang="en-GB"/>
          </a:p>
        </p:txBody>
      </p:sp>
      <p:sp>
        <p:nvSpPr>
          <p:cNvPr id="4" name="Title 1">
            <a:extLst>
              <a:ext uri="{FF2B5EF4-FFF2-40B4-BE49-F238E27FC236}">
                <a16:creationId xmlns:a16="http://schemas.microsoft.com/office/drawing/2014/main" xmlns="" id="{BBD5E882-F9C7-4A42-A2A6-395E2F551B1B}"/>
              </a:ext>
            </a:extLst>
          </p:cNvPr>
          <p:cNvSpPr txBox="1">
            <a:spLocks/>
          </p:cNvSpPr>
          <p:nvPr/>
        </p:nvSpPr>
        <p:spPr>
          <a:xfrm>
            <a:off x="887689"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xmlns="" id="{1556D7C0-E693-4137-80B6-8C9FB1E46246}"/>
              </a:ext>
            </a:extLst>
          </p:cNvPr>
          <p:cNvSpPr txBox="1"/>
          <p:nvPr/>
        </p:nvSpPr>
        <p:spPr>
          <a:xfrm>
            <a:off x="887689" y="1767529"/>
            <a:ext cx="2479227"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r>
              <a:rPr lang="en-GB" i="1" dirty="0">
                <a:cs typeface="Calibri" panose="020F0502020204030204"/>
              </a:rPr>
              <a:t>As of 29 April, 34,094,048 people in the UK had received their first vaccine. </a:t>
            </a:r>
          </a:p>
          <a:p>
            <a:endParaRPr lang="en-GB" i="1" dirty="0">
              <a:cs typeface="Calibri" panose="020F0502020204030204"/>
            </a:endParaRPr>
          </a:p>
          <a:p>
            <a:r>
              <a:rPr lang="en-GB" i="1" dirty="0">
                <a:cs typeface="Calibri" panose="020F0502020204030204"/>
              </a:rPr>
              <a:t>There are small disparities in coverage seen across the nations, with Wales having vaccinated almost three quarters of its eligible population.   </a:t>
            </a:r>
          </a:p>
        </p:txBody>
      </p:sp>
      <p:sp>
        <p:nvSpPr>
          <p:cNvPr id="6" name="Rectangle 5">
            <a:extLst>
              <a:ext uri="{FF2B5EF4-FFF2-40B4-BE49-F238E27FC236}">
                <a16:creationId xmlns:a16="http://schemas.microsoft.com/office/drawing/2014/main" xmlns="" id="{8907013D-24F3-4541-90D8-42CA96C367FA}"/>
              </a:ext>
            </a:extLst>
          </p:cNvPr>
          <p:cNvSpPr/>
          <p:nvPr/>
        </p:nvSpPr>
        <p:spPr>
          <a:xfrm>
            <a:off x="8314006" y="6186791"/>
            <a:ext cx="4696868" cy="307777"/>
          </a:xfrm>
          <a:prstGeom prst="rect">
            <a:avLst/>
          </a:prstGeom>
        </p:spPr>
        <p:txBody>
          <a:bodyPr wrap="square">
            <a:spAutoFit/>
          </a:bodyPr>
          <a:lstStyle/>
          <a:p>
            <a:r>
              <a:rPr lang="en-GB" sz="1400">
                <a:hlinkClick r:id="rId4"/>
              </a:rPr>
              <a:t>Source: Gov.uk, Vaccinations in United Kingdom </a:t>
            </a:r>
            <a:endParaRPr lang="en-GB" sz="1400"/>
          </a:p>
        </p:txBody>
      </p:sp>
      <p:sp>
        <p:nvSpPr>
          <p:cNvPr id="19" name="TextBox 18">
            <a:extLst>
              <a:ext uri="{FF2B5EF4-FFF2-40B4-BE49-F238E27FC236}">
                <a16:creationId xmlns:a16="http://schemas.microsoft.com/office/drawing/2014/main" xmlns="" id="{99CD6CD7-9244-43A8-863F-3CE101FEC69A}"/>
              </a:ext>
            </a:extLst>
          </p:cNvPr>
          <p:cNvSpPr txBox="1"/>
          <p:nvPr/>
        </p:nvSpPr>
        <p:spPr>
          <a:xfrm>
            <a:off x="4371025" y="1613328"/>
            <a:ext cx="5403160" cy="338554"/>
          </a:xfrm>
          <a:prstGeom prst="rect">
            <a:avLst/>
          </a:prstGeom>
          <a:noFill/>
        </p:spPr>
        <p:txBody>
          <a:bodyPr wrap="square" rtlCol="0">
            <a:spAutoFit/>
          </a:bodyPr>
          <a:lstStyle/>
          <a:p>
            <a:r>
              <a:rPr lang="en-GB" sz="1600" dirty="0"/>
              <a:t>First Dose Coverage for the Home Nations: Jan 10 – April 29</a:t>
            </a:r>
          </a:p>
        </p:txBody>
      </p:sp>
      <p:sp>
        <p:nvSpPr>
          <p:cNvPr id="7" name="TextBox 6">
            <a:extLst>
              <a:ext uri="{FF2B5EF4-FFF2-40B4-BE49-F238E27FC236}">
                <a16:creationId xmlns:a16="http://schemas.microsoft.com/office/drawing/2014/main" xmlns="" id="{676EBE14-57C3-4CA6-9A80-C3D38A512ECA}"/>
              </a:ext>
            </a:extLst>
          </p:cNvPr>
          <p:cNvSpPr txBox="1"/>
          <p:nvPr/>
        </p:nvSpPr>
        <p:spPr>
          <a:xfrm>
            <a:off x="6971783" y="5621246"/>
            <a:ext cx="732893" cy="307777"/>
          </a:xfrm>
          <a:prstGeom prst="rect">
            <a:avLst/>
          </a:prstGeom>
          <a:noFill/>
        </p:spPr>
        <p:txBody>
          <a:bodyPr wrap="none" rtlCol="0">
            <a:spAutoFit/>
          </a:bodyPr>
          <a:lstStyle/>
          <a:p>
            <a:r>
              <a:rPr lang="en-GB" sz="1400" b="1" dirty="0">
                <a:solidFill>
                  <a:schemeClr val="bg1">
                    <a:lumMod val="50000"/>
                  </a:schemeClr>
                </a:solidFill>
              </a:rPr>
              <a:t>- 63.1%</a:t>
            </a:r>
          </a:p>
        </p:txBody>
      </p:sp>
      <p:sp>
        <p:nvSpPr>
          <p:cNvPr id="15" name="TextBox 14">
            <a:extLst>
              <a:ext uri="{FF2B5EF4-FFF2-40B4-BE49-F238E27FC236}">
                <a16:creationId xmlns:a16="http://schemas.microsoft.com/office/drawing/2014/main" xmlns="" id="{0536314D-63CA-4FE8-BEF5-81AC85492BA6}"/>
              </a:ext>
            </a:extLst>
          </p:cNvPr>
          <p:cNvSpPr txBox="1"/>
          <p:nvPr/>
        </p:nvSpPr>
        <p:spPr>
          <a:xfrm>
            <a:off x="9538484" y="5615012"/>
            <a:ext cx="593432" cy="307777"/>
          </a:xfrm>
          <a:prstGeom prst="rect">
            <a:avLst/>
          </a:prstGeom>
          <a:noFill/>
        </p:spPr>
        <p:txBody>
          <a:bodyPr wrap="none" rtlCol="0">
            <a:spAutoFit/>
          </a:bodyPr>
          <a:lstStyle/>
          <a:p>
            <a:r>
              <a:rPr lang="en-GB" sz="1400" b="1" dirty="0">
                <a:solidFill>
                  <a:schemeClr val="bg1">
                    <a:lumMod val="50000"/>
                  </a:schemeClr>
                </a:solidFill>
              </a:rPr>
              <a:t>- 72%</a:t>
            </a:r>
          </a:p>
        </p:txBody>
      </p:sp>
      <p:sp>
        <p:nvSpPr>
          <p:cNvPr id="16" name="TextBox 15">
            <a:extLst>
              <a:ext uri="{FF2B5EF4-FFF2-40B4-BE49-F238E27FC236}">
                <a16:creationId xmlns:a16="http://schemas.microsoft.com/office/drawing/2014/main" xmlns="" id="{006CE932-849E-4962-AB1C-2FBD1A5B5272}"/>
              </a:ext>
            </a:extLst>
          </p:cNvPr>
          <p:cNvSpPr txBox="1"/>
          <p:nvPr/>
        </p:nvSpPr>
        <p:spPr>
          <a:xfrm>
            <a:off x="6908230" y="5352203"/>
            <a:ext cx="732893" cy="307777"/>
          </a:xfrm>
          <a:prstGeom prst="rect">
            <a:avLst/>
          </a:prstGeom>
          <a:noFill/>
        </p:spPr>
        <p:txBody>
          <a:bodyPr wrap="none" rtlCol="0">
            <a:spAutoFit/>
          </a:bodyPr>
          <a:lstStyle/>
          <a:p>
            <a:r>
              <a:rPr lang="en-GB" sz="1400" b="1" dirty="0">
                <a:solidFill>
                  <a:schemeClr val="bg1">
                    <a:lumMod val="50000"/>
                  </a:schemeClr>
                </a:solidFill>
              </a:rPr>
              <a:t>- 64.5%</a:t>
            </a:r>
          </a:p>
        </p:txBody>
      </p:sp>
      <p:sp>
        <p:nvSpPr>
          <p:cNvPr id="17" name="TextBox 16">
            <a:extLst>
              <a:ext uri="{FF2B5EF4-FFF2-40B4-BE49-F238E27FC236}">
                <a16:creationId xmlns:a16="http://schemas.microsoft.com/office/drawing/2014/main" xmlns="" id="{14A6092A-3707-4D09-8B70-2DA5595BC4B8}"/>
              </a:ext>
            </a:extLst>
          </p:cNvPr>
          <p:cNvSpPr txBox="1"/>
          <p:nvPr/>
        </p:nvSpPr>
        <p:spPr>
          <a:xfrm>
            <a:off x="10305434" y="5342397"/>
            <a:ext cx="732893" cy="307777"/>
          </a:xfrm>
          <a:prstGeom prst="rect">
            <a:avLst/>
          </a:prstGeom>
          <a:noFill/>
        </p:spPr>
        <p:txBody>
          <a:bodyPr wrap="none" rtlCol="0">
            <a:spAutoFit/>
          </a:bodyPr>
          <a:lstStyle/>
          <a:p>
            <a:r>
              <a:rPr lang="en-GB" sz="1400" b="1" dirty="0">
                <a:solidFill>
                  <a:schemeClr val="bg1">
                    <a:lumMod val="50000"/>
                  </a:schemeClr>
                </a:solidFill>
              </a:rPr>
              <a:t>- 64.4%</a:t>
            </a:r>
          </a:p>
        </p:txBody>
      </p:sp>
    </p:spTree>
    <p:extLst>
      <p:ext uri="{BB962C8B-B14F-4D97-AF65-F5344CB8AC3E}">
        <p14:creationId xmlns:p14="http://schemas.microsoft.com/office/powerpoint/2010/main" val="41439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38A32-88A3-41CF-8A86-246016901125}"/>
              </a:ext>
            </a:extLst>
          </p:cNvPr>
          <p:cNvSpPr>
            <a:spLocks noGrp="1"/>
          </p:cNvSpPr>
          <p:nvPr>
            <p:ph type="title"/>
          </p:nvPr>
        </p:nvSpPr>
        <p:spPr/>
        <p:txBody>
          <a:bodyPr/>
          <a:lstStyle/>
          <a:p>
            <a:r>
              <a:rPr lang="en-US" dirty="0">
                <a:cs typeface="Calibri Light"/>
              </a:rPr>
              <a:t>Vaccination coverage, UK</a:t>
            </a:r>
          </a:p>
        </p:txBody>
      </p:sp>
      <p:sp>
        <p:nvSpPr>
          <p:cNvPr id="7" name="TextBox 6">
            <a:extLst>
              <a:ext uri="{FF2B5EF4-FFF2-40B4-BE49-F238E27FC236}">
                <a16:creationId xmlns:a16="http://schemas.microsoft.com/office/drawing/2014/main" xmlns="" id="{A889C6EB-12A0-4BC7-B2B0-D9EA85D03457}"/>
              </a:ext>
            </a:extLst>
          </p:cNvPr>
          <p:cNvSpPr txBox="1"/>
          <p:nvPr/>
        </p:nvSpPr>
        <p:spPr>
          <a:xfrm>
            <a:off x="281354" y="2166863"/>
            <a:ext cx="2990475"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last few weeks have continued to see a higher level of administration of second doses compared to first doses. </a:t>
            </a:r>
          </a:p>
          <a:p>
            <a:endParaRPr lang="en-GB" i="1" dirty="0">
              <a:cs typeface="Calibri" panose="020F0502020204030204"/>
            </a:endParaRPr>
          </a:p>
          <a:p>
            <a:r>
              <a:rPr lang="en-GB" i="1" dirty="0">
                <a:cs typeface="Calibri" panose="020F0502020204030204"/>
              </a:rPr>
              <a:t>The total number of vaccines administered are not quite as high as the levels seen in March, but progress is being made. </a:t>
            </a:r>
          </a:p>
        </p:txBody>
      </p:sp>
      <p:sp>
        <p:nvSpPr>
          <p:cNvPr id="13" name="Rectangle 12">
            <a:extLst>
              <a:ext uri="{FF2B5EF4-FFF2-40B4-BE49-F238E27FC236}">
                <a16:creationId xmlns:a16="http://schemas.microsoft.com/office/drawing/2014/main" xmlns="" id="{6EBDB525-AE8E-472F-9D18-A1C899019F01}"/>
              </a:ext>
            </a:extLst>
          </p:cNvPr>
          <p:cNvSpPr/>
          <p:nvPr/>
        </p:nvSpPr>
        <p:spPr>
          <a:xfrm>
            <a:off x="7396968" y="5979231"/>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sp>
        <p:nvSpPr>
          <p:cNvPr id="12" name="TextBox 11">
            <a:extLst>
              <a:ext uri="{FF2B5EF4-FFF2-40B4-BE49-F238E27FC236}">
                <a16:creationId xmlns:a16="http://schemas.microsoft.com/office/drawing/2014/main" xmlns="" id="{8C016C12-271B-48AA-BBCF-CDCBB8257527}"/>
              </a:ext>
            </a:extLst>
          </p:cNvPr>
          <p:cNvSpPr txBox="1"/>
          <p:nvPr/>
        </p:nvSpPr>
        <p:spPr>
          <a:xfrm>
            <a:off x="4061925" y="1690688"/>
            <a:ext cx="5403160" cy="338554"/>
          </a:xfrm>
          <a:prstGeom prst="rect">
            <a:avLst/>
          </a:prstGeom>
          <a:noFill/>
        </p:spPr>
        <p:txBody>
          <a:bodyPr wrap="square" rtlCol="0">
            <a:spAutoFit/>
          </a:bodyPr>
          <a:lstStyle/>
          <a:p>
            <a:r>
              <a:rPr lang="en-GB" sz="1600" dirty="0"/>
              <a:t>Number of vaccinations given across the UK: Jan 10 – April 28</a:t>
            </a:r>
          </a:p>
        </p:txBody>
      </p:sp>
      <p:pic>
        <p:nvPicPr>
          <p:cNvPr id="5" name="Picture 4">
            <a:extLst>
              <a:ext uri="{FF2B5EF4-FFF2-40B4-BE49-F238E27FC236}">
                <a16:creationId xmlns:a16="http://schemas.microsoft.com/office/drawing/2014/main" xmlns="" id="{8352F2D2-2F00-4807-9F6E-993B1CEE525D}"/>
              </a:ext>
            </a:extLst>
          </p:cNvPr>
          <p:cNvPicPr>
            <a:picLocks noChangeAspect="1"/>
          </p:cNvPicPr>
          <p:nvPr/>
        </p:nvPicPr>
        <p:blipFill>
          <a:blip r:embed="rId4"/>
          <a:stretch>
            <a:fillRect/>
          </a:stretch>
        </p:blipFill>
        <p:spPr>
          <a:xfrm>
            <a:off x="3533018" y="2176462"/>
            <a:ext cx="8532682" cy="2990850"/>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F7DA063-2AEE-46D4-A28A-81C21A6E1B5F}"/>
              </a:ext>
            </a:extLst>
          </p:cNvPr>
          <p:cNvSpPr txBox="1">
            <a:spLocks/>
          </p:cNvSpPr>
          <p:nvPr/>
        </p:nvSpPr>
        <p:spPr>
          <a:xfrm>
            <a:off x="577338" y="3433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xmlns="" id="{2AE41DE3-5796-4B63-A5D8-D47F42151E8A}"/>
              </a:ext>
            </a:extLst>
          </p:cNvPr>
          <p:cNvSpPr txBox="1"/>
          <p:nvPr/>
        </p:nvSpPr>
        <p:spPr>
          <a:xfrm>
            <a:off x="365760" y="1859339"/>
            <a:ext cx="3515691"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25 April.</a:t>
            </a:r>
          </a:p>
          <a:p>
            <a:endParaRPr lang="en-GB" i="1" dirty="0"/>
          </a:p>
          <a:p>
            <a:r>
              <a:rPr lang="en-GB" i="1" dirty="0">
                <a:cs typeface="Calibri"/>
              </a:rPr>
              <a:t>Rate of delivery remains high, with  almost 90% of the over 50’s having received a first dose, while 92% of 75-79 year olds have received their second dose. </a:t>
            </a:r>
          </a:p>
          <a:p>
            <a:endParaRPr lang="en-GB" i="1" dirty="0">
              <a:cs typeface="Calibri"/>
            </a:endParaRPr>
          </a:p>
          <a:p>
            <a:r>
              <a:rPr lang="en-GB" i="1" dirty="0">
                <a:cs typeface="Calibri"/>
              </a:rPr>
              <a:t>With the Government inviting all over 40’s to book their </a:t>
            </a:r>
            <a:r>
              <a:rPr lang="en-GB" i="1" dirty="0" err="1">
                <a:cs typeface="Calibri"/>
              </a:rPr>
              <a:t>Covid</a:t>
            </a:r>
            <a:r>
              <a:rPr lang="en-GB" i="1" dirty="0">
                <a:cs typeface="Calibri"/>
              </a:rPr>
              <a:t> Vaccination appointment, the age brackets will continue to expand for this graph. </a:t>
            </a:r>
          </a:p>
        </p:txBody>
      </p:sp>
      <p:sp>
        <p:nvSpPr>
          <p:cNvPr id="2" name="TextBox 1">
            <a:extLst>
              <a:ext uri="{FF2B5EF4-FFF2-40B4-BE49-F238E27FC236}">
                <a16:creationId xmlns:a16="http://schemas.microsoft.com/office/drawing/2014/main" xmlns="" id="{7344C3B4-4423-4B16-AF7E-C4E3FCF9E19E}"/>
              </a:ext>
            </a:extLst>
          </p:cNvPr>
          <p:cNvSpPr txBox="1"/>
          <p:nvPr/>
        </p:nvSpPr>
        <p:spPr>
          <a:xfrm>
            <a:off x="8851900" y="5915046"/>
            <a:ext cx="3249416" cy="276999"/>
          </a:xfrm>
          <a:prstGeom prst="rect">
            <a:avLst/>
          </a:prstGeom>
          <a:noFill/>
        </p:spPr>
        <p:txBody>
          <a:bodyPr wrap="none" rtlCol="0">
            <a:spAutoFit/>
          </a:bodyPr>
          <a:lstStyle/>
          <a:p>
            <a:r>
              <a:rPr lang="en-GB" sz="1200">
                <a:hlinkClick r:id="rId3"/>
              </a:rPr>
              <a:t>Data source: NHS England, </a:t>
            </a:r>
            <a:r>
              <a:rPr lang="en-GB" sz="1200" err="1">
                <a:hlinkClick r:id="rId3"/>
              </a:rPr>
              <a:t>Covid</a:t>
            </a:r>
            <a:r>
              <a:rPr lang="en-GB" sz="1200">
                <a:hlinkClick r:id="rId3"/>
              </a:rPr>
              <a:t> 19 Vaccination</a:t>
            </a:r>
            <a:endParaRPr lang="en-GB" sz="1200"/>
          </a:p>
        </p:txBody>
      </p:sp>
      <p:pic>
        <p:nvPicPr>
          <p:cNvPr id="4" name="Picture 3">
            <a:extLst>
              <a:ext uri="{FF2B5EF4-FFF2-40B4-BE49-F238E27FC236}">
                <a16:creationId xmlns:a16="http://schemas.microsoft.com/office/drawing/2014/main" xmlns="" id="{AC1E8E45-8BA2-4BB4-8C72-F434A6B06F6D}"/>
              </a:ext>
            </a:extLst>
          </p:cNvPr>
          <p:cNvPicPr>
            <a:picLocks noChangeAspect="1"/>
          </p:cNvPicPr>
          <p:nvPr/>
        </p:nvPicPr>
        <p:blipFill>
          <a:blip r:embed="rId4"/>
          <a:stretch>
            <a:fillRect/>
          </a:stretch>
        </p:blipFill>
        <p:spPr>
          <a:xfrm>
            <a:off x="4218683" y="1828801"/>
            <a:ext cx="6874255" cy="4086246"/>
          </a:xfrm>
          <a:prstGeom prst="rect">
            <a:avLst/>
          </a:prstGeom>
        </p:spPr>
      </p:pic>
      <p:sp>
        <p:nvSpPr>
          <p:cNvPr id="6" name="TextBox 5">
            <a:extLst>
              <a:ext uri="{FF2B5EF4-FFF2-40B4-BE49-F238E27FC236}">
                <a16:creationId xmlns:a16="http://schemas.microsoft.com/office/drawing/2014/main" xmlns="" id="{550F2116-EE23-413A-845C-7B95A896DC33}"/>
              </a:ext>
            </a:extLst>
          </p:cNvPr>
          <p:cNvSpPr txBox="1"/>
          <p:nvPr/>
        </p:nvSpPr>
        <p:spPr>
          <a:xfrm>
            <a:off x="5235019" y="1409023"/>
            <a:ext cx="5702395" cy="369332"/>
          </a:xfrm>
          <a:prstGeom prst="rect">
            <a:avLst/>
          </a:prstGeom>
          <a:noFill/>
        </p:spPr>
        <p:txBody>
          <a:bodyPr wrap="none" rtlCol="0">
            <a:spAutoFit/>
          </a:bodyPr>
          <a:lstStyle/>
          <a:p>
            <a:r>
              <a:rPr lang="en-GB" dirty="0"/>
              <a:t>Proportion of population vaccinated by age group, England</a:t>
            </a:r>
          </a:p>
        </p:txBody>
      </p:sp>
    </p:spTree>
    <p:extLst>
      <p:ext uri="{BB962C8B-B14F-4D97-AF65-F5344CB8AC3E}">
        <p14:creationId xmlns:p14="http://schemas.microsoft.com/office/powerpoint/2010/main" val="403132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83301-831A-4329-8456-37D3A4154436}"/>
              </a:ext>
            </a:extLst>
          </p:cNvPr>
          <p:cNvSpPr>
            <a:spLocks noGrp="1"/>
          </p:cNvSpPr>
          <p:nvPr>
            <p:ph type="title"/>
          </p:nvPr>
        </p:nvSpPr>
        <p:spPr>
          <a:xfrm>
            <a:off x="604262" y="280420"/>
            <a:ext cx="8854062" cy="787814"/>
          </a:xfrm>
        </p:spPr>
        <p:txBody>
          <a:bodyPr/>
          <a:lstStyle/>
          <a:p>
            <a:r>
              <a:rPr lang="en-GB"/>
              <a:t>Cases by nation (and English regions)</a:t>
            </a:r>
          </a:p>
        </p:txBody>
      </p:sp>
      <p:sp>
        <p:nvSpPr>
          <p:cNvPr id="5" name="TextBox 4">
            <a:extLst>
              <a:ext uri="{FF2B5EF4-FFF2-40B4-BE49-F238E27FC236}">
                <a16:creationId xmlns:a16="http://schemas.microsoft.com/office/drawing/2014/main" xmlns="" id="{4C2343A2-09FA-47F9-96A7-84EF94D12C75}"/>
              </a:ext>
            </a:extLst>
          </p:cNvPr>
          <p:cNvSpPr txBox="1"/>
          <p:nvPr/>
        </p:nvSpPr>
        <p:spPr>
          <a:xfrm>
            <a:off x="290035" y="1120098"/>
            <a:ext cx="4206277" cy="1600438"/>
          </a:xfrm>
          <a:prstGeom prst="rect">
            <a:avLst/>
          </a:prstGeom>
          <a:noFill/>
          <a:ln>
            <a:solidFill>
              <a:schemeClr val="accent1">
                <a:lumMod val="50000"/>
              </a:schemeClr>
            </a:solidFill>
          </a:ln>
        </p:spPr>
        <p:txBody>
          <a:bodyPr wrap="square" rtlCol="0">
            <a:spAutoFit/>
          </a:bodyPr>
          <a:lstStyle/>
          <a:p>
            <a:r>
              <a:rPr lang="en-GB" sz="1400" i="1" dirty="0"/>
              <a:t>Highlight:</a:t>
            </a:r>
          </a:p>
          <a:p>
            <a:r>
              <a:rPr lang="en-GB" sz="1400" i="1" dirty="0"/>
              <a:t>Latest figures indicate a continued slight drop in the number of cases across England, Scotland, Wales and Northern Ireland. Cases appear to be slightly rising across several English regions, and there continues to be considerable variation in cases per 100k between different areas. </a:t>
            </a:r>
          </a:p>
        </p:txBody>
      </p:sp>
      <p:sp>
        <p:nvSpPr>
          <p:cNvPr id="10" name="TextBox 9">
            <a:extLst>
              <a:ext uri="{FF2B5EF4-FFF2-40B4-BE49-F238E27FC236}">
                <a16:creationId xmlns:a16="http://schemas.microsoft.com/office/drawing/2014/main" xmlns="" id="{A7F086E1-9092-4E5B-9603-48CA2BD0772E}"/>
              </a:ext>
            </a:extLst>
          </p:cNvPr>
          <p:cNvSpPr txBox="1"/>
          <p:nvPr/>
        </p:nvSpPr>
        <p:spPr>
          <a:xfrm>
            <a:off x="8319439" y="6401963"/>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xmlns="" id="{709E36E8-4F3C-4B6A-8155-7EDDD50BE450}"/>
              </a:ext>
            </a:extLst>
          </p:cNvPr>
          <p:cNvSpPr txBox="1"/>
          <p:nvPr/>
        </p:nvSpPr>
        <p:spPr>
          <a:xfrm>
            <a:off x="203200" y="286473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xmlns="" id="{C3611F06-914C-4815-8200-DD68B970FB7A}"/>
              </a:ext>
            </a:extLst>
          </p:cNvPr>
          <p:cNvGraphicFramePr>
            <a:graphicFrameLocks noGrp="1"/>
          </p:cNvGraphicFramePr>
          <p:nvPr>
            <p:extLst>
              <p:ext uri="{D42A27DB-BD31-4B8C-83A1-F6EECF244321}">
                <p14:modId xmlns:p14="http://schemas.microsoft.com/office/powerpoint/2010/main" val="3051460664"/>
              </p:ext>
            </p:extLst>
          </p:nvPr>
        </p:nvGraphicFramePr>
        <p:xfrm>
          <a:off x="203200" y="3172511"/>
          <a:ext cx="4197797" cy="3501913"/>
        </p:xfrm>
        <a:graphic>
          <a:graphicData uri="http://schemas.openxmlformats.org/drawingml/2006/table">
            <a:tbl>
              <a:tblPr/>
              <a:tblGrid>
                <a:gridCol w="2025816">
                  <a:extLst>
                    <a:ext uri="{9D8B030D-6E8A-4147-A177-3AD203B41FA5}">
                      <a16:colId xmlns:a16="http://schemas.microsoft.com/office/drawing/2014/main" xmlns="" val="1989240735"/>
                    </a:ext>
                  </a:extLst>
                </a:gridCol>
                <a:gridCol w="1047426">
                  <a:extLst>
                    <a:ext uri="{9D8B030D-6E8A-4147-A177-3AD203B41FA5}">
                      <a16:colId xmlns:a16="http://schemas.microsoft.com/office/drawing/2014/main" xmlns="" val="934142770"/>
                    </a:ext>
                  </a:extLst>
                </a:gridCol>
                <a:gridCol w="1124555">
                  <a:extLst>
                    <a:ext uri="{9D8B030D-6E8A-4147-A177-3AD203B41FA5}">
                      <a16:colId xmlns:a16="http://schemas.microsoft.com/office/drawing/2014/main" xmlns="" val="2003744554"/>
                    </a:ext>
                  </a:extLst>
                </a:gridCol>
              </a:tblGrid>
              <a:tr h="515821">
                <a:tc>
                  <a:txBody>
                    <a:bodyPr/>
                    <a:lstStyle/>
                    <a:p>
                      <a:pPr algn="l" rtl="0" fontAlgn="ctr"/>
                      <a:r>
                        <a:rPr lang="en-GB" sz="1100" b="1" i="0" u="none" strike="noStrike">
                          <a:solidFill>
                            <a:srgbClr val="000000"/>
                          </a:solidFill>
                          <a:effectLst/>
                          <a:latin typeface="+mn-lt"/>
                        </a:rPr>
                        <a:t>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581063"/>
                  </a:ext>
                </a:extLst>
              </a:tr>
              <a:tr h="23610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Yorkshire and The Humber</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0549266"/>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-7.6%</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2799463"/>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London</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+10.9%</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7603626"/>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-5.5%</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5375541"/>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+5.4%</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2925171"/>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-1.3%</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0704332"/>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East of England</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+3.4%</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2385088"/>
                  </a:ext>
                </a:extLst>
              </a:tr>
              <a:tr h="2847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2428074"/>
                  </a:ext>
                </a:extLst>
              </a:tr>
              <a:tr h="29993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+18.8%</a:t>
                      </a:r>
                    </a:p>
                  </a:txBody>
                  <a:tcPr marL="47625" marR="9525"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5770413"/>
                  </a:ext>
                </a:extLst>
              </a:tr>
            </a:tbl>
          </a:graphicData>
        </a:graphic>
      </p:graphicFrame>
      <p:sp>
        <p:nvSpPr>
          <p:cNvPr id="17" name="TextBox 16">
            <a:extLst>
              <a:ext uri="{FF2B5EF4-FFF2-40B4-BE49-F238E27FC236}">
                <a16:creationId xmlns:a16="http://schemas.microsoft.com/office/drawing/2014/main" xmlns="" id="{610307B6-4EA3-4779-A961-469329948741}"/>
              </a:ext>
            </a:extLst>
          </p:cNvPr>
          <p:cNvSpPr txBox="1"/>
          <p:nvPr/>
        </p:nvSpPr>
        <p:spPr>
          <a:xfrm>
            <a:off x="6567067" y="1385735"/>
            <a:ext cx="3987365" cy="307777"/>
          </a:xfrm>
          <a:prstGeom prst="rect">
            <a:avLst/>
          </a:prstGeom>
          <a:noFill/>
        </p:spPr>
        <p:txBody>
          <a:bodyPr wrap="square" rtlCol="0">
            <a:spAutoFit/>
          </a:bodyPr>
          <a:lstStyle/>
          <a:p>
            <a:r>
              <a:rPr lang="en-GB" sz="1400" b="1"/>
              <a:t>Cases per 100,000 by nation, last 7 days</a:t>
            </a:r>
          </a:p>
        </p:txBody>
      </p:sp>
      <p:graphicFrame>
        <p:nvGraphicFramePr>
          <p:cNvPr id="13" name="Chart 12">
            <a:extLst>
              <a:ext uri="{FF2B5EF4-FFF2-40B4-BE49-F238E27FC236}">
                <a16:creationId xmlns:a16="http://schemas.microsoft.com/office/drawing/2014/main" xmlns="" id="{884EC9DF-B8A7-4DC9-87D6-AB2F0F5746D1}"/>
              </a:ext>
            </a:extLst>
          </p:cNvPr>
          <p:cNvGraphicFramePr>
            <a:graphicFrameLocks/>
          </p:cNvGraphicFramePr>
          <p:nvPr>
            <p:extLst>
              <p:ext uri="{D42A27DB-BD31-4B8C-83A1-F6EECF244321}">
                <p14:modId xmlns:p14="http://schemas.microsoft.com/office/powerpoint/2010/main" val="2623013470"/>
              </p:ext>
            </p:extLst>
          </p:nvPr>
        </p:nvGraphicFramePr>
        <p:xfrm>
          <a:off x="4508681" y="2011013"/>
          <a:ext cx="7683319" cy="37637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053C0-D154-4F67-97FA-49ABDE943CDA}"/>
              </a:ext>
            </a:extLst>
          </p:cNvPr>
          <p:cNvSpPr>
            <a:spLocks noGrp="1"/>
          </p:cNvSpPr>
          <p:nvPr>
            <p:ph type="title"/>
          </p:nvPr>
        </p:nvSpPr>
        <p:spPr>
          <a:xfrm>
            <a:off x="713469" y="506642"/>
            <a:ext cx="10515600" cy="1210191"/>
          </a:xfrm>
        </p:spPr>
        <p:txBody>
          <a:bodyPr/>
          <a:lstStyle/>
          <a:p>
            <a:r>
              <a:rPr lang="en-GB"/>
              <a:t>ONS infection survey data (24/04/21) </a:t>
            </a:r>
          </a:p>
        </p:txBody>
      </p:sp>
      <p:sp>
        <p:nvSpPr>
          <p:cNvPr id="5" name="TextBox 4">
            <a:extLst>
              <a:ext uri="{FF2B5EF4-FFF2-40B4-BE49-F238E27FC236}">
                <a16:creationId xmlns:a16="http://schemas.microsoft.com/office/drawing/2014/main" xmlns="" id="{FCB8D736-5FD1-475C-A1FE-C09E1118E2FB}"/>
              </a:ext>
            </a:extLst>
          </p:cNvPr>
          <p:cNvSpPr txBox="1"/>
          <p:nvPr/>
        </p:nvSpPr>
        <p:spPr>
          <a:xfrm>
            <a:off x="580590" y="1951672"/>
            <a:ext cx="3213341"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data runs up to 24 April and shows a fall in cases in all home nations.</a:t>
            </a:r>
            <a:endParaRPr lang="en-GB" i="1">
              <a:cs typeface="Calibri"/>
            </a:endParaRPr>
          </a:p>
        </p:txBody>
      </p:sp>
      <p:sp>
        <p:nvSpPr>
          <p:cNvPr id="6" name="TextBox 5">
            <a:extLst>
              <a:ext uri="{FF2B5EF4-FFF2-40B4-BE49-F238E27FC236}">
                <a16:creationId xmlns:a16="http://schemas.microsoft.com/office/drawing/2014/main" xmlns="" id="{997BE588-4FAD-4F73-B7D6-493E30E254AF}"/>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xmlns="" id="{199895AB-78C1-4740-A900-7402A3430F28}"/>
              </a:ext>
            </a:extLst>
          </p:cNvPr>
          <p:cNvGraphicFramePr>
            <a:graphicFrameLocks noGrp="1"/>
          </p:cNvGraphicFramePr>
          <p:nvPr>
            <p:extLst>
              <p:ext uri="{D42A27DB-BD31-4B8C-83A1-F6EECF244321}">
                <p14:modId xmlns:p14="http://schemas.microsoft.com/office/powerpoint/2010/main" val="1086962408"/>
              </p:ext>
            </p:extLst>
          </p:nvPr>
        </p:nvGraphicFramePr>
        <p:xfrm>
          <a:off x="373107" y="3909066"/>
          <a:ext cx="3628308" cy="1920240"/>
        </p:xfrm>
        <a:graphic>
          <a:graphicData uri="http://schemas.openxmlformats.org/drawingml/2006/table">
            <a:tbl>
              <a:tblPr firstRow="1" bandRow="1">
                <a:tableStyleId>{5C22544A-7EE6-4342-B048-85BDC9FD1C3A}</a:tableStyleId>
              </a:tblPr>
              <a:tblGrid>
                <a:gridCol w="1209436">
                  <a:extLst>
                    <a:ext uri="{9D8B030D-6E8A-4147-A177-3AD203B41FA5}">
                      <a16:colId xmlns:a16="http://schemas.microsoft.com/office/drawing/2014/main" xmlns="" val="3603853659"/>
                    </a:ext>
                  </a:extLst>
                </a:gridCol>
                <a:gridCol w="1209436">
                  <a:extLst>
                    <a:ext uri="{9D8B030D-6E8A-4147-A177-3AD203B41FA5}">
                      <a16:colId xmlns:a16="http://schemas.microsoft.com/office/drawing/2014/main" xmlns="" val="1910518710"/>
                    </a:ext>
                  </a:extLst>
                </a:gridCol>
                <a:gridCol w="1209436">
                  <a:extLst>
                    <a:ext uri="{9D8B030D-6E8A-4147-A177-3AD203B41FA5}">
                      <a16:colId xmlns:a16="http://schemas.microsoft.com/office/drawing/2014/main" xmlns="" val="2479007376"/>
                    </a:ext>
                  </a:extLst>
                </a:gridCol>
              </a:tblGrid>
              <a:tr h="453863">
                <a:tc>
                  <a:txBody>
                    <a:bodyPr/>
                    <a:lstStyle/>
                    <a:p>
                      <a:r>
                        <a:rPr lang="en-GB" sz="1200"/>
                        <a:t>Nation</a:t>
                      </a:r>
                    </a:p>
                  </a:txBody>
                  <a:tcPr/>
                </a:tc>
                <a:tc>
                  <a:txBody>
                    <a:bodyPr/>
                    <a:lstStyle/>
                    <a:p>
                      <a:r>
                        <a:rPr lang="en-GB" sz="1200"/>
                        <a:t>Estimated pop with </a:t>
                      </a:r>
                      <a:r>
                        <a:rPr lang="en-GB" sz="1200" err="1"/>
                        <a:t>Covid</a:t>
                      </a:r>
                      <a:endParaRPr lang="en-GB" sz="1200"/>
                    </a:p>
                  </a:txBody>
                  <a:tcPr/>
                </a:tc>
                <a:tc>
                  <a:txBody>
                    <a:bodyPr/>
                    <a:lstStyle/>
                    <a:p>
                      <a:r>
                        <a:rPr lang="en-GB" sz="1200"/>
                        <a:t>Previous week</a:t>
                      </a:r>
                    </a:p>
                  </a:txBody>
                  <a:tcPr/>
                </a:tc>
                <a:extLst>
                  <a:ext uri="{0D108BD9-81ED-4DB2-BD59-A6C34878D82A}">
                    <a16:rowId xmlns:a16="http://schemas.microsoft.com/office/drawing/2014/main" xmlns="" val="2065010505"/>
                  </a:ext>
                </a:extLst>
              </a:tr>
              <a:tr h="363090">
                <a:tc>
                  <a:txBody>
                    <a:bodyPr/>
                    <a:lstStyle/>
                    <a:p>
                      <a:r>
                        <a:rPr lang="en-GB"/>
                        <a:t>England</a:t>
                      </a:r>
                    </a:p>
                  </a:txBody>
                  <a:tcPr/>
                </a:tc>
                <a:tc>
                  <a:txBody>
                    <a:bodyPr/>
                    <a:lstStyle/>
                    <a:p>
                      <a:pPr algn="r"/>
                      <a:r>
                        <a:rPr lang="en-GB"/>
                        <a:t>54,200 </a:t>
                      </a:r>
                    </a:p>
                  </a:txBody>
                  <a:tcPr/>
                </a:tc>
                <a:tc>
                  <a:txBody>
                    <a:bodyPr/>
                    <a:lstStyle/>
                    <a:p>
                      <a:pPr algn="r"/>
                      <a:r>
                        <a:rPr lang="en-GB"/>
                        <a:t>90,000</a:t>
                      </a:r>
                    </a:p>
                  </a:txBody>
                  <a:tcPr/>
                </a:tc>
                <a:extLst>
                  <a:ext uri="{0D108BD9-81ED-4DB2-BD59-A6C34878D82A}">
                    <a16:rowId xmlns:a16="http://schemas.microsoft.com/office/drawing/2014/main" xmlns="" val="3159438748"/>
                  </a:ext>
                </a:extLst>
              </a:tr>
              <a:tr h="363090">
                <a:tc>
                  <a:txBody>
                    <a:bodyPr/>
                    <a:lstStyle/>
                    <a:p>
                      <a:r>
                        <a:rPr lang="en-GB"/>
                        <a:t>Wales</a:t>
                      </a:r>
                    </a:p>
                  </a:txBody>
                  <a:tcPr/>
                </a:tc>
                <a:tc>
                  <a:txBody>
                    <a:bodyPr/>
                    <a:lstStyle/>
                    <a:p>
                      <a:pPr algn="r"/>
                      <a:r>
                        <a:rPr lang="en-GB"/>
                        <a:t>1,900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t>3,600</a:t>
                      </a:r>
                    </a:p>
                  </a:txBody>
                  <a:tcPr/>
                </a:tc>
                <a:extLst>
                  <a:ext uri="{0D108BD9-81ED-4DB2-BD59-A6C34878D82A}">
                    <a16:rowId xmlns:a16="http://schemas.microsoft.com/office/drawing/2014/main" xmlns="" val="3467151126"/>
                  </a:ext>
                </a:extLst>
              </a:tr>
              <a:tr h="363090">
                <a:tc>
                  <a:txBody>
                    <a:bodyPr/>
                    <a:lstStyle/>
                    <a:p>
                      <a:r>
                        <a:rPr lang="en-GB"/>
                        <a:t>Scotland</a:t>
                      </a:r>
                    </a:p>
                  </a:txBody>
                  <a:tcPr/>
                </a:tc>
                <a:tc>
                  <a:txBody>
                    <a:bodyPr/>
                    <a:lstStyle/>
                    <a:p>
                      <a:pPr algn="r"/>
                      <a:r>
                        <a:rPr lang="en-GB"/>
                        <a:t>8,200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t>9,300</a:t>
                      </a:r>
                    </a:p>
                  </a:txBody>
                  <a:tcPr/>
                </a:tc>
                <a:extLst>
                  <a:ext uri="{0D108BD9-81ED-4DB2-BD59-A6C34878D82A}">
                    <a16:rowId xmlns:a16="http://schemas.microsoft.com/office/drawing/2014/main" xmlns="" val="1576246662"/>
                  </a:ext>
                </a:extLst>
              </a:tr>
              <a:tr h="363090">
                <a:tc>
                  <a:txBody>
                    <a:bodyPr/>
                    <a:lstStyle/>
                    <a:p>
                      <a:r>
                        <a:rPr lang="en-GB"/>
                        <a:t>N Ireland</a:t>
                      </a:r>
                    </a:p>
                  </a:txBody>
                  <a:tcPr/>
                </a:tc>
                <a:tc>
                  <a:txBody>
                    <a:bodyPr/>
                    <a:lstStyle/>
                    <a:p>
                      <a:pPr algn="r"/>
                      <a:r>
                        <a:rPr lang="en-GB"/>
                        <a:t>1,900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t>2,800</a:t>
                      </a:r>
                    </a:p>
                  </a:txBody>
                  <a:tcPr/>
                </a:tc>
                <a:extLst>
                  <a:ext uri="{0D108BD9-81ED-4DB2-BD59-A6C34878D82A}">
                    <a16:rowId xmlns:a16="http://schemas.microsoft.com/office/drawing/2014/main" xmlns="" val="4288360859"/>
                  </a:ext>
                </a:extLst>
              </a:tr>
            </a:tbl>
          </a:graphicData>
        </a:graphic>
      </p:graphicFrame>
      <p:pic>
        <p:nvPicPr>
          <p:cNvPr id="7" name="Picture 6">
            <a:extLst>
              <a:ext uri="{FF2B5EF4-FFF2-40B4-BE49-F238E27FC236}">
                <a16:creationId xmlns:a16="http://schemas.microsoft.com/office/drawing/2014/main" xmlns="" id="{2FF68AD2-1AFC-4D52-BAC1-42346CD5DC1A}"/>
              </a:ext>
            </a:extLst>
          </p:cNvPr>
          <p:cNvPicPr>
            <a:picLocks noChangeAspect="1"/>
          </p:cNvPicPr>
          <p:nvPr/>
        </p:nvPicPr>
        <p:blipFill>
          <a:blip r:embed="rId4"/>
          <a:stretch>
            <a:fillRect/>
          </a:stretch>
        </p:blipFill>
        <p:spPr>
          <a:xfrm>
            <a:off x="4124325" y="1536569"/>
            <a:ext cx="3775337" cy="4814788"/>
          </a:xfrm>
          <a:prstGeom prst="rect">
            <a:avLst/>
          </a:prstGeom>
        </p:spPr>
      </p:pic>
      <p:pic>
        <p:nvPicPr>
          <p:cNvPr id="8" name="Picture 7">
            <a:extLst>
              <a:ext uri="{FF2B5EF4-FFF2-40B4-BE49-F238E27FC236}">
                <a16:creationId xmlns:a16="http://schemas.microsoft.com/office/drawing/2014/main" xmlns="" id="{E3A08468-B2B1-4743-8BED-109EDB0DEA5B}"/>
              </a:ext>
            </a:extLst>
          </p:cNvPr>
          <p:cNvPicPr>
            <a:picLocks noChangeAspect="1"/>
          </p:cNvPicPr>
          <p:nvPr/>
        </p:nvPicPr>
        <p:blipFill>
          <a:blip r:embed="rId5"/>
          <a:stretch>
            <a:fillRect/>
          </a:stretch>
        </p:blipFill>
        <p:spPr>
          <a:xfrm>
            <a:off x="8043555" y="1432874"/>
            <a:ext cx="3775337" cy="4918483"/>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0318-D718-4C40-B2D5-8F431D65E719}"/>
              </a:ext>
            </a:extLst>
          </p:cNvPr>
          <p:cNvSpPr>
            <a:spLocks noGrp="1"/>
          </p:cNvSpPr>
          <p:nvPr>
            <p:ph type="title"/>
          </p:nvPr>
        </p:nvSpPr>
        <p:spPr>
          <a:xfrm>
            <a:off x="838200" y="302495"/>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xmlns="" id="{916B3FED-571F-4AE5-B818-8C4047F3207A}"/>
              </a:ext>
            </a:extLst>
          </p:cNvPr>
          <p:cNvSpPr txBox="1"/>
          <p:nvPr/>
        </p:nvSpPr>
        <p:spPr>
          <a:xfrm>
            <a:off x="7654905" y="1488179"/>
            <a:ext cx="4124871"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Infection rates have decreased across age groups two years to school Year 11 and those aged 35 years and over. For those in school Year 12 to aged 34 years, the trend is uncertain in the week ending 24 April 2021.</a:t>
            </a:r>
          </a:p>
        </p:txBody>
      </p:sp>
      <p:sp>
        <p:nvSpPr>
          <p:cNvPr id="7" name="TextBox 6">
            <a:extLst>
              <a:ext uri="{FF2B5EF4-FFF2-40B4-BE49-F238E27FC236}">
                <a16:creationId xmlns:a16="http://schemas.microsoft.com/office/drawing/2014/main" xmlns="" id="{E7E6ACDE-D79F-4D77-B0F3-3FC17B12977E}"/>
              </a:ext>
            </a:extLst>
          </p:cNvPr>
          <p:cNvSpPr txBox="1"/>
          <p:nvPr/>
        </p:nvSpPr>
        <p:spPr>
          <a:xfrm>
            <a:off x="398585" y="1488179"/>
            <a:ext cx="5064369" cy="307777"/>
          </a:xfrm>
          <a:prstGeom prst="rect">
            <a:avLst/>
          </a:prstGeom>
          <a:noFill/>
        </p:spPr>
        <p:txBody>
          <a:bodyPr wrap="square" rtlCol="0">
            <a:spAutoFit/>
          </a:bodyPr>
          <a:lstStyle/>
          <a:p>
            <a:r>
              <a:rPr lang="en-GB" sz="1400" b="1"/>
              <a:t>Estimated % of population testing positive for COVID by age group</a:t>
            </a:r>
          </a:p>
        </p:txBody>
      </p:sp>
      <p:sp>
        <p:nvSpPr>
          <p:cNvPr id="8" name="TextBox 7">
            <a:extLst>
              <a:ext uri="{FF2B5EF4-FFF2-40B4-BE49-F238E27FC236}">
                <a16:creationId xmlns:a16="http://schemas.microsoft.com/office/drawing/2014/main" xmlns="" id="{AB1FC579-F9B9-405F-9879-7565E45CD135}"/>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3" name="Picture 2">
            <a:extLst>
              <a:ext uri="{FF2B5EF4-FFF2-40B4-BE49-F238E27FC236}">
                <a16:creationId xmlns:a16="http://schemas.microsoft.com/office/drawing/2014/main" xmlns="" id="{D3FC4090-6112-4B75-86EC-B72B261AD6EF}"/>
              </a:ext>
            </a:extLst>
          </p:cNvPr>
          <p:cNvPicPr>
            <a:picLocks noChangeAspect="1"/>
          </p:cNvPicPr>
          <p:nvPr/>
        </p:nvPicPr>
        <p:blipFill>
          <a:blip r:embed="rId4"/>
          <a:stretch>
            <a:fillRect/>
          </a:stretch>
        </p:blipFill>
        <p:spPr>
          <a:xfrm>
            <a:off x="412223" y="1795956"/>
            <a:ext cx="6664859" cy="4322039"/>
          </a:xfrm>
          <a:prstGeom prst="rect">
            <a:avLst/>
          </a:prstGeom>
        </p:spPr>
      </p:pic>
      <p:pic>
        <p:nvPicPr>
          <p:cNvPr id="9" name="Picture 8">
            <a:extLst>
              <a:ext uri="{FF2B5EF4-FFF2-40B4-BE49-F238E27FC236}">
                <a16:creationId xmlns:a16="http://schemas.microsoft.com/office/drawing/2014/main" xmlns="" id="{285DD322-BB19-4A7C-909B-9F03FCD32648}"/>
              </a:ext>
            </a:extLst>
          </p:cNvPr>
          <p:cNvPicPr>
            <a:picLocks noChangeAspect="1"/>
          </p:cNvPicPr>
          <p:nvPr/>
        </p:nvPicPr>
        <p:blipFill>
          <a:blip r:embed="rId5"/>
          <a:stretch>
            <a:fillRect/>
          </a:stretch>
        </p:blipFill>
        <p:spPr>
          <a:xfrm>
            <a:off x="6966408" y="4034673"/>
            <a:ext cx="2542672" cy="1998482"/>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C9B24E3-B992-4A88-BFEB-311A17AC93AA}"/>
              </a:ext>
            </a:extLst>
          </p:cNvPr>
          <p:cNvSpPr txBox="1"/>
          <p:nvPr/>
        </p:nvSpPr>
        <p:spPr>
          <a:xfrm>
            <a:off x="3909209" y="1727209"/>
            <a:ext cx="7890164" cy="338554"/>
          </a:xfrm>
          <a:prstGeom prst="rect">
            <a:avLst/>
          </a:prstGeom>
          <a:noFill/>
        </p:spPr>
        <p:txBody>
          <a:bodyPr wrap="square" rtlCol="0">
            <a:spAutoFit/>
          </a:bodyPr>
          <a:lstStyle/>
          <a:p>
            <a:r>
              <a:rPr lang="en-GB" sz="1600" b="1"/>
              <a:t>Events and activities reported by people testing positive, prior to symptom onset, week 16</a:t>
            </a:r>
          </a:p>
        </p:txBody>
      </p:sp>
      <p:sp>
        <p:nvSpPr>
          <p:cNvPr id="11" name="Title 1">
            <a:extLst>
              <a:ext uri="{FF2B5EF4-FFF2-40B4-BE49-F238E27FC236}">
                <a16:creationId xmlns:a16="http://schemas.microsoft.com/office/drawing/2014/main" xmlns="" id="{70255979-8781-49B7-9267-0203A9546F84}"/>
              </a:ext>
            </a:extLst>
          </p:cNvPr>
          <p:cNvSpPr>
            <a:spLocks noGrp="1"/>
          </p:cNvSpPr>
          <p:nvPr>
            <p:ph type="title"/>
          </p:nvPr>
        </p:nvSpPr>
        <p:spPr>
          <a:xfrm>
            <a:off x="838200" y="365125"/>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xmlns="" id="{74DFC6C7-9642-4E29-ACE6-B5C0FC7FF3A1}"/>
              </a:ext>
            </a:extLst>
          </p:cNvPr>
          <p:cNvSpPr txBox="1"/>
          <p:nvPr/>
        </p:nvSpPr>
        <p:spPr>
          <a:xfrm>
            <a:off x="707617" y="1414562"/>
            <a:ext cx="2444620" cy="4524315"/>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This data suggests that most transmissions continue to occur while ‘shopping’. </a:t>
            </a:r>
          </a:p>
          <a:p>
            <a:endParaRPr lang="en-GB" i="1" dirty="0"/>
          </a:p>
          <a:p>
            <a:r>
              <a:rPr lang="en-GB" i="1" dirty="0"/>
              <a:t>There appears to be an overall decrease in the number of reports; for example, in week 12, there were over 5000 reports indicated for shopping, compared to under 2,000 reported in week 16. </a:t>
            </a:r>
          </a:p>
        </p:txBody>
      </p:sp>
      <p:sp>
        <p:nvSpPr>
          <p:cNvPr id="13" name="TextBox 12">
            <a:extLst>
              <a:ext uri="{FF2B5EF4-FFF2-40B4-BE49-F238E27FC236}">
                <a16:creationId xmlns:a16="http://schemas.microsoft.com/office/drawing/2014/main" xmlns="" id="{B167FEA1-057E-457A-839C-18F812D70B02}"/>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xmlns="" id="{36A8E8C8-669A-4D99-A2E7-020164FCB41B}"/>
              </a:ext>
            </a:extLst>
          </p:cNvPr>
          <p:cNvPicPr>
            <a:picLocks noChangeAspect="1"/>
          </p:cNvPicPr>
          <p:nvPr/>
        </p:nvPicPr>
        <p:blipFill>
          <a:blip r:embed="rId4"/>
          <a:stretch>
            <a:fillRect/>
          </a:stretch>
        </p:blipFill>
        <p:spPr>
          <a:xfrm>
            <a:off x="3589505" y="2102283"/>
            <a:ext cx="8422545" cy="4307847"/>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45890-0678-47A5-BE06-ED7D3C404218}"/>
              </a:ext>
            </a:extLst>
          </p:cNvPr>
          <p:cNvSpPr>
            <a:spLocks noGrp="1"/>
          </p:cNvSpPr>
          <p:nvPr>
            <p:ph type="title"/>
          </p:nvPr>
        </p:nvSpPr>
        <p:spPr/>
        <p:txBody>
          <a:bodyPr/>
          <a:lstStyle/>
          <a:p>
            <a:r>
              <a:rPr lang="en-GB"/>
              <a:t>Community surveillance, England</a:t>
            </a:r>
          </a:p>
        </p:txBody>
      </p:sp>
      <p:sp>
        <p:nvSpPr>
          <p:cNvPr id="5" name="TextBox 4">
            <a:extLst>
              <a:ext uri="{FF2B5EF4-FFF2-40B4-BE49-F238E27FC236}">
                <a16:creationId xmlns:a16="http://schemas.microsoft.com/office/drawing/2014/main" xmlns="" id="{616F39EB-8F7F-4F39-A6A3-8CE2AD978CF6}"/>
              </a:ext>
            </a:extLst>
          </p:cNvPr>
          <p:cNvSpPr txBox="1"/>
          <p:nvPr/>
        </p:nvSpPr>
        <p:spPr>
          <a:xfrm>
            <a:off x="5582034" y="1539215"/>
            <a:ext cx="6043862" cy="646331"/>
          </a:xfrm>
          <a:prstGeom prst="rect">
            <a:avLst/>
          </a:prstGeom>
          <a:noFill/>
        </p:spPr>
        <p:txBody>
          <a:bodyPr wrap="square" rtlCol="0">
            <a:spAutoFit/>
          </a:bodyPr>
          <a:lstStyle/>
          <a:p>
            <a:r>
              <a:rPr lang="en-GB"/>
              <a:t>Number of ARI incidents or outbreaks by type of educational setting, England. </a:t>
            </a:r>
          </a:p>
        </p:txBody>
      </p:sp>
      <p:sp>
        <p:nvSpPr>
          <p:cNvPr id="7" name="TextBox 6">
            <a:extLst>
              <a:ext uri="{FF2B5EF4-FFF2-40B4-BE49-F238E27FC236}">
                <a16:creationId xmlns:a16="http://schemas.microsoft.com/office/drawing/2014/main" xmlns="" id="{D0BB2D5C-C28C-401D-871F-F1DF9336ADC0}"/>
              </a:ext>
            </a:extLst>
          </p:cNvPr>
          <p:cNvSpPr txBox="1"/>
          <p:nvPr/>
        </p:nvSpPr>
        <p:spPr>
          <a:xfrm>
            <a:off x="842512" y="1545243"/>
            <a:ext cx="3240505"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cases reported have very slightly increased since schools reopened on 19 April, but are still substantially lower compared to the figures reported at the start of the year. </a:t>
            </a:r>
          </a:p>
        </p:txBody>
      </p:sp>
      <p:sp>
        <p:nvSpPr>
          <p:cNvPr id="11" name="TextBox 10">
            <a:extLst>
              <a:ext uri="{FF2B5EF4-FFF2-40B4-BE49-F238E27FC236}">
                <a16:creationId xmlns:a16="http://schemas.microsoft.com/office/drawing/2014/main" xmlns="" id="{617E13E0-4611-4063-AFBD-A289D7107B2E}"/>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xmlns="" id="{C8FEEE1B-3FD8-48A9-B4DE-A94A880B98C9}"/>
              </a:ext>
            </a:extLst>
          </p:cNvPr>
          <p:cNvPicPr>
            <a:picLocks noChangeAspect="1"/>
          </p:cNvPicPr>
          <p:nvPr/>
        </p:nvPicPr>
        <p:blipFill>
          <a:blip r:embed="rId4"/>
          <a:stretch>
            <a:fillRect/>
          </a:stretch>
        </p:blipFill>
        <p:spPr>
          <a:xfrm>
            <a:off x="4494179" y="2185546"/>
            <a:ext cx="7517872" cy="4224585"/>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08CE7-E444-4327-A9C2-1198F5C5315D}"/>
              </a:ext>
            </a:extLst>
          </p:cNvPr>
          <p:cNvSpPr>
            <a:spLocks noGrp="1"/>
          </p:cNvSpPr>
          <p:nvPr>
            <p:ph type="title"/>
          </p:nvPr>
        </p:nvSpPr>
        <p:spPr/>
        <p:txBody>
          <a:bodyPr/>
          <a:lstStyle/>
          <a:p>
            <a:r>
              <a:rPr lang="en-GB"/>
              <a:t>Community surveillance, England</a:t>
            </a:r>
          </a:p>
        </p:txBody>
      </p:sp>
      <p:sp>
        <p:nvSpPr>
          <p:cNvPr id="6" name="TextBox 5">
            <a:extLst>
              <a:ext uri="{FF2B5EF4-FFF2-40B4-BE49-F238E27FC236}">
                <a16:creationId xmlns:a16="http://schemas.microsoft.com/office/drawing/2014/main" xmlns="" id="{F51AF3F1-A0B1-4428-9984-6BE57616EFF5}"/>
              </a:ext>
            </a:extLst>
          </p:cNvPr>
          <p:cNvSpPr txBox="1"/>
          <p:nvPr/>
        </p:nvSpPr>
        <p:spPr>
          <a:xfrm>
            <a:off x="4124138" y="1367522"/>
            <a:ext cx="7828548" cy="646331"/>
          </a:xfrm>
          <a:prstGeom prst="rect">
            <a:avLst/>
          </a:prstGeom>
          <a:noFill/>
        </p:spPr>
        <p:txBody>
          <a:bodyPr wrap="square" rtlCol="0">
            <a:spAutoFit/>
          </a:bodyPr>
          <a:lstStyle/>
          <a:p>
            <a:r>
              <a:rPr lang="en-GB"/>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xmlns="" id="{7EF88485-D120-4D12-A146-5AC695C41CF8}"/>
              </a:ext>
            </a:extLst>
          </p:cNvPr>
          <p:cNvSpPr txBox="1"/>
          <p:nvPr/>
        </p:nvSpPr>
        <p:spPr>
          <a:xfrm>
            <a:off x="411379" y="1380476"/>
            <a:ext cx="2687217" cy="5632311"/>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Cases are levelling out  across people in nursery, primary school, secondary school and college / university cohorts – this is unsurprising given the easter break. </a:t>
            </a:r>
          </a:p>
          <a:p>
            <a:endParaRPr lang="en-GB" i="1" dirty="0"/>
          </a:p>
          <a:p>
            <a:r>
              <a:rPr lang="en-GB" i="1" dirty="0"/>
              <a:t>The reported number of cases for certain age cohorts, namely students in nursery/preschool, primary and college/university, </a:t>
            </a:r>
          </a:p>
          <a:p>
            <a:r>
              <a:rPr lang="en-GB" i="1" dirty="0"/>
              <a:t>appear to be similar to  the number of confirmed cases seen over the summer. </a:t>
            </a:r>
          </a:p>
        </p:txBody>
      </p:sp>
      <p:sp>
        <p:nvSpPr>
          <p:cNvPr id="10" name="TextBox 9">
            <a:extLst>
              <a:ext uri="{FF2B5EF4-FFF2-40B4-BE49-F238E27FC236}">
                <a16:creationId xmlns:a16="http://schemas.microsoft.com/office/drawing/2014/main" xmlns="" id="{5FA9F7F1-B43B-4861-901A-294770B1BA44}"/>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xmlns="" id="{7B74FD31-30C9-4F72-A30E-B6D6F4F04A8B}"/>
              </a:ext>
            </a:extLst>
          </p:cNvPr>
          <p:cNvPicPr>
            <a:picLocks noChangeAspect="1"/>
          </p:cNvPicPr>
          <p:nvPr/>
        </p:nvPicPr>
        <p:blipFill>
          <a:blip r:embed="rId4"/>
          <a:stretch>
            <a:fillRect/>
          </a:stretch>
        </p:blipFill>
        <p:spPr>
          <a:xfrm>
            <a:off x="3318235" y="2013853"/>
            <a:ext cx="8804635" cy="4396278"/>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804C-2344-40D6-8D2D-500EFF52AA8A}"/>
              </a:ext>
            </a:extLst>
          </p:cNvPr>
          <p:cNvSpPr>
            <a:spLocks noGrp="1"/>
          </p:cNvSpPr>
          <p:nvPr>
            <p:ph type="title"/>
          </p:nvPr>
        </p:nvSpPr>
        <p:spPr/>
        <p:txBody>
          <a:bodyPr/>
          <a:lstStyle/>
          <a:p>
            <a:r>
              <a:rPr lang="en-GB"/>
              <a:t>Daily road traffic</a:t>
            </a:r>
          </a:p>
        </p:txBody>
      </p:sp>
      <p:sp>
        <p:nvSpPr>
          <p:cNvPr id="6" name="TextBox 5">
            <a:extLst>
              <a:ext uri="{FF2B5EF4-FFF2-40B4-BE49-F238E27FC236}">
                <a16:creationId xmlns:a16="http://schemas.microsoft.com/office/drawing/2014/main" xmlns="" id="{69F3E0C1-ACF2-4000-8DCC-20BFD6892544}"/>
              </a:ext>
            </a:extLst>
          </p:cNvPr>
          <p:cNvSpPr txBox="1"/>
          <p:nvPr/>
        </p:nvSpPr>
        <p:spPr>
          <a:xfrm>
            <a:off x="5867165" y="6410131"/>
            <a:ext cx="6204455" cy="307777"/>
          </a:xfrm>
          <a:prstGeom prst="rect">
            <a:avLst/>
          </a:prstGeom>
          <a:noFill/>
        </p:spPr>
        <p:txBody>
          <a:bodyPr wrap="none" rtlCol="0">
            <a:spAutoFit/>
          </a:bodyPr>
          <a:lstStyle/>
          <a:p>
            <a:r>
              <a:rPr lang="en-GB" sz="1400">
                <a:hlinkClick r:id="rId3"/>
              </a:rPr>
              <a:t>Source: ONS, Coronavirus and the latest indicators for the UK economy and society</a:t>
            </a:r>
            <a:endParaRPr lang="en-GB" sz="1400"/>
          </a:p>
        </p:txBody>
      </p:sp>
      <p:sp>
        <p:nvSpPr>
          <p:cNvPr id="7" name="TextBox 6">
            <a:extLst>
              <a:ext uri="{FF2B5EF4-FFF2-40B4-BE49-F238E27FC236}">
                <a16:creationId xmlns:a16="http://schemas.microsoft.com/office/drawing/2014/main" xmlns="" id="{58B4B8AD-5E88-4D61-B120-463FE2CEE20A}"/>
              </a:ext>
            </a:extLst>
          </p:cNvPr>
          <p:cNvSpPr txBox="1"/>
          <p:nvPr/>
        </p:nvSpPr>
        <p:spPr>
          <a:xfrm>
            <a:off x="531844" y="2230015"/>
            <a:ext cx="2687217"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Road traffic remains lower than would be expected at this time of year (around 93%), but is the highest level seen since mid October 2020. Activity continues to grow as we ease out of lockdown. </a:t>
            </a:r>
          </a:p>
        </p:txBody>
      </p:sp>
      <p:pic>
        <p:nvPicPr>
          <p:cNvPr id="3" name="Picture 2">
            <a:extLst>
              <a:ext uri="{FF2B5EF4-FFF2-40B4-BE49-F238E27FC236}">
                <a16:creationId xmlns:a16="http://schemas.microsoft.com/office/drawing/2014/main" xmlns="" id="{A18DED81-2883-4A66-A7CD-96E162D422A7}"/>
              </a:ext>
            </a:extLst>
          </p:cNvPr>
          <p:cNvPicPr>
            <a:picLocks noChangeAspect="1"/>
          </p:cNvPicPr>
          <p:nvPr/>
        </p:nvPicPr>
        <p:blipFill>
          <a:blip r:embed="rId4"/>
          <a:stretch>
            <a:fillRect/>
          </a:stretch>
        </p:blipFill>
        <p:spPr>
          <a:xfrm>
            <a:off x="3487918" y="1319753"/>
            <a:ext cx="8465270" cy="5123909"/>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C5942318-212E-4DAD-9036-DF0E5E0D75BC}">
  <ds:schemaRefs>
    <ds:schemaRef ds:uri="00515df6-166e-40ff-874d-90203bfe5bc9"/>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75849e05-f0d2-4313-af25-172e9fff2c54"/>
  </ds:schemaRefs>
</ds:datastoreItem>
</file>

<file path=customXml/itemProps3.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Custom</PresentationFormat>
  <Paragraphs>273</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BMA Theme Blue Titles</vt:lpstr>
      <vt:lpstr>Weekly Covid-19 data update</vt:lpstr>
      <vt:lpstr>Cases – UK wide</vt:lpstr>
      <vt:lpstr>Cases by nation (and English regions)</vt:lpstr>
      <vt:lpstr>ONS infection survey data (24/04/21) </vt:lpstr>
      <vt:lpstr>Infections by age group (England)</vt:lpstr>
      <vt:lpstr>Community surveillance, England</vt:lpstr>
      <vt:lpstr>Community surveillance, England</vt:lpstr>
      <vt:lpstr>Community surveillance, England</vt:lpstr>
      <vt:lpstr>Daily road traffic</vt:lpstr>
      <vt:lpstr>COVID-19 deaths, UK</vt:lpstr>
      <vt:lpstr>COVID deaths – age breakdown (England and Wales)</vt:lpstr>
      <vt:lpstr>Excess deaths, England</vt:lpstr>
      <vt:lpstr>Excess deaths by ethnicity</vt:lpstr>
      <vt:lpstr>Critical care bed capacity (England)</vt:lpstr>
      <vt:lpstr>Hospitalisations</vt:lpstr>
      <vt:lpstr>Hospitalisation trends across the UK</vt:lpstr>
      <vt:lpstr>Hospital admissions by age</vt:lpstr>
      <vt:lpstr>ICNARC data - ethnicity</vt:lpstr>
      <vt:lpstr>ICNARC data -deprivation</vt:lpstr>
      <vt:lpstr>Non-COVID Backlog, England</vt:lpstr>
      <vt:lpstr>NHS pressures: Wales</vt:lpstr>
      <vt:lpstr>NHS pressures –  Scotland</vt:lpstr>
      <vt:lpstr>NHS pressures – Northern Ireland</vt:lpstr>
      <vt:lpstr> </vt:lpstr>
      <vt:lpstr>Vaccination coverage, UK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Tim</cp:lastModifiedBy>
  <cp:revision>1</cp:revision>
  <dcterms:created xsi:type="dcterms:W3CDTF">2021-01-28T23:34:28Z</dcterms:created>
  <dcterms:modified xsi:type="dcterms:W3CDTF">2021-05-04T14:30:05Z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