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9" r:id="rId3"/>
    <p:sldId id="270" r:id="rId4"/>
    <p:sldId id="272" r:id="rId5"/>
    <p:sldId id="271" r:id="rId6"/>
    <p:sldId id="284" r:id="rId7"/>
    <p:sldId id="276" r:id="rId8"/>
    <p:sldId id="277" r:id="rId9"/>
    <p:sldId id="281" r:id="rId10"/>
    <p:sldId id="278" r:id="rId11"/>
    <p:sldId id="265" r:id="rId12"/>
    <p:sldId id="279" r:id="rId13"/>
    <p:sldId id="261" r:id="rId14"/>
    <p:sldId id="285" r:id="rId15"/>
    <p:sldId id="280" r:id="rId16"/>
    <p:sldId id="283" r:id="rId17"/>
    <p:sldId id="263" r:id="rId18"/>
    <p:sldId id="286" r:id="rId19"/>
    <p:sldId id="287" r:id="rId20"/>
    <p:sldId id="290" r:id="rId21"/>
    <p:sldId id="291" r:id="rId22"/>
    <p:sldId id="292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moona.tahir\AppData\Local\Microsoft\Windows\Temporary%20Internet%20Files\Content.Outlook\I5IW1X3F\HCV%20Workbook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336817075080807E-2"/>
          <c:y val="0.11742816518823479"/>
          <c:w val="0.79978072361208019"/>
          <c:h val="0.62084342779117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'Lab reports - UTLA DSRs'!$E$44:$G$44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8002E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'Lab reports - UTLA DSRs'!$L$46:$L$78</c:f>
                <c:numCache>
                  <c:formatCode>General</c:formatCode>
                  <c:ptCount val="33"/>
                  <c:pt idx="0">
                    <c:v>3.1265421571014542</c:v>
                  </c:pt>
                  <c:pt idx="1">
                    <c:v>7.5304788152835584</c:v>
                  </c:pt>
                  <c:pt idx="2">
                    <c:v>7.759825224588262</c:v>
                  </c:pt>
                  <c:pt idx="3">
                    <c:v>5.7090394120821557</c:v>
                  </c:pt>
                  <c:pt idx="4">
                    <c:v>3.8692295854940451</c:v>
                  </c:pt>
                  <c:pt idx="5">
                    <c:v>3.9984400378453522</c:v>
                  </c:pt>
                  <c:pt idx="6">
                    <c:v>5.8489144764433973</c:v>
                  </c:pt>
                  <c:pt idx="7">
                    <c:v>5.459139203519606</c:v>
                  </c:pt>
                  <c:pt idx="8">
                    <c:v>3.8623791202443201</c:v>
                  </c:pt>
                  <c:pt idx="9">
                    <c:v>3.1931661845291277</c:v>
                  </c:pt>
                  <c:pt idx="10">
                    <c:v>7.4167515883693227</c:v>
                  </c:pt>
                  <c:pt idx="11">
                    <c:v>5.0145443753387546</c:v>
                  </c:pt>
                  <c:pt idx="12">
                    <c:v>2.3537382560233819</c:v>
                  </c:pt>
                  <c:pt idx="13">
                    <c:v>3.8620325835701621</c:v>
                  </c:pt>
                  <c:pt idx="14">
                    <c:v>1.0901369005931389</c:v>
                  </c:pt>
                  <c:pt idx="15">
                    <c:v>0.39594237108440922</c:v>
                  </c:pt>
                  <c:pt idx="16">
                    <c:v>0</c:v>
                  </c:pt>
                  <c:pt idx="17">
                    <c:v>0</c:v>
                  </c:pt>
                  <c:pt idx="18">
                    <c:v>0</c:v>
                  </c:pt>
                  <c:pt idx="19">
                    <c:v>0</c:v>
                  </c:pt>
                  <c:pt idx="20">
                    <c:v>0</c:v>
                  </c:pt>
                  <c:pt idx="21">
                    <c:v>0</c:v>
                  </c:pt>
                  <c:pt idx="22">
                    <c:v>0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  <c:pt idx="27">
                    <c:v>0</c:v>
                  </c:pt>
                  <c:pt idx="28">
                    <c:v>0</c:v>
                  </c:pt>
                  <c:pt idx="29">
                    <c:v>0</c:v>
                  </c:pt>
                  <c:pt idx="30">
                    <c:v>0</c:v>
                  </c:pt>
                  <c:pt idx="31">
                    <c:v>0</c:v>
                  </c:pt>
                  <c:pt idx="32">
                    <c:v>0</c:v>
                  </c:pt>
                </c:numCache>
              </c:numRef>
            </c:plus>
            <c:minus>
              <c:numRef>
                <c:f>'Lab reports - UTLA DSRs'!$K$46:$K$78</c:f>
                <c:numCache>
                  <c:formatCode>General</c:formatCode>
                  <c:ptCount val="33"/>
                  <c:pt idx="0">
                    <c:v>2.8287312345898741</c:v>
                  </c:pt>
                  <c:pt idx="1">
                    <c:v>6.5853990904623636</c:v>
                  </c:pt>
                  <c:pt idx="2">
                    <c:v>6.4935537928840539</c:v>
                  </c:pt>
                  <c:pt idx="3">
                    <c:v>4.6853646704836365</c:v>
                  </c:pt>
                  <c:pt idx="4">
                    <c:v>2.6236337923175181</c:v>
                  </c:pt>
                  <c:pt idx="5">
                    <c:v>2.9969235221994222</c:v>
                  </c:pt>
                  <c:pt idx="6">
                    <c:v>4.6929090437942129</c:v>
                  </c:pt>
                  <c:pt idx="7">
                    <c:v>3.5947436850394805</c:v>
                  </c:pt>
                  <c:pt idx="8">
                    <c:v>3.2862451173689671</c:v>
                  </c:pt>
                  <c:pt idx="9">
                    <c:v>2.625136673065203</c:v>
                  </c:pt>
                  <c:pt idx="10">
                    <c:v>5.5590272914213053</c:v>
                  </c:pt>
                  <c:pt idx="11">
                    <c:v>3.9470931474150959</c:v>
                  </c:pt>
                  <c:pt idx="12">
                    <c:v>1.9746043454917608</c:v>
                  </c:pt>
                  <c:pt idx="13">
                    <c:v>2.2616282774746437</c:v>
                  </c:pt>
                  <c:pt idx="14">
                    <c:v>1.0364580203672062</c:v>
                  </c:pt>
                  <c:pt idx="15">
                    <c:v>0.39049521225378925</c:v>
                  </c:pt>
                  <c:pt idx="16">
                    <c:v>0</c:v>
                  </c:pt>
                  <c:pt idx="17">
                    <c:v>0</c:v>
                  </c:pt>
                  <c:pt idx="18">
                    <c:v>0</c:v>
                  </c:pt>
                  <c:pt idx="19">
                    <c:v>0</c:v>
                  </c:pt>
                  <c:pt idx="20">
                    <c:v>0</c:v>
                  </c:pt>
                  <c:pt idx="21">
                    <c:v>0</c:v>
                  </c:pt>
                  <c:pt idx="22">
                    <c:v>0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  <c:pt idx="27">
                    <c:v>0</c:v>
                  </c:pt>
                  <c:pt idx="28">
                    <c:v>0</c:v>
                  </c:pt>
                  <c:pt idx="29">
                    <c:v>0</c:v>
                  </c:pt>
                  <c:pt idx="30">
                    <c:v>0</c:v>
                  </c:pt>
                  <c:pt idx="31">
                    <c:v>0</c:v>
                  </c:pt>
                  <c:pt idx="32">
                    <c:v>0</c:v>
                  </c:pt>
                </c:numCache>
              </c:numRef>
            </c:minus>
            <c:spPr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errBars>
          <c:cat>
            <c:strRef>
              <c:f>'Lab reports - UTLA DSRs'!$D$46:$D$905</c:f>
              <c:strCache>
                <c:ptCount val="860"/>
                <c:pt idx="0">
                  <c:v>Birmingham</c:v>
                </c:pt>
                <c:pt idx="1">
                  <c:v>Coventry</c:v>
                </c:pt>
                <c:pt idx="2">
                  <c:v>Stoke-on-Trent</c:v>
                </c:pt>
                <c:pt idx="3">
                  <c:v>Dudley</c:v>
                </c:pt>
                <c:pt idx="4">
                  <c:v>Wolverhampton</c:v>
                </c:pt>
                <c:pt idx="5">
                  <c:v>Sandwell</c:v>
                </c:pt>
                <c:pt idx="6">
                  <c:v>Walsall</c:v>
                </c:pt>
                <c:pt idx="7">
                  <c:v>Telford and Wrekin</c:v>
                </c:pt>
                <c:pt idx="8">
                  <c:v>Worcestershire</c:v>
                </c:pt>
                <c:pt idx="9">
                  <c:v>Warwickshire</c:v>
                </c:pt>
                <c:pt idx="10">
                  <c:v>Herefordshire</c:v>
                </c:pt>
                <c:pt idx="11">
                  <c:v>Shropshire</c:v>
                </c:pt>
                <c:pt idx="12">
                  <c:v>Staffordshire</c:v>
                </c:pt>
                <c:pt idx="13">
                  <c:v>Solihull</c:v>
                </c:pt>
                <c:pt idx="14">
                  <c:v>West Midlands PHEC</c:v>
                </c:pt>
                <c:pt idx="15">
                  <c:v>England</c:v>
                </c:pt>
                <c:pt idx="36">
                  <c:v>Raw data - do not change or delete</c:v>
                </c:pt>
                <c:pt idx="38">
                  <c:v>DSRs with 95% Confidence Intervals</c:v>
                </c:pt>
                <c:pt idx="40">
                  <c:v>Upper tier local authority of residence</c:v>
                </c:pt>
                <c:pt idx="42">
                  <c:v>Derby</c:v>
                </c:pt>
                <c:pt idx="43">
                  <c:v>Derbyshire</c:v>
                </c:pt>
                <c:pt idx="44">
                  <c:v>Leicester</c:v>
                </c:pt>
                <c:pt idx="45">
                  <c:v>Leicestershire</c:v>
                </c:pt>
                <c:pt idx="46">
                  <c:v>Lincolnshire</c:v>
                </c:pt>
                <c:pt idx="47">
                  <c:v>Northamptonshire</c:v>
                </c:pt>
                <c:pt idx="48">
                  <c:v>Nottingham</c:v>
                </c:pt>
                <c:pt idx="49">
                  <c:v>Nottinghamshire</c:v>
                </c:pt>
                <c:pt idx="50">
                  <c:v>Rutland</c:v>
                </c:pt>
                <c:pt idx="51">
                  <c:v>East Midlands PHEC</c:v>
                </c:pt>
                <c:pt idx="52">
                  <c:v>Bedford</c:v>
                </c:pt>
                <c:pt idx="53">
                  <c:v>Cambridgeshire</c:v>
                </c:pt>
                <c:pt idx="54">
                  <c:v>Central Bedfordshire</c:v>
                </c:pt>
                <c:pt idx="55">
                  <c:v>Essex</c:v>
                </c:pt>
                <c:pt idx="56">
                  <c:v>Hertfordshire</c:v>
                </c:pt>
                <c:pt idx="57">
                  <c:v>Luton</c:v>
                </c:pt>
                <c:pt idx="58">
                  <c:v>Milton Keynes</c:v>
                </c:pt>
                <c:pt idx="59">
                  <c:v>Norfolk</c:v>
                </c:pt>
                <c:pt idx="60">
                  <c:v>Peterborough</c:v>
                </c:pt>
                <c:pt idx="61">
                  <c:v>Southend-on-Sea</c:v>
                </c:pt>
                <c:pt idx="62">
                  <c:v>Suffolk</c:v>
                </c:pt>
                <c:pt idx="63">
                  <c:v>Thurrock</c:v>
                </c:pt>
                <c:pt idx="64">
                  <c:v>East of England PHEC</c:v>
                </c:pt>
                <c:pt idx="65">
                  <c:v>Barking and Dagenham</c:v>
                </c:pt>
                <c:pt idx="66">
                  <c:v>Barnet</c:v>
                </c:pt>
                <c:pt idx="67">
                  <c:v>Bexley</c:v>
                </c:pt>
                <c:pt idx="68">
                  <c:v>Brent</c:v>
                </c:pt>
                <c:pt idx="69">
                  <c:v>Bromley</c:v>
                </c:pt>
                <c:pt idx="70">
                  <c:v>Camden</c:v>
                </c:pt>
                <c:pt idx="71">
                  <c:v>City of London</c:v>
                </c:pt>
                <c:pt idx="72">
                  <c:v>Croydon</c:v>
                </c:pt>
                <c:pt idx="73">
                  <c:v>Ealing</c:v>
                </c:pt>
                <c:pt idx="74">
                  <c:v>Enfield</c:v>
                </c:pt>
                <c:pt idx="75">
                  <c:v>Greenwich</c:v>
                </c:pt>
                <c:pt idx="76">
                  <c:v>Hackney</c:v>
                </c:pt>
                <c:pt idx="77">
                  <c:v>Hammersmith and Fulham</c:v>
                </c:pt>
                <c:pt idx="78">
                  <c:v>Haringey</c:v>
                </c:pt>
                <c:pt idx="79">
                  <c:v>Harrow</c:v>
                </c:pt>
                <c:pt idx="80">
                  <c:v>Havering</c:v>
                </c:pt>
                <c:pt idx="81">
                  <c:v>Hillingdon</c:v>
                </c:pt>
                <c:pt idx="82">
                  <c:v>Hounslow</c:v>
                </c:pt>
                <c:pt idx="83">
                  <c:v>Islington</c:v>
                </c:pt>
                <c:pt idx="84">
                  <c:v>Kensington and Chelsea</c:v>
                </c:pt>
                <c:pt idx="85">
                  <c:v>Kingston upon Thames</c:v>
                </c:pt>
                <c:pt idx="86">
                  <c:v>Lambeth</c:v>
                </c:pt>
                <c:pt idx="87">
                  <c:v>Lewisham</c:v>
                </c:pt>
                <c:pt idx="88">
                  <c:v>Merton</c:v>
                </c:pt>
                <c:pt idx="89">
                  <c:v>Newham</c:v>
                </c:pt>
                <c:pt idx="90">
                  <c:v>Redbridge</c:v>
                </c:pt>
                <c:pt idx="91">
                  <c:v>Richmond upon Thames</c:v>
                </c:pt>
                <c:pt idx="92">
                  <c:v>Southwark</c:v>
                </c:pt>
                <c:pt idx="93">
                  <c:v>Sutton</c:v>
                </c:pt>
                <c:pt idx="94">
                  <c:v>Tower Hamlets</c:v>
                </c:pt>
                <c:pt idx="95">
                  <c:v>Waltham Forest</c:v>
                </c:pt>
                <c:pt idx="96">
                  <c:v>Wandsworth</c:v>
                </c:pt>
                <c:pt idx="97">
                  <c:v>Westminster</c:v>
                </c:pt>
                <c:pt idx="98">
                  <c:v>London PHEC</c:v>
                </c:pt>
                <c:pt idx="99">
                  <c:v>County Durham</c:v>
                </c:pt>
                <c:pt idx="100">
                  <c:v>Darlington</c:v>
                </c:pt>
                <c:pt idx="101">
                  <c:v>Gateshead</c:v>
                </c:pt>
                <c:pt idx="102">
                  <c:v>Hartlepool</c:v>
                </c:pt>
                <c:pt idx="103">
                  <c:v>Middlesbrough</c:v>
                </c:pt>
                <c:pt idx="104">
                  <c:v>Newcastle upon Tyne</c:v>
                </c:pt>
                <c:pt idx="105">
                  <c:v>North Tyneside</c:v>
                </c:pt>
                <c:pt idx="106">
                  <c:v>Northumberland</c:v>
                </c:pt>
                <c:pt idx="107">
                  <c:v>Redcar and Cleveland</c:v>
                </c:pt>
                <c:pt idx="108">
                  <c:v>South Tyneside</c:v>
                </c:pt>
                <c:pt idx="109">
                  <c:v>Stockton-on-Tees</c:v>
                </c:pt>
                <c:pt idx="110">
                  <c:v>Sunderland</c:v>
                </c:pt>
                <c:pt idx="111">
                  <c:v>North East PHEC</c:v>
                </c:pt>
                <c:pt idx="112">
                  <c:v>Blackburn with Darwen</c:v>
                </c:pt>
                <c:pt idx="113">
                  <c:v>Blackpool</c:v>
                </c:pt>
                <c:pt idx="114">
                  <c:v>Bolton</c:v>
                </c:pt>
                <c:pt idx="115">
                  <c:v>Bury</c:v>
                </c:pt>
                <c:pt idx="116">
                  <c:v>Cheshire East</c:v>
                </c:pt>
                <c:pt idx="117">
                  <c:v>Cheshire West and Chester</c:v>
                </c:pt>
                <c:pt idx="118">
                  <c:v>Cumbria</c:v>
                </c:pt>
                <c:pt idx="119">
                  <c:v>Halton</c:v>
                </c:pt>
                <c:pt idx="120">
                  <c:v>Knowsley</c:v>
                </c:pt>
                <c:pt idx="121">
                  <c:v>Lancashire</c:v>
                </c:pt>
                <c:pt idx="122">
                  <c:v>Liverpool</c:v>
                </c:pt>
                <c:pt idx="123">
                  <c:v>Manchester</c:v>
                </c:pt>
                <c:pt idx="124">
                  <c:v>Oldham</c:v>
                </c:pt>
                <c:pt idx="125">
                  <c:v>Rochdale</c:v>
                </c:pt>
                <c:pt idx="126">
                  <c:v>Salford</c:v>
                </c:pt>
                <c:pt idx="127">
                  <c:v>Sefton</c:v>
                </c:pt>
                <c:pt idx="128">
                  <c:v>St. Helens</c:v>
                </c:pt>
                <c:pt idx="129">
                  <c:v>Stockport</c:v>
                </c:pt>
                <c:pt idx="130">
                  <c:v>Tameside</c:v>
                </c:pt>
                <c:pt idx="131">
                  <c:v>Trafford</c:v>
                </c:pt>
                <c:pt idx="132">
                  <c:v>Warrington</c:v>
                </c:pt>
                <c:pt idx="133">
                  <c:v>Wigan</c:v>
                </c:pt>
                <c:pt idx="134">
                  <c:v>Wirral</c:v>
                </c:pt>
                <c:pt idx="135">
                  <c:v>North West PHEC</c:v>
                </c:pt>
                <c:pt idx="136">
                  <c:v>Bracknell Forest</c:v>
                </c:pt>
                <c:pt idx="137">
                  <c:v>Brighton and Hove</c:v>
                </c:pt>
                <c:pt idx="138">
                  <c:v>Buckinghamshire</c:v>
                </c:pt>
                <c:pt idx="139">
                  <c:v>East Sussex</c:v>
                </c:pt>
                <c:pt idx="140">
                  <c:v>Hampshire</c:v>
                </c:pt>
                <c:pt idx="141">
                  <c:v>Isle of Wight</c:v>
                </c:pt>
                <c:pt idx="142">
                  <c:v>Kent</c:v>
                </c:pt>
                <c:pt idx="143">
                  <c:v>Medway</c:v>
                </c:pt>
                <c:pt idx="144">
                  <c:v>Oxfordshire</c:v>
                </c:pt>
                <c:pt idx="145">
                  <c:v>Portsmouth</c:v>
                </c:pt>
                <c:pt idx="146">
                  <c:v>Reading</c:v>
                </c:pt>
                <c:pt idx="147">
                  <c:v>Slough</c:v>
                </c:pt>
                <c:pt idx="148">
                  <c:v>Southampton</c:v>
                </c:pt>
                <c:pt idx="149">
                  <c:v>Surrey</c:v>
                </c:pt>
                <c:pt idx="150">
                  <c:v>West Berkshire</c:v>
                </c:pt>
                <c:pt idx="151">
                  <c:v>West Sussex</c:v>
                </c:pt>
                <c:pt idx="152">
                  <c:v>Windsor and Maidenhead</c:v>
                </c:pt>
                <c:pt idx="153">
                  <c:v>Wokingham</c:v>
                </c:pt>
                <c:pt idx="154">
                  <c:v>South East PHEC</c:v>
                </c:pt>
                <c:pt idx="155">
                  <c:v>Bath and North East Somerset</c:v>
                </c:pt>
                <c:pt idx="156">
                  <c:v>Bournemouth</c:v>
                </c:pt>
                <c:pt idx="157">
                  <c:v>Bristol</c:v>
                </c:pt>
                <c:pt idx="158">
                  <c:v>Cornwall</c:v>
                </c:pt>
                <c:pt idx="159">
                  <c:v>Devon</c:v>
                </c:pt>
                <c:pt idx="160">
                  <c:v>Dorset</c:v>
                </c:pt>
                <c:pt idx="161">
                  <c:v>Gloucestershire</c:v>
                </c:pt>
                <c:pt idx="162">
                  <c:v>Isles of Scilly</c:v>
                </c:pt>
                <c:pt idx="163">
                  <c:v>North Somerset</c:v>
                </c:pt>
                <c:pt idx="164">
                  <c:v>Plymouth</c:v>
                </c:pt>
                <c:pt idx="165">
                  <c:v>Poole</c:v>
                </c:pt>
                <c:pt idx="166">
                  <c:v>Somerset</c:v>
                </c:pt>
                <c:pt idx="167">
                  <c:v>South Gloucestershire</c:v>
                </c:pt>
                <c:pt idx="168">
                  <c:v>Swindon</c:v>
                </c:pt>
                <c:pt idx="169">
                  <c:v>Torbay</c:v>
                </c:pt>
                <c:pt idx="170">
                  <c:v>Wiltshire</c:v>
                </c:pt>
                <c:pt idx="171">
                  <c:v>South West PHEC</c:v>
                </c:pt>
                <c:pt idx="172">
                  <c:v>Birmingham</c:v>
                </c:pt>
                <c:pt idx="173">
                  <c:v>Coventry</c:v>
                </c:pt>
                <c:pt idx="174">
                  <c:v>Dudley</c:v>
                </c:pt>
                <c:pt idx="175">
                  <c:v>Herefordshire</c:v>
                </c:pt>
                <c:pt idx="176">
                  <c:v>Sandwell</c:v>
                </c:pt>
                <c:pt idx="177">
                  <c:v>Shropshire</c:v>
                </c:pt>
                <c:pt idx="178">
                  <c:v>Solihull</c:v>
                </c:pt>
                <c:pt idx="179">
                  <c:v>Staffordshire</c:v>
                </c:pt>
                <c:pt idx="180">
                  <c:v>Stoke-on-Trent</c:v>
                </c:pt>
                <c:pt idx="181">
                  <c:v>Telford and Wrekin</c:v>
                </c:pt>
                <c:pt idx="182">
                  <c:v>Walsall</c:v>
                </c:pt>
                <c:pt idx="183">
                  <c:v>Warwickshire</c:v>
                </c:pt>
                <c:pt idx="184">
                  <c:v>Wolverhampton</c:v>
                </c:pt>
                <c:pt idx="185">
                  <c:v>Worcestershire</c:v>
                </c:pt>
                <c:pt idx="186">
                  <c:v>West Midlands PHEC</c:v>
                </c:pt>
                <c:pt idx="187">
                  <c:v>Barnsley</c:v>
                </c:pt>
                <c:pt idx="188">
                  <c:v>Bradford</c:v>
                </c:pt>
                <c:pt idx="189">
                  <c:v>Calderdale</c:v>
                </c:pt>
                <c:pt idx="190">
                  <c:v>Doncaster</c:v>
                </c:pt>
                <c:pt idx="191">
                  <c:v>East Riding of Yorkshire</c:v>
                </c:pt>
                <c:pt idx="192">
                  <c:v>Kingston upon Hull</c:v>
                </c:pt>
                <c:pt idx="193">
                  <c:v>Kirklees</c:v>
                </c:pt>
                <c:pt idx="194">
                  <c:v>Leeds</c:v>
                </c:pt>
                <c:pt idx="195">
                  <c:v>North East Lincolnshire</c:v>
                </c:pt>
                <c:pt idx="196">
                  <c:v>North Lincolnshire</c:v>
                </c:pt>
                <c:pt idx="197">
                  <c:v>North Yorkshire</c:v>
                </c:pt>
                <c:pt idx="198">
                  <c:v>Rotherham</c:v>
                </c:pt>
                <c:pt idx="199">
                  <c:v>Sheffield</c:v>
                </c:pt>
                <c:pt idx="200">
                  <c:v>Wakefield</c:v>
                </c:pt>
                <c:pt idx="201">
                  <c:v>York</c:v>
                </c:pt>
                <c:pt idx="202">
                  <c:v>Yorkshire and Humber PHEC</c:v>
                </c:pt>
                <c:pt idx="203">
                  <c:v>England</c:v>
                </c:pt>
                <c:pt idx="205">
                  <c:v>Observations</c:v>
                </c:pt>
                <c:pt idx="207">
                  <c:v>Upper tier local authority of residence</c:v>
                </c:pt>
                <c:pt idx="208">
                  <c:v>Derby</c:v>
                </c:pt>
                <c:pt idx="209">
                  <c:v>Derbyshire</c:v>
                </c:pt>
                <c:pt idx="210">
                  <c:v>Leicester</c:v>
                </c:pt>
                <c:pt idx="211">
                  <c:v>Leicestershire</c:v>
                </c:pt>
                <c:pt idx="212">
                  <c:v>Lincolnshire</c:v>
                </c:pt>
                <c:pt idx="213">
                  <c:v>Northamptonshire</c:v>
                </c:pt>
                <c:pt idx="214">
                  <c:v>Nottingham</c:v>
                </c:pt>
                <c:pt idx="215">
                  <c:v>Nottinghamshire</c:v>
                </c:pt>
                <c:pt idx="216">
                  <c:v>Rutland</c:v>
                </c:pt>
                <c:pt idx="217">
                  <c:v>Total</c:v>
                </c:pt>
                <c:pt idx="218">
                  <c:v>Bedford</c:v>
                </c:pt>
                <c:pt idx="219">
                  <c:v>Cambridgeshire</c:v>
                </c:pt>
                <c:pt idx="220">
                  <c:v>Central Bedfordshire</c:v>
                </c:pt>
                <c:pt idx="221">
                  <c:v>Essex</c:v>
                </c:pt>
                <c:pt idx="222">
                  <c:v>Hertfordshire</c:v>
                </c:pt>
                <c:pt idx="223">
                  <c:v>Luton</c:v>
                </c:pt>
                <c:pt idx="224">
                  <c:v>Milton Keynes</c:v>
                </c:pt>
                <c:pt idx="225">
                  <c:v>Norfolk</c:v>
                </c:pt>
                <c:pt idx="226">
                  <c:v>Peterborough</c:v>
                </c:pt>
                <c:pt idx="227">
                  <c:v>Southend-on-Sea</c:v>
                </c:pt>
                <c:pt idx="228">
                  <c:v>Suffolk</c:v>
                </c:pt>
                <c:pt idx="229">
                  <c:v>Thurrock</c:v>
                </c:pt>
                <c:pt idx="230">
                  <c:v>Total</c:v>
                </c:pt>
                <c:pt idx="231">
                  <c:v>Barking and Dagenham</c:v>
                </c:pt>
                <c:pt idx="232">
                  <c:v>Barnet</c:v>
                </c:pt>
                <c:pt idx="233">
                  <c:v>Bexley</c:v>
                </c:pt>
                <c:pt idx="234">
                  <c:v>Brent</c:v>
                </c:pt>
                <c:pt idx="235">
                  <c:v>Bromley</c:v>
                </c:pt>
                <c:pt idx="236">
                  <c:v>Camden</c:v>
                </c:pt>
                <c:pt idx="237">
                  <c:v>City of London</c:v>
                </c:pt>
                <c:pt idx="238">
                  <c:v>Croydon</c:v>
                </c:pt>
                <c:pt idx="239">
                  <c:v>Ealing</c:v>
                </c:pt>
                <c:pt idx="240">
                  <c:v>Enfield</c:v>
                </c:pt>
                <c:pt idx="241">
                  <c:v>Greenwich</c:v>
                </c:pt>
                <c:pt idx="242">
                  <c:v>Hackney</c:v>
                </c:pt>
                <c:pt idx="243">
                  <c:v>Hammersmith and Fulham</c:v>
                </c:pt>
                <c:pt idx="244">
                  <c:v>Haringey</c:v>
                </c:pt>
                <c:pt idx="245">
                  <c:v>Harrow</c:v>
                </c:pt>
                <c:pt idx="246">
                  <c:v>Havering</c:v>
                </c:pt>
                <c:pt idx="247">
                  <c:v>Hillingdon</c:v>
                </c:pt>
                <c:pt idx="248">
                  <c:v>Hounslow</c:v>
                </c:pt>
                <c:pt idx="249">
                  <c:v>Islington</c:v>
                </c:pt>
                <c:pt idx="250">
                  <c:v>Kensington and Chelsea</c:v>
                </c:pt>
                <c:pt idx="251">
                  <c:v>Kingston upon Thames</c:v>
                </c:pt>
                <c:pt idx="252">
                  <c:v>Lambeth</c:v>
                </c:pt>
                <c:pt idx="253">
                  <c:v>Lewisham</c:v>
                </c:pt>
                <c:pt idx="254">
                  <c:v>Merton</c:v>
                </c:pt>
                <c:pt idx="255">
                  <c:v>Newham</c:v>
                </c:pt>
                <c:pt idx="256">
                  <c:v>Redbridge</c:v>
                </c:pt>
                <c:pt idx="257">
                  <c:v>Richmond upon Thames</c:v>
                </c:pt>
                <c:pt idx="258">
                  <c:v>Southwark</c:v>
                </c:pt>
                <c:pt idx="259">
                  <c:v>Sutton</c:v>
                </c:pt>
                <c:pt idx="260">
                  <c:v>Tower Hamlets</c:v>
                </c:pt>
                <c:pt idx="261">
                  <c:v>Waltham Forest</c:v>
                </c:pt>
                <c:pt idx="262">
                  <c:v>Wandsworth</c:v>
                </c:pt>
                <c:pt idx="263">
                  <c:v>Westminster</c:v>
                </c:pt>
                <c:pt idx="264">
                  <c:v>Total</c:v>
                </c:pt>
                <c:pt idx="265">
                  <c:v>County Durham</c:v>
                </c:pt>
                <c:pt idx="266">
                  <c:v>Darlington</c:v>
                </c:pt>
                <c:pt idx="267">
                  <c:v>Gateshead</c:v>
                </c:pt>
                <c:pt idx="268">
                  <c:v>Hartlepool</c:v>
                </c:pt>
                <c:pt idx="269">
                  <c:v>Middlesbrough</c:v>
                </c:pt>
                <c:pt idx="270">
                  <c:v>Newcastle upon Tyne</c:v>
                </c:pt>
                <c:pt idx="271">
                  <c:v>North Tyneside</c:v>
                </c:pt>
                <c:pt idx="272">
                  <c:v>Northumberland</c:v>
                </c:pt>
                <c:pt idx="273">
                  <c:v>Redcar and Cleveland</c:v>
                </c:pt>
                <c:pt idx="274">
                  <c:v>South Tyneside</c:v>
                </c:pt>
                <c:pt idx="275">
                  <c:v>Stockton-on-Tees</c:v>
                </c:pt>
                <c:pt idx="276">
                  <c:v>Sunderland</c:v>
                </c:pt>
                <c:pt idx="277">
                  <c:v>Total</c:v>
                </c:pt>
                <c:pt idx="278">
                  <c:v>Blackburn with Darwen</c:v>
                </c:pt>
                <c:pt idx="279">
                  <c:v>Blackpool</c:v>
                </c:pt>
                <c:pt idx="280">
                  <c:v>Bolton</c:v>
                </c:pt>
                <c:pt idx="281">
                  <c:v>Bury</c:v>
                </c:pt>
                <c:pt idx="282">
                  <c:v>Cheshire East</c:v>
                </c:pt>
                <c:pt idx="283">
                  <c:v>Cheshire West and Chester</c:v>
                </c:pt>
                <c:pt idx="284">
                  <c:v>Cumbria</c:v>
                </c:pt>
                <c:pt idx="285">
                  <c:v>Halton</c:v>
                </c:pt>
                <c:pt idx="286">
                  <c:v>Knowsley</c:v>
                </c:pt>
                <c:pt idx="287">
                  <c:v>Lancashire</c:v>
                </c:pt>
                <c:pt idx="288">
                  <c:v>Liverpool</c:v>
                </c:pt>
                <c:pt idx="289">
                  <c:v>Manchester</c:v>
                </c:pt>
                <c:pt idx="290">
                  <c:v>Oldham</c:v>
                </c:pt>
                <c:pt idx="291">
                  <c:v>Rochdale</c:v>
                </c:pt>
                <c:pt idx="292">
                  <c:v>Salford</c:v>
                </c:pt>
                <c:pt idx="293">
                  <c:v>Sefton</c:v>
                </c:pt>
                <c:pt idx="294">
                  <c:v>St. Helens</c:v>
                </c:pt>
                <c:pt idx="295">
                  <c:v>Stockport</c:v>
                </c:pt>
                <c:pt idx="296">
                  <c:v>Tameside</c:v>
                </c:pt>
                <c:pt idx="297">
                  <c:v>Trafford</c:v>
                </c:pt>
                <c:pt idx="298">
                  <c:v>Warrington</c:v>
                </c:pt>
                <c:pt idx="299">
                  <c:v>Wigan</c:v>
                </c:pt>
                <c:pt idx="300">
                  <c:v>Wirral</c:v>
                </c:pt>
                <c:pt idx="301">
                  <c:v>Total</c:v>
                </c:pt>
                <c:pt idx="302">
                  <c:v>Bracknell Forest</c:v>
                </c:pt>
                <c:pt idx="303">
                  <c:v>Brighton and Hove</c:v>
                </c:pt>
                <c:pt idx="304">
                  <c:v>Buckinghamshire</c:v>
                </c:pt>
                <c:pt idx="305">
                  <c:v>East Sussex</c:v>
                </c:pt>
                <c:pt idx="306">
                  <c:v>Hampshire</c:v>
                </c:pt>
                <c:pt idx="307">
                  <c:v>Isle of Wight</c:v>
                </c:pt>
                <c:pt idx="308">
                  <c:v>Kent</c:v>
                </c:pt>
                <c:pt idx="309">
                  <c:v>Medway</c:v>
                </c:pt>
                <c:pt idx="310">
                  <c:v>Oxfordshire</c:v>
                </c:pt>
                <c:pt idx="311">
                  <c:v>Portsmouth</c:v>
                </c:pt>
                <c:pt idx="312">
                  <c:v>Reading</c:v>
                </c:pt>
                <c:pt idx="313">
                  <c:v>Slough</c:v>
                </c:pt>
                <c:pt idx="314">
                  <c:v>Southampton</c:v>
                </c:pt>
                <c:pt idx="315">
                  <c:v>Surrey</c:v>
                </c:pt>
                <c:pt idx="316">
                  <c:v>West Berkshire</c:v>
                </c:pt>
                <c:pt idx="317">
                  <c:v>West Sussex</c:v>
                </c:pt>
                <c:pt idx="318">
                  <c:v>Windsor and Maidenhead</c:v>
                </c:pt>
                <c:pt idx="319">
                  <c:v>Wokingham</c:v>
                </c:pt>
                <c:pt idx="320">
                  <c:v>Total</c:v>
                </c:pt>
                <c:pt idx="321">
                  <c:v>Bath and North East Somerset</c:v>
                </c:pt>
                <c:pt idx="322">
                  <c:v>Bournemouth</c:v>
                </c:pt>
                <c:pt idx="323">
                  <c:v>Bristol</c:v>
                </c:pt>
                <c:pt idx="324">
                  <c:v>Cornwall</c:v>
                </c:pt>
                <c:pt idx="325">
                  <c:v>Devon</c:v>
                </c:pt>
                <c:pt idx="326">
                  <c:v>Dorset</c:v>
                </c:pt>
                <c:pt idx="327">
                  <c:v>Gloucestershire</c:v>
                </c:pt>
                <c:pt idx="328">
                  <c:v>Isles of Scilly</c:v>
                </c:pt>
                <c:pt idx="329">
                  <c:v>North Somerset</c:v>
                </c:pt>
                <c:pt idx="330">
                  <c:v>Plymouth</c:v>
                </c:pt>
                <c:pt idx="331">
                  <c:v>Poole</c:v>
                </c:pt>
                <c:pt idx="332">
                  <c:v>Somerset</c:v>
                </c:pt>
                <c:pt idx="333">
                  <c:v>South Gloucestershire</c:v>
                </c:pt>
                <c:pt idx="334">
                  <c:v>Swindon</c:v>
                </c:pt>
                <c:pt idx="335">
                  <c:v>Torbay</c:v>
                </c:pt>
                <c:pt idx="336">
                  <c:v>Wiltshire</c:v>
                </c:pt>
                <c:pt idx="337">
                  <c:v>Total</c:v>
                </c:pt>
                <c:pt idx="338">
                  <c:v>Birmingham</c:v>
                </c:pt>
                <c:pt idx="339">
                  <c:v>Coventry</c:v>
                </c:pt>
                <c:pt idx="340">
                  <c:v>Dudley</c:v>
                </c:pt>
                <c:pt idx="341">
                  <c:v>Herefordshire</c:v>
                </c:pt>
                <c:pt idx="342">
                  <c:v>Sandwell</c:v>
                </c:pt>
                <c:pt idx="343">
                  <c:v>Shropshire</c:v>
                </c:pt>
                <c:pt idx="344">
                  <c:v>Solihull</c:v>
                </c:pt>
                <c:pt idx="345">
                  <c:v>Staffordshire</c:v>
                </c:pt>
                <c:pt idx="346">
                  <c:v>Stoke-on-Trent</c:v>
                </c:pt>
                <c:pt idx="347">
                  <c:v>Telford and Wrekin</c:v>
                </c:pt>
                <c:pt idx="348">
                  <c:v>Walsall</c:v>
                </c:pt>
                <c:pt idx="349">
                  <c:v>Warwickshire</c:v>
                </c:pt>
                <c:pt idx="350">
                  <c:v>Wolverhampton</c:v>
                </c:pt>
                <c:pt idx="351">
                  <c:v>Worcestershire</c:v>
                </c:pt>
                <c:pt idx="352">
                  <c:v>Total</c:v>
                </c:pt>
                <c:pt idx="353">
                  <c:v>Barnsley</c:v>
                </c:pt>
                <c:pt idx="354">
                  <c:v>Bradford</c:v>
                </c:pt>
                <c:pt idx="355">
                  <c:v>Calderdale</c:v>
                </c:pt>
                <c:pt idx="356">
                  <c:v>Doncaster</c:v>
                </c:pt>
                <c:pt idx="357">
                  <c:v>East Riding of Yorkshire</c:v>
                </c:pt>
                <c:pt idx="358">
                  <c:v>Kingston upon Hull</c:v>
                </c:pt>
                <c:pt idx="359">
                  <c:v>Kirklees</c:v>
                </c:pt>
                <c:pt idx="360">
                  <c:v>Leeds</c:v>
                </c:pt>
                <c:pt idx="361">
                  <c:v>North East Lincolnshire</c:v>
                </c:pt>
                <c:pt idx="362">
                  <c:v>North Lincolnshire</c:v>
                </c:pt>
                <c:pt idx="363">
                  <c:v>North Yorkshire</c:v>
                </c:pt>
                <c:pt idx="364">
                  <c:v>Rotherham</c:v>
                </c:pt>
                <c:pt idx="365">
                  <c:v>Sheffield</c:v>
                </c:pt>
                <c:pt idx="366">
                  <c:v>Wakefield</c:v>
                </c:pt>
                <c:pt idx="367">
                  <c:v>York</c:v>
                </c:pt>
                <c:pt idx="368">
                  <c:v>Total</c:v>
                </c:pt>
                <c:pt idx="369">
                  <c:v>England</c:v>
                </c:pt>
                <c:pt idx="371">
                  <c:v>Population</c:v>
                </c:pt>
                <c:pt idx="373">
                  <c:v>Upper tier local authority of residence</c:v>
                </c:pt>
                <c:pt idx="374">
                  <c:v>Derby</c:v>
                </c:pt>
                <c:pt idx="375">
                  <c:v>Derbyshire</c:v>
                </c:pt>
                <c:pt idx="376">
                  <c:v>Leicester</c:v>
                </c:pt>
                <c:pt idx="377">
                  <c:v>Leicestershire</c:v>
                </c:pt>
                <c:pt idx="378">
                  <c:v>Lincolnshire</c:v>
                </c:pt>
                <c:pt idx="379">
                  <c:v>Northamptonshire</c:v>
                </c:pt>
                <c:pt idx="380">
                  <c:v>Nottingham</c:v>
                </c:pt>
                <c:pt idx="381">
                  <c:v>Nottinghamshire</c:v>
                </c:pt>
                <c:pt idx="382">
                  <c:v>Rutland</c:v>
                </c:pt>
                <c:pt idx="383">
                  <c:v>Total</c:v>
                </c:pt>
                <c:pt idx="384">
                  <c:v>Bedford</c:v>
                </c:pt>
                <c:pt idx="385">
                  <c:v>Cambridgeshire</c:v>
                </c:pt>
                <c:pt idx="386">
                  <c:v>Central Bedfordshire</c:v>
                </c:pt>
                <c:pt idx="387">
                  <c:v>Essex</c:v>
                </c:pt>
                <c:pt idx="388">
                  <c:v>Hertfordshire</c:v>
                </c:pt>
                <c:pt idx="389">
                  <c:v>Luton</c:v>
                </c:pt>
                <c:pt idx="390">
                  <c:v>Milton Keynes</c:v>
                </c:pt>
                <c:pt idx="391">
                  <c:v>Norfolk</c:v>
                </c:pt>
                <c:pt idx="392">
                  <c:v>Peterborough</c:v>
                </c:pt>
                <c:pt idx="393">
                  <c:v>Southend-on-Sea</c:v>
                </c:pt>
                <c:pt idx="394">
                  <c:v>Suffolk</c:v>
                </c:pt>
                <c:pt idx="395">
                  <c:v>Thurrock</c:v>
                </c:pt>
                <c:pt idx="396">
                  <c:v>Total</c:v>
                </c:pt>
                <c:pt idx="397">
                  <c:v>Barking and Dagenham</c:v>
                </c:pt>
                <c:pt idx="398">
                  <c:v>Barnet</c:v>
                </c:pt>
                <c:pt idx="399">
                  <c:v>Bexley</c:v>
                </c:pt>
                <c:pt idx="400">
                  <c:v>Brent</c:v>
                </c:pt>
                <c:pt idx="401">
                  <c:v>Bromley</c:v>
                </c:pt>
                <c:pt idx="402">
                  <c:v>Camden</c:v>
                </c:pt>
                <c:pt idx="403">
                  <c:v>City of London</c:v>
                </c:pt>
                <c:pt idx="404">
                  <c:v>Croydon</c:v>
                </c:pt>
                <c:pt idx="405">
                  <c:v>Ealing</c:v>
                </c:pt>
                <c:pt idx="406">
                  <c:v>Enfield</c:v>
                </c:pt>
                <c:pt idx="407">
                  <c:v>Greenwich</c:v>
                </c:pt>
                <c:pt idx="408">
                  <c:v>Hackney</c:v>
                </c:pt>
                <c:pt idx="409">
                  <c:v>Hammersmith and Fulham</c:v>
                </c:pt>
                <c:pt idx="410">
                  <c:v>Haringey</c:v>
                </c:pt>
                <c:pt idx="411">
                  <c:v>Harrow</c:v>
                </c:pt>
                <c:pt idx="412">
                  <c:v>Havering</c:v>
                </c:pt>
                <c:pt idx="413">
                  <c:v>Hillingdon</c:v>
                </c:pt>
                <c:pt idx="414">
                  <c:v>Hounslow</c:v>
                </c:pt>
                <c:pt idx="415">
                  <c:v>Islington</c:v>
                </c:pt>
                <c:pt idx="416">
                  <c:v>Kensington and Chelsea</c:v>
                </c:pt>
                <c:pt idx="417">
                  <c:v>Kingston upon Thames</c:v>
                </c:pt>
                <c:pt idx="418">
                  <c:v>Lambeth</c:v>
                </c:pt>
                <c:pt idx="419">
                  <c:v>Lewisham</c:v>
                </c:pt>
                <c:pt idx="420">
                  <c:v>Merton</c:v>
                </c:pt>
                <c:pt idx="421">
                  <c:v>Newham</c:v>
                </c:pt>
                <c:pt idx="422">
                  <c:v>Redbridge</c:v>
                </c:pt>
                <c:pt idx="423">
                  <c:v>Richmond upon Thames</c:v>
                </c:pt>
                <c:pt idx="424">
                  <c:v>Southwark</c:v>
                </c:pt>
                <c:pt idx="425">
                  <c:v>Sutton</c:v>
                </c:pt>
                <c:pt idx="426">
                  <c:v>Tower Hamlets</c:v>
                </c:pt>
                <c:pt idx="427">
                  <c:v>Waltham Forest</c:v>
                </c:pt>
                <c:pt idx="428">
                  <c:v>Wandsworth</c:v>
                </c:pt>
                <c:pt idx="429">
                  <c:v>Westminster</c:v>
                </c:pt>
                <c:pt idx="430">
                  <c:v>Total</c:v>
                </c:pt>
                <c:pt idx="431">
                  <c:v>County Durham</c:v>
                </c:pt>
                <c:pt idx="432">
                  <c:v>Darlington</c:v>
                </c:pt>
                <c:pt idx="433">
                  <c:v>Gateshead</c:v>
                </c:pt>
                <c:pt idx="434">
                  <c:v>Hartlepool</c:v>
                </c:pt>
                <c:pt idx="435">
                  <c:v>Middlesbrough</c:v>
                </c:pt>
                <c:pt idx="436">
                  <c:v>Newcastle upon Tyne</c:v>
                </c:pt>
                <c:pt idx="437">
                  <c:v>North Tyneside</c:v>
                </c:pt>
                <c:pt idx="438">
                  <c:v>Northumberland</c:v>
                </c:pt>
                <c:pt idx="439">
                  <c:v>Redcar and Cleveland</c:v>
                </c:pt>
                <c:pt idx="440">
                  <c:v>South Tyneside</c:v>
                </c:pt>
                <c:pt idx="441">
                  <c:v>Stockton-on-Tees</c:v>
                </c:pt>
                <c:pt idx="442">
                  <c:v>Sunderland</c:v>
                </c:pt>
                <c:pt idx="443">
                  <c:v>Total</c:v>
                </c:pt>
                <c:pt idx="444">
                  <c:v>Blackburn with Darwen</c:v>
                </c:pt>
                <c:pt idx="445">
                  <c:v>Blackpool</c:v>
                </c:pt>
                <c:pt idx="446">
                  <c:v>Bolton</c:v>
                </c:pt>
                <c:pt idx="447">
                  <c:v>Bury</c:v>
                </c:pt>
                <c:pt idx="448">
                  <c:v>Cheshire East</c:v>
                </c:pt>
                <c:pt idx="449">
                  <c:v>Cheshire West and Chester</c:v>
                </c:pt>
                <c:pt idx="450">
                  <c:v>Cumbria</c:v>
                </c:pt>
                <c:pt idx="451">
                  <c:v>Halton</c:v>
                </c:pt>
                <c:pt idx="452">
                  <c:v>Knowsley</c:v>
                </c:pt>
                <c:pt idx="453">
                  <c:v>Lancashire</c:v>
                </c:pt>
                <c:pt idx="454">
                  <c:v>Liverpool</c:v>
                </c:pt>
                <c:pt idx="455">
                  <c:v>Manchester</c:v>
                </c:pt>
                <c:pt idx="456">
                  <c:v>Oldham</c:v>
                </c:pt>
                <c:pt idx="457">
                  <c:v>Rochdale</c:v>
                </c:pt>
                <c:pt idx="458">
                  <c:v>Salford</c:v>
                </c:pt>
                <c:pt idx="459">
                  <c:v>Sefton</c:v>
                </c:pt>
                <c:pt idx="460">
                  <c:v>St. Helens</c:v>
                </c:pt>
                <c:pt idx="461">
                  <c:v>Stockport</c:v>
                </c:pt>
                <c:pt idx="462">
                  <c:v>Tameside</c:v>
                </c:pt>
                <c:pt idx="463">
                  <c:v>Trafford</c:v>
                </c:pt>
                <c:pt idx="464">
                  <c:v>Warrington</c:v>
                </c:pt>
                <c:pt idx="465">
                  <c:v>Wigan</c:v>
                </c:pt>
                <c:pt idx="466">
                  <c:v>Wirral</c:v>
                </c:pt>
                <c:pt idx="467">
                  <c:v>Total</c:v>
                </c:pt>
                <c:pt idx="468">
                  <c:v>Bracknell Forest</c:v>
                </c:pt>
                <c:pt idx="469">
                  <c:v>Brighton and Hove</c:v>
                </c:pt>
                <c:pt idx="470">
                  <c:v>Buckinghamshire</c:v>
                </c:pt>
                <c:pt idx="471">
                  <c:v>East Sussex</c:v>
                </c:pt>
                <c:pt idx="472">
                  <c:v>Hampshire</c:v>
                </c:pt>
                <c:pt idx="473">
                  <c:v>Isle of Wight</c:v>
                </c:pt>
                <c:pt idx="474">
                  <c:v>Kent</c:v>
                </c:pt>
                <c:pt idx="475">
                  <c:v>Medway</c:v>
                </c:pt>
                <c:pt idx="476">
                  <c:v>Oxfordshire</c:v>
                </c:pt>
                <c:pt idx="477">
                  <c:v>Portsmouth</c:v>
                </c:pt>
                <c:pt idx="478">
                  <c:v>Reading</c:v>
                </c:pt>
                <c:pt idx="479">
                  <c:v>Slough</c:v>
                </c:pt>
                <c:pt idx="480">
                  <c:v>Southampton</c:v>
                </c:pt>
                <c:pt idx="481">
                  <c:v>Surrey</c:v>
                </c:pt>
                <c:pt idx="482">
                  <c:v>West Berkshire</c:v>
                </c:pt>
                <c:pt idx="483">
                  <c:v>West Sussex</c:v>
                </c:pt>
                <c:pt idx="484">
                  <c:v>Windsor and Maidenhead</c:v>
                </c:pt>
                <c:pt idx="485">
                  <c:v>Wokingham</c:v>
                </c:pt>
                <c:pt idx="486">
                  <c:v>Total</c:v>
                </c:pt>
                <c:pt idx="487">
                  <c:v>Bath and North East Somerset</c:v>
                </c:pt>
                <c:pt idx="488">
                  <c:v>Bournemouth</c:v>
                </c:pt>
                <c:pt idx="489">
                  <c:v>Bristol</c:v>
                </c:pt>
                <c:pt idx="490">
                  <c:v>Cornwall</c:v>
                </c:pt>
                <c:pt idx="491">
                  <c:v>Devon</c:v>
                </c:pt>
                <c:pt idx="492">
                  <c:v>Dorset</c:v>
                </c:pt>
                <c:pt idx="493">
                  <c:v>Gloucestershire</c:v>
                </c:pt>
                <c:pt idx="494">
                  <c:v>Isles of Scilly</c:v>
                </c:pt>
                <c:pt idx="495">
                  <c:v>North Somerset</c:v>
                </c:pt>
                <c:pt idx="496">
                  <c:v>Plymouth</c:v>
                </c:pt>
                <c:pt idx="497">
                  <c:v>Poole</c:v>
                </c:pt>
                <c:pt idx="498">
                  <c:v>Somerset</c:v>
                </c:pt>
                <c:pt idx="499">
                  <c:v>South Gloucestershire</c:v>
                </c:pt>
                <c:pt idx="500">
                  <c:v>Swindon</c:v>
                </c:pt>
                <c:pt idx="501">
                  <c:v>Torbay</c:v>
                </c:pt>
                <c:pt idx="502">
                  <c:v>Wiltshire</c:v>
                </c:pt>
                <c:pt idx="503">
                  <c:v>Total</c:v>
                </c:pt>
                <c:pt idx="504">
                  <c:v>Birmingham</c:v>
                </c:pt>
                <c:pt idx="505">
                  <c:v>Coventry</c:v>
                </c:pt>
                <c:pt idx="506">
                  <c:v>Dudley</c:v>
                </c:pt>
                <c:pt idx="507">
                  <c:v>Herefordshire</c:v>
                </c:pt>
                <c:pt idx="508">
                  <c:v>Sandwell</c:v>
                </c:pt>
                <c:pt idx="509">
                  <c:v>Shropshire</c:v>
                </c:pt>
                <c:pt idx="510">
                  <c:v>Solihull</c:v>
                </c:pt>
                <c:pt idx="511">
                  <c:v>Staffordshire</c:v>
                </c:pt>
                <c:pt idx="512">
                  <c:v>Stoke-on-Trent</c:v>
                </c:pt>
                <c:pt idx="513">
                  <c:v>Telford and Wrekin</c:v>
                </c:pt>
                <c:pt idx="514">
                  <c:v>Walsall</c:v>
                </c:pt>
                <c:pt idx="515">
                  <c:v>Warwickshire</c:v>
                </c:pt>
                <c:pt idx="516">
                  <c:v>Wolverhampton</c:v>
                </c:pt>
                <c:pt idx="517">
                  <c:v>Worcestershire</c:v>
                </c:pt>
                <c:pt idx="518">
                  <c:v>Total</c:v>
                </c:pt>
                <c:pt idx="519">
                  <c:v>Barnsley</c:v>
                </c:pt>
                <c:pt idx="520">
                  <c:v>Bradford</c:v>
                </c:pt>
                <c:pt idx="521">
                  <c:v>Calderdale</c:v>
                </c:pt>
                <c:pt idx="522">
                  <c:v>Doncaster</c:v>
                </c:pt>
                <c:pt idx="523">
                  <c:v>East Riding of Yorkshire</c:v>
                </c:pt>
                <c:pt idx="524">
                  <c:v>Kingston upon Hull</c:v>
                </c:pt>
                <c:pt idx="525">
                  <c:v>Kirklees</c:v>
                </c:pt>
                <c:pt idx="526">
                  <c:v>Leeds</c:v>
                </c:pt>
                <c:pt idx="527">
                  <c:v>North East Lincolnshire</c:v>
                </c:pt>
                <c:pt idx="528">
                  <c:v>North Lincolnshire</c:v>
                </c:pt>
                <c:pt idx="529">
                  <c:v>North Yorkshire</c:v>
                </c:pt>
                <c:pt idx="530">
                  <c:v>Rotherham</c:v>
                </c:pt>
                <c:pt idx="531">
                  <c:v>Sheffield</c:v>
                </c:pt>
                <c:pt idx="532">
                  <c:v>Wakefield</c:v>
                </c:pt>
                <c:pt idx="533">
                  <c:v>York</c:v>
                </c:pt>
                <c:pt idx="534">
                  <c:v>Total</c:v>
                </c:pt>
                <c:pt idx="535">
                  <c:v>England</c:v>
                </c:pt>
                <c:pt idx="537">
                  <c:v>Reference population: European Standard Population (ESP) 2013</c:v>
                </c:pt>
                <c:pt idx="540">
                  <c:v>ESP 2013</c:v>
                </c:pt>
                <c:pt idx="542">
                  <c:v>ESP/Local population * observations</c:v>
                </c:pt>
                <c:pt idx="544">
                  <c:v>Upper tier local authority of residence</c:v>
                </c:pt>
                <c:pt idx="545">
                  <c:v>Derby</c:v>
                </c:pt>
                <c:pt idx="546">
                  <c:v>Derbyshire</c:v>
                </c:pt>
                <c:pt idx="547">
                  <c:v>Leicester</c:v>
                </c:pt>
                <c:pt idx="548">
                  <c:v>Leicestershire</c:v>
                </c:pt>
                <c:pt idx="549">
                  <c:v>Lincolnshire</c:v>
                </c:pt>
                <c:pt idx="550">
                  <c:v>Northamptonshire</c:v>
                </c:pt>
                <c:pt idx="551">
                  <c:v>Nottingham</c:v>
                </c:pt>
                <c:pt idx="552">
                  <c:v>Nottinghamshire</c:v>
                </c:pt>
                <c:pt idx="553">
                  <c:v>Rutland</c:v>
                </c:pt>
                <c:pt idx="554">
                  <c:v>Total</c:v>
                </c:pt>
                <c:pt idx="555">
                  <c:v>Bedford</c:v>
                </c:pt>
                <c:pt idx="556">
                  <c:v>Cambridgeshire</c:v>
                </c:pt>
                <c:pt idx="557">
                  <c:v>Central Bedfordshire</c:v>
                </c:pt>
                <c:pt idx="558">
                  <c:v>Essex</c:v>
                </c:pt>
                <c:pt idx="559">
                  <c:v>Hertfordshire</c:v>
                </c:pt>
                <c:pt idx="560">
                  <c:v>Luton</c:v>
                </c:pt>
                <c:pt idx="561">
                  <c:v>Milton Keynes</c:v>
                </c:pt>
                <c:pt idx="562">
                  <c:v>Norfolk</c:v>
                </c:pt>
                <c:pt idx="563">
                  <c:v>Peterborough</c:v>
                </c:pt>
                <c:pt idx="564">
                  <c:v>Southend-on-Sea</c:v>
                </c:pt>
                <c:pt idx="565">
                  <c:v>Suffolk</c:v>
                </c:pt>
                <c:pt idx="566">
                  <c:v>Thurrock</c:v>
                </c:pt>
                <c:pt idx="567">
                  <c:v>Total</c:v>
                </c:pt>
                <c:pt idx="568">
                  <c:v>Barking and Dagenham</c:v>
                </c:pt>
                <c:pt idx="569">
                  <c:v>Barnet</c:v>
                </c:pt>
                <c:pt idx="570">
                  <c:v>Bexley</c:v>
                </c:pt>
                <c:pt idx="571">
                  <c:v>Brent</c:v>
                </c:pt>
                <c:pt idx="572">
                  <c:v>Bromley</c:v>
                </c:pt>
                <c:pt idx="573">
                  <c:v>Camden</c:v>
                </c:pt>
                <c:pt idx="574">
                  <c:v>City of London</c:v>
                </c:pt>
                <c:pt idx="575">
                  <c:v>Croydon</c:v>
                </c:pt>
                <c:pt idx="576">
                  <c:v>Ealing</c:v>
                </c:pt>
                <c:pt idx="577">
                  <c:v>Enfield</c:v>
                </c:pt>
                <c:pt idx="578">
                  <c:v>Greenwich</c:v>
                </c:pt>
                <c:pt idx="579">
                  <c:v>Hackney</c:v>
                </c:pt>
                <c:pt idx="580">
                  <c:v>Hammersmith and Fulham</c:v>
                </c:pt>
                <c:pt idx="581">
                  <c:v>Haringey</c:v>
                </c:pt>
                <c:pt idx="582">
                  <c:v>Harrow</c:v>
                </c:pt>
                <c:pt idx="583">
                  <c:v>Havering</c:v>
                </c:pt>
                <c:pt idx="584">
                  <c:v>Hillingdon</c:v>
                </c:pt>
                <c:pt idx="585">
                  <c:v>Hounslow</c:v>
                </c:pt>
                <c:pt idx="586">
                  <c:v>Islington</c:v>
                </c:pt>
                <c:pt idx="587">
                  <c:v>Kensington and Chelsea</c:v>
                </c:pt>
                <c:pt idx="588">
                  <c:v>Kingston upon Thames</c:v>
                </c:pt>
                <c:pt idx="589">
                  <c:v>Lambeth</c:v>
                </c:pt>
                <c:pt idx="590">
                  <c:v>Lewisham</c:v>
                </c:pt>
                <c:pt idx="591">
                  <c:v>Merton</c:v>
                </c:pt>
                <c:pt idx="592">
                  <c:v>Newham</c:v>
                </c:pt>
                <c:pt idx="593">
                  <c:v>Redbridge</c:v>
                </c:pt>
                <c:pt idx="594">
                  <c:v>Richmond upon Thames</c:v>
                </c:pt>
                <c:pt idx="595">
                  <c:v>Southwark</c:v>
                </c:pt>
                <c:pt idx="596">
                  <c:v>Sutton</c:v>
                </c:pt>
                <c:pt idx="597">
                  <c:v>Tower Hamlets</c:v>
                </c:pt>
                <c:pt idx="598">
                  <c:v>Waltham Forest</c:v>
                </c:pt>
                <c:pt idx="599">
                  <c:v>Wandsworth</c:v>
                </c:pt>
                <c:pt idx="600">
                  <c:v>Westminster</c:v>
                </c:pt>
                <c:pt idx="601">
                  <c:v>Total</c:v>
                </c:pt>
                <c:pt idx="602">
                  <c:v>County Durham</c:v>
                </c:pt>
                <c:pt idx="603">
                  <c:v>Darlington</c:v>
                </c:pt>
                <c:pt idx="604">
                  <c:v>Gateshead</c:v>
                </c:pt>
                <c:pt idx="605">
                  <c:v>Hartlepool</c:v>
                </c:pt>
                <c:pt idx="606">
                  <c:v>Middlesbrough</c:v>
                </c:pt>
                <c:pt idx="607">
                  <c:v>Newcastle upon Tyne</c:v>
                </c:pt>
                <c:pt idx="608">
                  <c:v>North Tyneside</c:v>
                </c:pt>
                <c:pt idx="609">
                  <c:v>Northumberland</c:v>
                </c:pt>
                <c:pt idx="610">
                  <c:v>Redcar and Cleveland</c:v>
                </c:pt>
                <c:pt idx="611">
                  <c:v>South Tyneside</c:v>
                </c:pt>
                <c:pt idx="612">
                  <c:v>Stockton-on-Tees</c:v>
                </c:pt>
                <c:pt idx="613">
                  <c:v>Sunderland</c:v>
                </c:pt>
                <c:pt idx="614">
                  <c:v>Total</c:v>
                </c:pt>
                <c:pt idx="615">
                  <c:v>Blackburn with Darwen</c:v>
                </c:pt>
                <c:pt idx="616">
                  <c:v>Blackpool</c:v>
                </c:pt>
                <c:pt idx="617">
                  <c:v>Bolton</c:v>
                </c:pt>
                <c:pt idx="618">
                  <c:v>Bury</c:v>
                </c:pt>
                <c:pt idx="619">
                  <c:v>Cheshire East</c:v>
                </c:pt>
                <c:pt idx="620">
                  <c:v>Cheshire West and Chester</c:v>
                </c:pt>
                <c:pt idx="621">
                  <c:v>Cumbria</c:v>
                </c:pt>
                <c:pt idx="622">
                  <c:v>Halton</c:v>
                </c:pt>
                <c:pt idx="623">
                  <c:v>Knowsley</c:v>
                </c:pt>
                <c:pt idx="624">
                  <c:v>Lancashire</c:v>
                </c:pt>
                <c:pt idx="625">
                  <c:v>Liverpool</c:v>
                </c:pt>
                <c:pt idx="626">
                  <c:v>Manchester</c:v>
                </c:pt>
                <c:pt idx="627">
                  <c:v>Oldham</c:v>
                </c:pt>
                <c:pt idx="628">
                  <c:v>Rochdale</c:v>
                </c:pt>
                <c:pt idx="629">
                  <c:v>Salford</c:v>
                </c:pt>
                <c:pt idx="630">
                  <c:v>Sefton</c:v>
                </c:pt>
                <c:pt idx="631">
                  <c:v>St. Helens</c:v>
                </c:pt>
                <c:pt idx="632">
                  <c:v>Stockport</c:v>
                </c:pt>
                <c:pt idx="633">
                  <c:v>Tameside</c:v>
                </c:pt>
                <c:pt idx="634">
                  <c:v>Trafford</c:v>
                </c:pt>
                <c:pt idx="635">
                  <c:v>Warrington</c:v>
                </c:pt>
                <c:pt idx="636">
                  <c:v>Wigan</c:v>
                </c:pt>
                <c:pt idx="637">
                  <c:v>Wirral</c:v>
                </c:pt>
                <c:pt idx="638">
                  <c:v>Total</c:v>
                </c:pt>
                <c:pt idx="639">
                  <c:v>Bracknell Forest</c:v>
                </c:pt>
                <c:pt idx="640">
                  <c:v>Brighton and Hove</c:v>
                </c:pt>
                <c:pt idx="641">
                  <c:v>Buckinghamshire</c:v>
                </c:pt>
                <c:pt idx="642">
                  <c:v>East Sussex</c:v>
                </c:pt>
                <c:pt idx="643">
                  <c:v>Hampshire</c:v>
                </c:pt>
                <c:pt idx="644">
                  <c:v>Isle of Wight</c:v>
                </c:pt>
                <c:pt idx="645">
                  <c:v>Kent</c:v>
                </c:pt>
                <c:pt idx="646">
                  <c:v>Medway</c:v>
                </c:pt>
                <c:pt idx="647">
                  <c:v>Oxfordshire</c:v>
                </c:pt>
                <c:pt idx="648">
                  <c:v>Portsmouth</c:v>
                </c:pt>
                <c:pt idx="649">
                  <c:v>Reading</c:v>
                </c:pt>
                <c:pt idx="650">
                  <c:v>Slough</c:v>
                </c:pt>
                <c:pt idx="651">
                  <c:v>Southampton</c:v>
                </c:pt>
                <c:pt idx="652">
                  <c:v>Surrey</c:v>
                </c:pt>
                <c:pt idx="653">
                  <c:v>West Berkshire</c:v>
                </c:pt>
                <c:pt idx="654">
                  <c:v>West Sussex</c:v>
                </c:pt>
                <c:pt idx="655">
                  <c:v>Windsor and Maidenhead</c:v>
                </c:pt>
                <c:pt idx="656">
                  <c:v>Wokingham</c:v>
                </c:pt>
                <c:pt idx="657">
                  <c:v>Total</c:v>
                </c:pt>
                <c:pt idx="658">
                  <c:v>Bath and North East Somerset</c:v>
                </c:pt>
                <c:pt idx="659">
                  <c:v>Bournemouth</c:v>
                </c:pt>
                <c:pt idx="660">
                  <c:v>Bristol</c:v>
                </c:pt>
                <c:pt idx="661">
                  <c:v>Cornwall</c:v>
                </c:pt>
                <c:pt idx="662">
                  <c:v>Devon</c:v>
                </c:pt>
                <c:pt idx="663">
                  <c:v>Dorset</c:v>
                </c:pt>
                <c:pt idx="664">
                  <c:v>Gloucestershire</c:v>
                </c:pt>
                <c:pt idx="665">
                  <c:v>Isles of Scilly</c:v>
                </c:pt>
                <c:pt idx="666">
                  <c:v>North Somerset</c:v>
                </c:pt>
                <c:pt idx="667">
                  <c:v>Plymouth</c:v>
                </c:pt>
                <c:pt idx="668">
                  <c:v>Poole</c:v>
                </c:pt>
                <c:pt idx="669">
                  <c:v>Somerset</c:v>
                </c:pt>
                <c:pt idx="670">
                  <c:v>South Gloucestershire</c:v>
                </c:pt>
                <c:pt idx="671">
                  <c:v>Swindon</c:v>
                </c:pt>
                <c:pt idx="672">
                  <c:v>Torbay</c:v>
                </c:pt>
                <c:pt idx="673">
                  <c:v>Wiltshire</c:v>
                </c:pt>
                <c:pt idx="674">
                  <c:v>Total</c:v>
                </c:pt>
                <c:pt idx="675">
                  <c:v>Birmingham</c:v>
                </c:pt>
                <c:pt idx="676">
                  <c:v>Coventry</c:v>
                </c:pt>
                <c:pt idx="677">
                  <c:v>Dudley</c:v>
                </c:pt>
                <c:pt idx="678">
                  <c:v>Herefordshire</c:v>
                </c:pt>
                <c:pt idx="679">
                  <c:v>Sandwell</c:v>
                </c:pt>
                <c:pt idx="680">
                  <c:v>Shropshire</c:v>
                </c:pt>
                <c:pt idx="681">
                  <c:v>Solihull</c:v>
                </c:pt>
                <c:pt idx="682">
                  <c:v>Staffordshire</c:v>
                </c:pt>
                <c:pt idx="683">
                  <c:v>Stoke-on-Trent</c:v>
                </c:pt>
                <c:pt idx="684">
                  <c:v>Telford and Wrekin</c:v>
                </c:pt>
                <c:pt idx="685">
                  <c:v>Walsall</c:v>
                </c:pt>
                <c:pt idx="686">
                  <c:v>Warwickshire</c:v>
                </c:pt>
                <c:pt idx="687">
                  <c:v>Wolverhampton</c:v>
                </c:pt>
                <c:pt idx="688">
                  <c:v>Worcestershire</c:v>
                </c:pt>
                <c:pt idx="689">
                  <c:v>Total</c:v>
                </c:pt>
                <c:pt idx="690">
                  <c:v>Barnsley</c:v>
                </c:pt>
                <c:pt idx="691">
                  <c:v>Bradford</c:v>
                </c:pt>
                <c:pt idx="692">
                  <c:v>Calderdale</c:v>
                </c:pt>
                <c:pt idx="693">
                  <c:v>Doncaster</c:v>
                </c:pt>
                <c:pt idx="694">
                  <c:v>East Riding of Yorkshire</c:v>
                </c:pt>
                <c:pt idx="695">
                  <c:v>Kingston upon Hull</c:v>
                </c:pt>
                <c:pt idx="696">
                  <c:v>Kirklees</c:v>
                </c:pt>
                <c:pt idx="697">
                  <c:v>Leeds</c:v>
                </c:pt>
                <c:pt idx="698">
                  <c:v>North East Lincolnshire</c:v>
                </c:pt>
                <c:pt idx="699">
                  <c:v>North Lincolnshire</c:v>
                </c:pt>
                <c:pt idx="700">
                  <c:v>North Yorkshire</c:v>
                </c:pt>
                <c:pt idx="701">
                  <c:v>Rotherham</c:v>
                </c:pt>
                <c:pt idx="702">
                  <c:v>Sheffield</c:v>
                </c:pt>
                <c:pt idx="703">
                  <c:v>Wakefield</c:v>
                </c:pt>
                <c:pt idx="704">
                  <c:v>York</c:v>
                </c:pt>
                <c:pt idx="705">
                  <c:v>Total</c:v>
                </c:pt>
                <c:pt idx="706">
                  <c:v>England</c:v>
                </c:pt>
                <c:pt idx="708">
                  <c:v>(European Standard Population / Local Population) ^2 * Observations</c:v>
                </c:pt>
                <c:pt idx="710">
                  <c:v>Upper tier local authority of residence</c:v>
                </c:pt>
                <c:pt idx="711">
                  <c:v>Derby</c:v>
                </c:pt>
                <c:pt idx="712">
                  <c:v>Derbyshire</c:v>
                </c:pt>
                <c:pt idx="713">
                  <c:v>Leicester</c:v>
                </c:pt>
                <c:pt idx="714">
                  <c:v>Leicestershire</c:v>
                </c:pt>
                <c:pt idx="715">
                  <c:v>Lincolnshire</c:v>
                </c:pt>
                <c:pt idx="716">
                  <c:v>Northamptonshire</c:v>
                </c:pt>
                <c:pt idx="717">
                  <c:v>Nottingham</c:v>
                </c:pt>
                <c:pt idx="718">
                  <c:v>Nottinghamshire</c:v>
                </c:pt>
                <c:pt idx="719">
                  <c:v>Rutland</c:v>
                </c:pt>
                <c:pt idx="720">
                  <c:v>Total</c:v>
                </c:pt>
                <c:pt idx="721">
                  <c:v>Bedford</c:v>
                </c:pt>
                <c:pt idx="722">
                  <c:v>Cambridgeshire</c:v>
                </c:pt>
                <c:pt idx="723">
                  <c:v>Central Bedfordshire</c:v>
                </c:pt>
                <c:pt idx="724">
                  <c:v>Essex</c:v>
                </c:pt>
                <c:pt idx="725">
                  <c:v>Hertfordshire</c:v>
                </c:pt>
                <c:pt idx="726">
                  <c:v>Luton</c:v>
                </c:pt>
                <c:pt idx="727">
                  <c:v>Milton Keynes</c:v>
                </c:pt>
                <c:pt idx="728">
                  <c:v>Norfolk</c:v>
                </c:pt>
                <c:pt idx="729">
                  <c:v>Peterborough</c:v>
                </c:pt>
                <c:pt idx="730">
                  <c:v>Southend-on-Sea</c:v>
                </c:pt>
                <c:pt idx="731">
                  <c:v>Suffolk</c:v>
                </c:pt>
                <c:pt idx="732">
                  <c:v>Thurrock</c:v>
                </c:pt>
                <c:pt idx="733">
                  <c:v>Total</c:v>
                </c:pt>
                <c:pt idx="734">
                  <c:v>Barking and Dagenham</c:v>
                </c:pt>
                <c:pt idx="735">
                  <c:v>Barnet</c:v>
                </c:pt>
                <c:pt idx="736">
                  <c:v>Bexley</c:v>
                </c:pt>
                <c:pt idx="737">
                  <c:v>Brent</c:v>
                </c:pt>
                <c:pt idx="738">
                  <c:v>Bromley</c:v>
                </c:pt>
                <c:pt idx="739">
                  <c:v>Camden</c:v>
                </c:pt>
                <c:pt idx="740">
                  <c:v>City of London</c:v>
                </c:pt>
                <c:pt idx="741">
                  <c:v>Croydon</c:v>
                </c:pt>
                <c:pt idx="742">
                  <c:v>Ealing</c:v>
                </c:pt>
                <c:pt idx="743">
                  <c:v>Enfield</c:v>
                </c:pt>
                <c:pt idx="744">
                  <c:v>Greenwich</c:v>
                </c:pt>
                <c:pt idx="745">
                  <c:v>Hackney</c:v>
                </c:pt>
                <c:pt idx="746">
                  <c:v>Hammersmith and Fulham</c:v>
                </c:pt>
                <c:pt idx="747">
                  <c:v>Haringey</c:v>
                </c:pt>
                <c:pt idx="748">
                  <c:v>Harrow</c:v>
                </c:pt>
                <c:pt idx="749">
                  <c:v>Havering</c:v>
                </c:pt>
                <c:pt idx="750">
                  <c:v>Hillingdon</c:v>
                </c:pt>
                <c:pt idx="751">
                  <c:v>Hounslow</c:v>
                </c:pt>
                <c:pt idx="752">
                  <c:v>Islington</c:v>
                </c:pt>
                <c:pt idx="753">
                  <c:v>Kensington and Chelsea</c:v>
                </c:pt>
                <c:pt idx="754">
                  <c:v>Kingston upon Thames</c:v>
                </c:pt>
                <c:pt idx="755">
                  <c:v>Lambeth</c:v>
                </c:pt>
                <c:pt idx="756">
                  <c:v>Lewisham</c:v>
                </c:pt>
                <c:pt idx="757">
                  <c:v>Merton</c:v>
                </c:pt>
                <c:pt idx="758">
                  <c:v>Newham</c:v>
                </c:pt>
                <c:pt idx="759">
                  <c:v>Redbridge</c:v>
                </c:pt>
                <c:pt idx="760">
                  <c:v>Richmond upon Thames</c:v>
                </c:pt>
                <c:pt idx="761">
                  <c:v>Southwark</c:v>
                </c:pt>
                <c:pt idx="762">
                  <c:v>Sutton</c:v>
                </c:pt>
                <c:pt idx="763">
                  <c:v>Tower Hamlets</c:v>
                </c:pt>
                <c:pt idx="764">
                  <c:v>Waltham Forest</c:v>
                </c:pt>
                <c:pt idx="765">
                  <c:v>Wandsworth</c:v>
                </c:pt>
                <c:pt idx="766">
                  <c:v>Westminster</c:v>
                </c:pt>
                <c:pt idx="767">
                  <c:v>Total</c:v>
                </c:pt>
                <c:pt idx="768">
                  <c:v>County Durham</c:v>
                </c:pt>
                <c:pt idx="769">
                  <c:v>Darlington</c:v>
                </c:pt>
                <c:pt idx="770">
                  <c:v>Gateshead</c:v>
                </c:pt>
                <c:pt idx="771">
                  <c:v>Hartlepool</c:v>
                </c:pt>
                <c:pt idx="772">
                  <c:v>Middlesbrough</c:v>
                </c:pt>
                <c:pt idx="773">
                  <c:v>Newcastle upon Tyne</c:v>
                </c:pt>
                <c:pt idx="774">
                  <c:v>North Tyneside</c:v>
                </c:pt>
                <c:pt idx="775">
                  <c:v>Northumberland</c:v>
                </c:pt>
                <c:pt idx="776">
                  <c:v>Redcar and Cleveland</c:v>
                </c:pt>
                <c:pt idx="777">
                  <c:v>South Tyneside</c:v>
                </c:pt>
                <c:pt idx="778">
                  <c:v>Stockton-on-Tees</c:v>
                </c:pt>
                <c:pt idx="779">
                  <c:v>Sunderland</c:v>
                </c:pt>
                <c:pt idx="780">
                  <c:v>Total</c:v>
                </c:pt>
                <c:pt idx="781">
                  <c:v>Blackburn with Darwen</c:v>
                </c:pt>
                <c:pt idx="782">
                  <c:v>Blackpool</c:v>
                </c:pt>
                <c:pt idx="783">
                  <c:v>Bolton</c:v>
                </c:pt>
                <c:pt idx="784">
                  <c:v>Bury</c:v>
                </c:pt>
                <c:pt idx="785">
                  <c:v>Cheshire East</c:v>
                </c:pt>
                <c:pt idx="786">
                  <c:v>Cheshire West and Chester</c:v>
                </c:pt>
                <c:pt idx="787">
                  <c:v>Cumbria</c:v>
                </c:pt>
                <c:pt idx="788">
                  <c:v>Halton</c:v>
                </c:pt>
                <c:pt idx="789">
                  <c:v>Knowsley</c:v>
                </c:pt>
                <c:pt idx="790">
                  <c:v>Lancashire</c:v>
                </c:pt>
                <c:pt idx="791">
                  <c:v>Liverpool</c:v>
                </c:pt>
                <c:pt idx="792">
                  <c:v>Manchester</c:v>
                </c:pt>
                <c:pt idx="793">
                  <c:v>Oldham</c:v>
                </c:pt>
                <c:pt idx="794">
                  <c:v>Rochdale</c:v>
                </c:pt>
                <c:pt idx="795">
                  <c:v>Salford</c:v>
                </c:pt>
                <c:pt idx="796">
                  <c:v>Sefton</c:v>
                </c:pt>
                <c:pt idx="797">
                  <c:v>St. Helens</c:v>
                </c:pt>
                <c:pt idx="798">
                  <c:v>Stockport</c:v>
                </c:pt>
                <c:pt idx="799">
                  <c:v>Tameside</c:v>
                </c:pt>
                <c:pt idx="800">
                  <c:v>Trafford</c:v>
                </c:pt>
                <c:pt idx="801">
                  <c:v>Warrington</c:v>
                </c:pt>
                <c:pt idx="802">
                  <c:v>Wigan</c:v>
                </c:pt>
                <c:pt idx="803">
                  <c:v>Wirral</c:v>
                </c:pt>
                <c:pt idx="804">
                  <c:v>Total</c:v>
                </c:pt>
                <c:pt idx="805">
                  <c:v>Bracknell Forest</c:v>
                </c:pt>
                <c:pt idx="806">
                  <c:v>Brighton and Hove</c:v>
                </c:pt>
                <c:pt idx="807">
                  <c:v>Buckinghamshire</c:v>
                </c:pt>
                <c:pt idx="808">
                  <c:v>East Sussex</c:v>
                </c:pt>
                <c:pt idx="809">
                  <c:v>Hampshire</c:v>
                </c:pt>
                <c:pt idx="810">
                  <c:v>Isle of Wight</c:v>
                </c:pt>
                <c:pt idx="811">
                  <c:v>Kent</c:v>
                </c:pt>
                <c:pt idx="812">
                  <c:v>Medway</c:v>
                </c:pt>
                <c:pt idx="813">
                  <c:v>Oxfordshire</c:v>
                </c:pt>
                <c:pt idx="814">
                  <c:v>Portsmouth</c:v>
                </c:pt>
                <c:pt idx="815">
                  <c:v>Reading</c:v>
                </c:pt>
                <c:pt idx="816">
                  <c:v>Slough</c:v>
                </c:pt>
                <c:pt idx="817">
                  <c:v>Southampton</c:v>
                </c:pt>
                <c:pt idx="818">
                  <c:v>Surrey</c:v>
                </c:pt>
                <c:pt idx="819">
                  <c:v>West Berkshire</c:v>
                </c:pt>
                <c:pt idx="820">
                  <c:v>West Sussex</c:v>
                </c:pt>
                <c:pt idx="821">
                  <c:v>Windsor and Maidenhead</c:v>
                </c:pt>
                <c:pt idx="822">
                  <c:v>Wokingham</c:v>
                </c:pt>
                <c:pt idx="823">
                  <c:v>Total</c:v>
                </c:pt>
                <c:pt idx="824">
                  <c:v>Bath and North East Somerset</c:v>
                </c:pt>
                <c:pt idx="825">
                  <c:v>Bournemouth</c:v>
                </c:pt>
                <c:pt idx="826">
                  <c:v>Bristol</c:v>
                </c:pt>
                <c:pt idx="827">
                  <c:v>Cornwall</c:v>
                </c:pt>
                <c:pt idx="828">
                  <c:v>Devon</c:v>
                </c:pt>
                <c:pt idx="829">
                  <c:v>Dorset</c:v>
                </c:pt>
                <c:pt idx="830">
                  <c:v>Gloucestershire</c:v>
                </c:pt>
                <c:pt idx="831">
                  <c:v>Isles of Scilly</c:v>
                </c:pt>
                <c:pt idx="832">
                  <c:v>North Somerset</c:v>
                </c:pt>
                <c:pt idx="833">
                  <c:v>Plymouth</c:v>
                </c:pt>
                <c:pt idx="834">
                  <c:v>Poole</c:v>
                </c:pt>
                <c:pt idx="835">
                  <c:v>Somerset</c:v>
                </c:pt>
                <c:pt idx="836">
                  <c:v>South Gloucestershire</c:v>
                </c:pt>
                <c:pt idx="837">
                  <c:v>Swindon</c:v>
                </c:pt>
                <c:pt idx="838">
                  <c:v>Torbay</c:v>
                </c:pt>
                <c:pt idx="839">
                  <c:v>Wiltshire</c:v>
                </c:pt>
                <c:pt idx="840">
                  <c:v>Total</c:v>
                </c:pt>
                <c:pt idx="841">
                  <c:v>Birmingham</c:v>
                </c:pt>
                <c:pt idx="842">
                  <c:v>Coventry</c:v>
                </c:pt>
                <c:pt idx="843">
                  <c:v>Dudley</c:v>
                </c:pt>
                <c:pt idx="844">
                  <c:v>Herefordshire</c:v>
                </c:pt>
                <c:pt idx="845">
                  <c:v>Sandwell</c:v>
                </c:pt>
                <c:pt idx="846">
                  <c:v>Shropshire</c:v>
                </c:pt>
                <c:pt idx="847">
                  <c:v>Solihull</c:v>
                </c:pt>
                <c:pt idx="848">
                  <c:v>Staffordshire</c:v>
                </c:pt>
                <c:pt idx="849">
                  <c:v>Stoke-on-Trent</c:v>
                </c:pt>
                <c:pt idx="850">
                  <c:v>Telford and Wrekin</c:v>
                </c:pt>
                <c:pt idx="851">
                  <c:v>Walsall</c:v>
                </c:pt>
                <c:pt idx="852">
                  <c:v>Warwickshire</c:v>
                </c:pt>
                <c:pt idx="853">
                  <c:v>Wolverhampton</c:v>
                </c:pt>
                <c:pt idx="854">
                  <c:v>Worcestershire</c:v>
                </c:pt>
                <c:pt idx="855">
                  <c:v>Total</c:v>
                </c:pt>
                <c:pt idx="856">
                  <c:v>Barnsley</c:v>
                </c:pt>
                <c:pt idx="857">
                  <c:v>Bradford</c:v>
                </c:pt>
                <c:pt idx="858">
                  <c:v>Calderdale</c:v>
                </c:pt>
                <c:pt idx="859">
                  <c:v>Doncaster</c:v>
                </c:pt>
              </c:strCache>
            </c:strRef>
          </c:cat>
          <c:val>
            <c:numRef>
              <c:f>'Lab reports - UTLA DSRs'!$E$46:$E$78</c:f>
              <c:numCache>
                <c:formatCode>0.0</c:formatCode>
                <c:ptCount val="33"/>
                <c:pt idx="0">
                  <c:v>21.558259209583007</c:v>
                </c:pt>
                <c:pt idx="1">
                  <c:v>38.136389318895162</c:v>
                </c:pt>
                <c:pt idx="2">
                  <c:v>29.228221144007257</c:v>
                </c:pt>
                <c:pt idx="3">
                  <c:v>19.221139864908675</c:v>
                </c:pt>
                <c:pt idx="4">
                  <c:v>5.9312876634987148</c:v>
                </c:pt>
                <c:pt idx="5">
                  <c:v>8.7088933751342754</c:v>
                </c:pt>
                <c:pt idx="6">
                  <c:v>17.456858483293971</c:v>
                </c:pt>
                <c:pt idx="7">
                  <c:v>7.6706334039645361</c:v>
                </c:pt>
                <c:pt idx="8">
                  <c:v>16.196841062372233</c:v>
                </c:pt>
                <c:pt idx="9">
                  <c:v>10.870204788991302</c:v>
                </c:pt>
                <c:pt idx="10">
                  <c:v>16.164437898574015</c:v>
                </c:pt>
                <c:pt idx="11">
                  <c:v>13.500319413819536</c:v>
                </c:pt>
                <c:pt idx="12">
                  <c:v>9.014367938381147</c:v>
                </c:pt>
                <c:pt idx="13">
                  <c:v>3.971988355985121</c:v>
                </c:pt>
                <c:pt idx="14">
                  <c:v>15.692305793691725</c:v>
                </c:pt>
                <c:pt idx="15">
                  <c:v>21.279477619187588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1"/>
          <c:order val="1"/>
          <c:tx>
            <c:strRef>
              <c:f>'Lab reports - UTLA DSRs'!$H$44:$J$44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AE9E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'Lab reports - UTLA DSRs'!$N$46:$N$78</c:f>
                <c:numCache>
                  <c:formatCode>General</c:formatCode>
                  <c:ptCount val="33"/>
                  <c:pt idx="0">
                    <c:v>4.0932019318399071</c:v>
                  </c:pt>
                  <c:pt idx="1">
                    <c:v>6.8240636076686556</c:v>
                  </c:pt>
                  <c:pt idx="2">
                    <c:v>7.6620305900830736</c:v>
                  </c:pt>
                  <c:pt idx="3">
                    <c:v>5.5747840735717773</c:v>
                  </c:pt>
                  <c:pt idx="4">
                    <c:v>6.1777956703021601</c:v>
                  </c:pt>
                  <c:pt idx="5">
                    <c:v>5.43755980026625</c:v>
                  </c:pt>
                  <c:pt idx="6">
                    <c:v>5.7144708164468625</c:v>
                  </c:pt>
                  <c:pt idx="7">
                    <c:v>7.2230145142754036</c:v>
                  </c:pt>
                  <c:pt idx="8">
                    <c:v>3.6512687166365563</c:v>
                  </c:pt>
                  <c:pt idx="9">
                    <c:v>3.5918945574912549</c:v>
                  </c:pt>
                  <c:pt idx="10">
                    <c:v>6.3835180492454207</c:v>
                  </c:pt>
                  <c:pt idx="11">
                    <c:v>4.6606382217790703</c:v>
                  </c:pt>
                  <c:pt idx="12">
                    <c:v>2.3806290530719121</c:v>
                  </c:pt>
                  <c:pt idx="13">
                    <c:v>4.7374631728541434</c:v>
                  </c:pt>
                  <c:pt idx="14">
                    <c:v>1.2318479510990308</c:v>
                  </c:pt>
                  <c:pt idx="15">
                    <c:v>0.38003267875772195</c:v>
                  </c:pt>
                  <c:pt idx="16">
                    <c:v>0</c:v>
                  </c:pt>
                  <c:pt idx="17">
                    <c:v>0</c:v>
                  </c:pt>
                  <c:pt idx="18">
                    <c:v>0</c:v>
                  </c:pt>
                  <c:pt idx="19">
                    <c:v>0</c:v>
                  </c:pt>
                  <c:pt idx="20">
                    <c:v>0</c:v>
                  </c:pt>
                  <c:pt idx="21">
                    <c:v>0</c:v>
                  </c:pt>
                  <c:pt idx="22">
                    <c:v>0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  <c:pt idx="27">
                    <c:v>0</c:v>
                  </c:pt>
                  <c:pt idx="28">
                    <c:v>0</c:v>
                  </c:pt>
                  <c:pt idx="29">
                    <c:v>0</c:v>
                  </c:pt>
                  <c:pt idx="30">
                    <c:v>0</c:v>
                  </c:pt>
                  <c:pt idx="31">
                    <c:v>0</c:v>
                  </c:pt>
                  <c:pt idx="32">
                    <c:v>0</c:v>
                  </c:pt>
                </c:numCache>
              </c:numRef>
            </c:plus>
            <c:minus>
              <c:numRef>
                <c:f>'Lab reports - UTLA DSRs'!$M$46:$M$78</c:f>
                <c:numCache>
                  <c:formatCode>General</c:formatCode>
                  <c:ptCount val="33"/>
                  <c:pt idx="0">
                    <c:v>3.8018048548126657</c:v>
                  </c:pt>
                  <c:pt idx="1">
                    <c:v>5.947270383000177</c:v>
                  </c:pt>
                  <c:pt idx="2">
                    <c:v>6.4278510406802525</c:v>
                  </c:pt>
                  <c:pt idx="3">
                    <c:v>4.5670760859652848</c:v>
                  </c:pt>
                  <c:pt idx="4">
                    <c:v>4.9446156377398847</c:v>
                  </c:pt>
                  <c:pt idx="5">
                    <c:v>4.4465486248030555</c:v>
                  </c:pt>
                  <c:pt idx="6">
                    <c:v>4.562162084903262</c:v>
                  </c:pt>
                  <c:pt idx="7">
                    <c:v>5.318677089143236</c:v>
                  </c:pt>
                  <c:pt idx="8">
                    <c:v>3.0878194259433567</c:v>
                  </c:pt>
                  <c:pt idx="9">
                    <c:v>3.0309903788183004</c:v>
                  </c:pt>
                  <c:pt idx="10">
                    <c:v>4.5229971688277146</c:v>
                  </c:pt>
                  <c:pt idx="11">
                    <c:v>3.5772633138027015</c:v>
                  </c:pt>
                  <c:pt idx="12">
                    <c:v>2.0153939256032514</c:v>
                  </c:pt>
                  <c:pt idx="13">
                    <c:v>3.0658149979563349</c:v>
                  </c:pt>
                  <c:pt idx="14">
                    <c:v>1.1784311293511429</c:v>
                  </c:pt>
                  <c:pt idx="15">
                    <c:v>0.37460750987088787</c:v>
                  </c:pt>
                  <c:pt idx="16">
                    <c:v>0</c:v>
                  </c:pt>
                  <c:pt idx="17">
                    <c:v>0</c:v>
                  </c:pt>
                  <c:pt idx="18">
                    <c:v>0</c:v>
                  </c:pt>
                  <c:pt idx="19">
                    <c:v>0</c:v>
                  </c:pt>
                  <c:pt idx="20">
                    <c:v>0</c:v>
                  </c:pt>
                  <c:pt idx="21">
                    <c:v>0</c:v>
                  </c:pt>
                  <c:pt idx="22">
                    <c:v>0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  <c:pt idx="27">
                    <c:v>0</c:v>
                  </c:pt>
                  <c:pt idx="28">
                    <c:v>0</c:v>
                  </c:pt>
                  <c:pt idx="29">
                    <c:v>0</c:v>
                  </c:pt>
                  <c:pt idx="30">
                    <c:v>0</c:v>
                  </c:pt>
                  <c:pt idx="31">
                    <c:v>0</c:v>
                  </c:pt>
                  <c:pt idx="32">
                    <c:v>0</c:v>
                  </c:pt>
                </c:numCache>
              </c:numRef>
            </c:minus>
            <c:spPr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errBars>
          <c:cat>
            <c:strRef>
              <c:f>'Lab reports - UTLA DSRs'!$D$46:$D$905</c:f>
              <c:strCache>
                <c:ptCount val="860"/>
                <c:pt idx="0">
                  <c:v>Birmingham</c:v>
                </c:pt>
                <c:pt idx="1">
                  <c:v>Coventry</c:v>
                </c:pt>
                <c:pt idx="2">
                  <c:v>Stoke-on-Trent</c:v>
                </c:pt>
                <c:pt idx="3">
                  <c:v>Dudley</c:v>
                </c:pt>
                <c:pt idx="4">
                  <c:v>Wolverhampton</c:v>
                </c:pt>
                <c:pt idx="5">
                  <c:v>Sandwell</c:v>
                </c:pt>
                <c:pt idx="6">
                  <c:v>Walsall</c:v>
                </c:pt>
                <c:pt idx="7">
                  <c:v>Telford and Wrekin</c:v>
                </c:pt>
                <c:pt idx="8">
                  <c:v>Worcestershire</c:v>
                </c:pt>
                <c:pt idx="9">
                  <c:v>Warwickshire</c:v>
                </c:pt>
                <c:pt idx="10">
                  <c:v>Herefordshire</c:v>
                </c:pt>
                <c:pt idx="11">
                  <c:v>Shropshire</c:v>
                </c:pt>
                <c:pt idx="12">
                  <c:v>Staffordshire</c:v>
                </c:pt>
                <c:pt idx="13">
                  <c:v>Solihull</c:v>
                </c:pt>
                <c:pt idx="14">
                  <c:v>West Midlands PHEC</c:v>
                </c:pt>
                <c:pt idx="15">
                  <c:v>England</c:v>
                </c:pt>
                <c:pt idx="36">
                  <c:v>Raw data - do not change or delete</c:v>
                </c:pt>
                <c:pt idx="38">
                  <c:v>DSRs with 95% Confidence Intervals</c:v>
                </c:pt>
                <c:pt idx="40">
                  <c:v>Upper tier local authority of residence</c:v>
                </c:pt>
                <c:pt idx="42">
                  <c:v>Derby</c:v>
                </c:pt>
                <c:pt idx="43">
                  <c:v>Derbyshire</c:v>
                </c:pt>
                <c:pt idx="44">
                  <c:v>Leicester</c:v>
                </c:pt>
                <c:pt idx="45">
                  <c:v>Leicestershire</c:v>
                </c:pt>
                <c:pt idx="46">
                  <c:v>Lincolnshire</c:v>
                </c:pt>
                <c:pt idx="47">
                  <c:v>Northamptonshire</c:v>
                </c:pt>
                <c:pt idx="48">
                  <c:v>Nottingham</c:v>
                </c:pt>
                <c:pt idx="49">
                  <c:v>Nottinghamshire</c:v>
                </c:pt>
                <c:pt idx="50">
                  <c:v>Rutland</c:v>
                </c:pt>
                <c:pt idx="51">
                  <c:v>East Midlands PHEC</c:v>
                </c:pt>
                <c:pt idx="52">
                  <c:v>Bedford</c:v>
                </c:pt>
                <c:pt idx="53">
                  <c:v>Cambridgeshire</c:v>
                </c:pt>
                <c:pt idx="54">
                  <c:v>Central Bedfordshire</c:v>
                </c:pt>
                <c:pt idx="55">
                  <c:v>Essex</c:v>
                </c:pt>
                <c:pt idx="56">
                  <c:v>Hertfordshire</c:v>
                </c:pt>
                <c:pt idx="57">
                  <c:v>Luton</c:v>
                </c:pt>
                <c:pt idx="58">
                  <c:v>Milton Keynes</c:v>
                </c:pt>
                <c:pt idx="59">
                  <c:v>Norfolk</c:v>
                </c:pt>
                <c:pt idx="60">
                  <c:v>Peterborough</c:v>
                </c:pt>
                <c:pt idx="61">
                  <c:v>Southend-on-Sea</c:v>
                </c:pt>
                <c:pt idx="62">
                  <c:v>Suffolk</c:v>
                </c:pt>
                <c:pt idx="63">
                  <c:v>Thurrock</c:v>
                </c:pt>
                <c:pt idx="64">
                  <c:v>East of England PHEC</c:v>
                </c:pt>
                <c:pt idx="65">
                  <c:v>Barking and Dagenham</c:v>
                </c:pt>
                <c:pt idx="66">
                  <c:v>Barnet</c:v>
                </c:pt>
                <c:pt idx="67">
                  <c:v>Bexley</c:v>
                </c:pt>
                <c:pt idx="68">
                  <c:v>Brent</c:v>
                </c:pt>
                <c:pt idx="69">
                  <c:v>Bromley</c:v>
                </c:pt>
                <c:pt idx="70">
                  <c:v>Camden</c:v>
                </c:pt>
                <c:pt idx="71">
                  <c:v>City of London</c:v>
                </c:pt>
                <c:pt idx="72">
                  <c:v>Croydon</c:v>
                </c:pt>
                <c:pt idx="73">
                  <c:v>Ealing</c:v>
                </c:pt>
                <c:pt idx="74">
                  <c:v>Enfield</c:v>
                </c:pt>
                <c:pt idx="75">
                  <c:v>Greenwich</c:v>
                </c:pt>
                <c:pt idx="76">
                  <c:v>Hackney</c:v>
                </c:pt>
                <c:pt idx="77">
                  <c:v>Hammersmith and Fulham</c:v>
                </c:pt>
                <c:pt idx="78">
                  <c:v>Haringey</c:v>
                </c:pt>
                <c:pt idx="79">
                  <c:v>Harrow</c:v>
                </c:pt>
                <c:pt idx="80">
                  <c:v>Havering</c:v>
                </c:pt>
                <c:pt idx="81">
                  <c:v>Hillingdon</c:v>
                </c:pt>
                <c:pt idx="82">
                  <c:v>Hounslow</c:v>
                </c:pt>
                <c:pt idx="83">
                  <c:v>Islington</c:v>
                </c:pt>
                <c:pt idx="84">
                  <c:v>Kensington and Chelsea</c:v>
                </c:pt>
                <c:pt idx="85">
                  <c:v>Kingston upon Thames</c:v>
                </c:pt>
                <c:pt idx="86">
                  <c:v>Lambeth</c:v>
                </c:pt>
                <c:pt idx="87">
                  <c:v>Lewisham</c:v>
                </c:pt>
                <c:pt idx="88">
                  <c:v>Merton</c:v>
                </c:pt>
                <c:pt idx="89">
                  <c:v>Newham</c:v>
                </c:pt>
                <c:pt idx="90">
                  <c:v>Redbridge</c:v>
                </c:pt>
                <c:pt idx="91">
                  <c:v>Richmond upon Thames</c:v>
                </c:pt>
                <c:pt idx="92">
                  <c:v>Southwark</c:v>
                </c:pt>
                <c:pt idx="93">
                  <c:v>Sutton</c:v>
                </c:pt>
                <c:pt idx="94">
                  <c:v>Tower Hamlets</c:v>
                </c:pt>
                <c:pt idx="95">
                  <c:v>Waltham Forest</c:v>
                </c:pt>
                <c:pt idx="96">
                  <c:v>Wandsworth</c:v>
                </c:pt>
                <c:pt idx="97">
                  <c:v>Westminster</c:v>
                </c:pt>
                <c:pt idx="98">
                  <c:v>London PHEC</c:v>
                </c:pt>
                <c:pt idx="99">
                  <c:v>County Durham</c:v>
                </c:pt>
                <c:pt idx="100">
                  <c:v>Darlington</c:v>
                </c:pt>
                <c:pt idx="101">
                  <c:v>Gateshead</c:v>
                </c:pt>
                <c:pt idx="102">
                  <c:v>Hartlepool</c:v>
                </c:pt>
                <c:pt idx="103">
                  <c:v>Middlesbrough</c:v>
                </c:pt>
                <c:pt idx="104">
                  <c:v>Newcastle upon Tyne</c:v>
                </c:pt>
                <c:pt idx="105">
                  <c:v>North Tyneside</c:v>
                </c:pt>
                <c:pt idx="106">
                  <c:v>Northumberland</c:v>
                </c:pt>
                <c:pt idx="107">
                  <c:v>Redcar and Cleveland</c:v>
                </c:pt>
                <c:pt idx="108">
                  <c:v>South Tyneside</c:v>
                </c:pt>
                <c:pt idx="109">
                  <c:v>Stockton-on-Tees</c:v>
                </c:pt>
                <c:pt idx="110">
                  <c:v>Sunderland</c:v>
                </c:pt>
                <c:pt idx="111">
                  <c:v>North East PHEC</c:v>
                </c:pt>
                <c:pt idx="112">
                  <c:v>Blackburn with Darwen</c:v>
                </c:pt>
                <c:pt idx="113">
                  <c:v>Blackpool</c:v>
                </c:pt>
                <c:pt idx="114">
                  <c:v>Bolton</c:v>
                </c:pt>
                <c:pt idx="115">
                  <c:v>Bury</c:v>
                </c:pt>
                <c:pt idx="116">
                  <c:v>Cheshire East</c:v>
                </c:pt>
                <c:pt idx="117">
                  <c:v>Cheshire West and Chester</c:v>
                </c:pt>
                <c:pt idx="118">
                  <c:v>Cumbria</c:v>
                </c:pt>
                <c:pt idx="119">
                  <c:v>Halton</c:v>
                </c:pt>
                <c:pt idx="120">
                  <c:v>Knowsley</c:v>
                </c:pt>
                <c:pt idx="121">
                  <c:v>Lancashire</c:v>
                </c:pt>
                <c:pt idx="122">
                  <c:v>Liverpool</c:v>
                </c:pt>
                <c:pt idx="123">
                  <c:v>Manchester</c:v>
                </c:pt>
                <c:pt idx="124">
                  <c:v>Oldham</c:v>
                </c:pt>
                <c:pt idx="125">
                  <c:v>Rochdale</c:v>
                </c:pt>
                <c:pt idx="126">
                  <c:v>Salford</c:v>
                </c:pt>
                <c:pt idx="127">
                  <c:v>Sefton</c:v>
                </c:pt>
                <c:pt idx="128">
                  <c:v>St. Helens</c:v>
                </c:pt>
                <c:pt idx="129">
                  <c:v>Stockport</c:v>
                </c:pt>
                <c:pt idx="130">
                  <c:v>Tameside</c:v>
                </c:pt>
                <c:pt idx="131">
                  <c:v>Trafford</c:v>
                </c:pt>
                <c:pt idx="132">
                  <c:v>Warrington</c:v>
                </c:pt>
                <c:pt idx="133">
                  <c:v>Wigan</c:v>
                </c:pt>
                <c:pt idx="134">
                  <c:v>Wirral</c:v>
                </c:pt>
                <c:pt idx="135">
                  <c:v>North West PHEC</c:v>
                </c:pt>
                <c:pt idx="136">
                  <c:v>Bracknell Forest</c:v>
                </c:pt>
                <c:pt idx="137">
                  <c:v>Brighton and Hove</c:v>
                </c:pt>
                <c:pt idx="138">
                  <c:v>Buckinghamshire</c:v>
                </c:pt>
                <c:pt idx="139">
                  <c:v>East Sussex</c:v>
                </c:pt>
                <c:pt idx="140">
                  <c:v>Hampshire</c:v>
                </c:pt>
                <c:pt idx="141">
                  <c:v>Isle of Wight</c:v>
                </c:pt>
                <c:pt idx="142">
                  <c:v>Kent</c:v>
                </c:pt>
                <c:pt idx="143">
                  <c:v>Medway</c:v>
                </c:pt>
                <c:pt idx="144">
                  <c:v>Oxfordshire</c:v>
                </c:pt>
                <c:pt idx="145">
                  <c:v>Portsmouth</c:v>
                </c:pt>
                <c:pt idx="146">
                  <c:v>Reading</c:v>
                </c:pt>
                <c:pt idx="147">
                  <c:v>Slough</c:v>
                </c:pt>
                <c:pt idx="148">
                  <c:v>Southampton</c:v>
                </c:pt>
                <c:pt idx="149">
                  <c:v>Surrey</c:v>
                </c:pt>
                <c:pt idx="150">
                  <c:v>West Berkshire</c:v>
                </c:pt>
                <c:pt idx="151">
                  <c:v>West Sussex</c:v>
                </c:pt>
                <c:pt idx="152">
                  <c:v>Windsor and Maidenhead</c:v>
                </c:pt>
                <c:pt idx="153">
                  <c:v>Wokingham</c:v>
                </c:pt>
                <c:pt idx="154">
                  <c:v>South East PHEC</c:v>
                </c:pt>
                <c:pt idx="155">
                  <c:v>Bath and North East Somerset</c:v>
                </c:pt>
                <c:pt idx="156">
                  <c:v>Bournemouth</c:v>
                </c:pt>
                <c:pt idx="157">
                  <c:v>Bristol</c:v>
                </c:pt>
                <c:pt idx="158">
                  <c:v>Cornwall</c:v>
                </c:pt>
                <c:pt idx="159">
                  <c:v>Devon</c:v>
                </c:pt>
                <c:pt idx="160">
                  <c:v>Dorset</c:v>
                </c:pt>
                <c:pt idx="161">
                  <c:v>Gloucestershire</c:v>
                </c:pt>
                <c:pt idx="162">
                  <c:v>Isles of Scilly</c:v>
                </c:pt>
                <c:pt idx="163">
                  <c:v>North Somerset</c:v>
                </c:pt>
                <c:pt idx="164">
                  <c:v>Plymouth</c:v>
                </c:pt>
                <c:pt idx="165">
                  <c:v>Poole</c:v>
                </c:pt>
                <c:pt idx="166">
                  <c:v>Somerset</c:v>
                </c:pt>
                <c:pt idx="167">
                  <c:v>South Gloucestershire</c:v>
                </c:pt>
                <c:pt idx="168">
                  <c:v>Swindon</c:v>
                </c:pt>
                <c:pt idx="169">
                  <c:v>Torbay</c:v>
                </c:pt>
                <c:pt idx="170">
                  <c:v>Wiltshire</c:v>
                </c:pt>
                <c:pt idx="171">
                  <c:v>South West PHEC</c:v>
                </c:pt>
                <c:pt idx="172">
                  <c:v>Birmingham</c:v>
                </c:pt>
                <c:pt idx="173">
                  <c:v>Coventry</c:v>
                </c:pt>
                <c:pt idx="174">
                  <c:v>Dudley</c:v>
                </c:pt>
                <c:pt idx="175">
                  <c:v>Herefordshire</c:v>
                </c:pt>
                <c:pt idx="176">
                  <c:v>Sandwell</c:v>
                </c:pt>
                <c:pt idx="177">
                  <c:v>Shropshire</c:v>
                </c:pt>
                <c:pt idx="178">
                  <c:v>Solihull</c:v>
                </c:pt>
                <c:pt idx="179">
                  <c:v>Staffordshire</c:v>
                </c:pt>
                <c:pt idx="180">
                  <c:v>Stoke-on-Trent</c:v>
                </c:pt>
                <c:pt idx="181">
                  <c:v>Telford and Wrekin</c:v>
                </c:pt>
                <c:pt idx="182">
                  <c:v>Walsall</c:v>
                </c:pt>
                <c:pt idx="183">
                  <c:v>Warwickshire</c:v>
                </c:pt>
                <c:pt idx="184">
                  <c:v>Wolverhampton</c:v>
                </c:pt>
                <c:pt idx="185">
                  <c:v>Worcestershire</c:v>
                </c:pt>
                <c:pt idx="186">
                  <c:v>West Midlands PHEC</c:v>
                </c:pt>
                <c:pt idx="187">
                  <c:v>Barnsley</c:v>
                </c:pt>
                <c:pt idx="188">
                  <c:v>Bradford</c:v>
                </c:pt>
                <c:pt idx="189">
                  <c:v>Calderdale</c:v>
                </c:pt>
                <c:pt idx="190">
                  <c:v>Doncaster</c:v>
                </c:pt>
                <c:pt idx="191">
                  <c:v>East Riding of Yorkshire</c:v>
                </c:pt>
                <c:pt idx="192">
                  <c:v>Kingston upon Hull</c:v>
                </c:pt>
                <c:pt idx="193">
                  <c:v>Kirklees</c:v>
                </c:pt>
                <c:pt idx="194">
                  <c:v>Leeds</c:v>
                </c:pt>
                <c:pt idx="195">
                  <c:v>North East Lincolnshire</c:v>
                </c:pt>
                <c:pt idx="196">
                  <c:v>North Lincolnshire</c:v>
                </c:pt>
                <c:pt idx="197">
                  <c:v>North Yorkshire</c:v>
                </c:pt>
                <c:pt idx="198">
                  <c:v>Rotherham</c:v>
                </c:pt>
                <c:pt idx="199">
                  <c:v>Sheffield</c:v>
                </c:pt>
                <c:pt idx="200">
                  <c:v>Wakefield</c:v>
                </c:pt>
                <c:pt idx="201">
                  <c:v>York</c:v>
                </c:pt>
                <c:pt idx="202">
                  <c:v>Yorkshire and Humber PHEC</c:v>
                </c:pt>
                <c:pt idx="203">
                  <c:v>England</c:v>
                </c:pt>
                <c:pt idx="205">
                  <c:v>Observations</c:v>
                </c:pt>
                <c:pt idx="207">
                  <c:v>Upper tier local authority of residence</c:v>
                </c:pt>
                <c:pt idx="208">
                  <c:v>Derby</c:v>
                </c:pt>
                <c:pt idx="209">
                  <c:v>Derbyshire</c:v>
                </c:pt>
                <c:pt idx="210">
                  <c:v>Leicester</c:v>
                </c:pt>
                <c:pt idx="211">
                  <c:v>Leicestershire</c:v>
                </c:pt>
                <c:pt idx="212">
                  <c:v>Lincolnshire</c:v>
                </c:pt>
                <c:pt idx="213">
                  <c:v>Northamptonshire</c:v>
                </c:pt>
                <c:pt idx="214">
                  <c:v>Nottingham</c:v>
                </c:pt>
                <c:pt idx="215">
                  <c:v>Nottinghamshire</c:v>
                </c:pt>
                <c:pt idx="216">
                  <c:v>Rutland</c:v>
                </c:pt>
                <c:pt idx="217">
                  <c:v>Total</c:v>
                </c:pt>
                <c:pt idx="218">
                  <c:v>Bedford</c:v>
                </c:pt>
                <c:pt idx="219">
                  <c:v>Cambridgeshire</c:v>
                </c:pt>
                <c:pt idx="220">
                  <c:v>Central Bedfordshire</c:v>
                </c:pt>
                <c:pt idx="221">
                  <c:v>Essex</c:v>
                </c:pt>
                <c:pt idx="222">
                  <c:v>Hertfordshire</c:v>
                </c:pt>
                <c:pt idx="223">
                  <c:v>Luton</c:v>
                </c:pt>
                <c:pt idx="224">
                  <c:v>Milton Keynes</c:v>
                </c:pt>
                <c:pt idx="225">
                  <c:v>Norfolk</c:v>
                </c:pt>
                <c:pt idx="226">
                  <c:v>Peterborough</c:v>
                </c:pt>
                <c:pt idx="227">
                  <c:v>Southend-on-Sea</c:v>
                </c:pt>
                <c:pt idx="228">
                  <c:v>Suffolk</c:v>
                </c:pt>
                <c:pt idx="229">
                  <c:v>Thurrock</c:v>
                </c:pt>
                <c:pt idx="230">
                  <c:v>Total</c:v>
                </c:pt>
                <c:pt idx="231">
                  <c:v>Barking and Dagenham</c:v>
                </c:pt>
                <c:pt idx="232">
                  <c:v>Barnet</c:v>
                </c:pt>
                <c:pt idx="233">
                  <c:v>Bexley</c:v>
                </c:pt>
                <c:pt idx="234">
                  <c:v>Brent</c:v>
                </c:pt>
                <c:pt idx="235">
                  <c:v>Bromley</c:v>
                </c:pt>
                <c:pt idx="236">
                  <c:v>Camden</c:v>
                </c:pt>
                <c:pt idx="237">
                  <c:v>City of London</c:v>
                </c:pt>
                <c:pt idx="238">
                  <c:v>Croydon</c:v>
                </c:pt>
                <c:pt idx="239">
                  <c:v>Ealing</c:v>
                </c:pt>
                <c:pt idx="240">
                  <c:v>Enfield</c:v>
                </c:pt>
                <c:pt idx="241">
                  <c:v>Greenwich</c:v>
                </c:pt>
                <c:pt idx="242">
                  <c:v>Hackney</c:v>
                </c:pt>
                <c:pt idx="243">
                  <c:v>Hammersmith and Fulham</c:v>
                </c:pt>
                <c:pt idx="244">
                  <c:v>Haringey</c:v>
                </c:pt>
                <c:pt idx="245">
                  <c:v>Harrow</c:v>
                </c:pt>
                <c:pt idx="246">
                  <c:v>Havering</c:v>
                </c:pt>
                <c:pt idx="247">
                  <c:v>Hillingdon</c:v>
                </c:pt>
                <c:pt idx="248">
                  <c:v>Hounslow</c:v>
                </c:pt>
                <c:pt idx="249">
                  <c:v>Islington</c:v>
                </c:pt>
                <c:pt idx="250">
                  <c:v>Kensington and Chelsea</c:v>
                </c:pt>
                <c:pt idx="251">
                  <c:v>Kingston upon Thames</c:v>
                </c:pt>
                <c:pt idx="252">
                  <c:v>Lambeth</c:v>
                </c:pt>
                <c:pt idx="253">
                  <c:v>Lewisham</c:v>
                </c:pt>
                <c:pt idx="254">
                  <c:v>Merton</c:v>
                </c:pt>
                <c:pt idx="255">
                  <c:v>Newham</c:v>
                </c:pt>
                <c:pt idx="256">
                  <c:v>Redbridge</c:v>
                </c:pt>
                <c:pt idx="257">
                  <c:v>Richmond upon Thames</c:v>
                </c:pt>
                <c:pt idx="258">
                  <c:v>Southwark</c:v>
                </c:pt>
                <c:pt idx="259">
                  <c:v>Sutton</c:v>
                </c:pt>
                <c:pt idx="260">
                  <c:v>Tower Hamlets</c:v>
                </c:pt>
                <c:pt idx="261">
                  <c:v>Waltham Forest</c:v>
                </c:pt>
                <c:pt idx="262">
                  <c:v>Wandsworth</c:v>
                </c:pt>
                <c:pt idx="263">
                  <c:v>Westminster</c:v>
                </c:pt>
                <c:pt idx="264">
                  <c:v>Total</c:v>
                </c:pt>
                <c:pt idx="265">
                  <c:v>County Durham</c:v>
                </c:pt>
                <c:pt idx="266">
                  <c:v>Darlington</c:v>
                </c:pt>
                <c:pt idx="267">
                  <c:v>Gateshead</c:v>
                </c:pt>
                <c:pt idx="268">
                  <c:v>Hartlepool</c:v>
                </c:pt>
                <c:pt idx="269">
                  <c:v>Middlesbrough</c:v>
                </c:pt>
                <c:pt idx="270">
                  <c:v>Newcastle upon Tyne</c:v>
                </c:pt>
                <c:pt idx="271">
                  <c:v>North Tyneside</c:v>
                </c:pt>
                <c:pt idx="272">
                  <c:v>Northumberland</c:v>
                </c:pt>
                <c:pt idx="273">
                  <c:v>Redcar and Cleveland</c:v>
                </c:pt>
                <c:pt idx="274">
                  <c:v>South Tyneside</c:v>
                </c:pt>
                <c:pt idx="275">
                  <c:v>Stockton-on-Tees</c:v>
                </c:pt>
                <c:pt idx="276">
                  <c:v>Sunderland</c:v>
                </c:pt>
                <c:pt idx="277">
                  <c:v>Total</c:v>
                </c:pt>
                <c:pt idx="278">
                  <c:v>Blackburn with Darwen</c:v>
                </c:pt>
                <c:pt idx="279">
                  <c:v>Blackpool</c:v>
                </c:pt>
                <c:pt idx="280">
                  <c:v>Bolton</c:v>
                </c:pt>
                <c:pt idx="281">
                  <c:v>Bury</c:v>
                </c:pt>
                <c:pt idx="282">
                  <c:v>Cheshire East</c:v>
                </c:pt>
                <c:pt idx="283">
                  <c:v>Cheshire West and Chester</c:v>
                </c:pt>
                <c:pt idx="284">
                  <c:v>Cumbria</c:v>
                </c:pt>
                <c:pt idx="285">
                  <c:v>Halton</c:v>
                </c:pt>
                <c:pt idx="286">
                  <c:v>Knowsley</c:v>
                </c:pt>
                <c:pt idx="287">
                  <c:v>Lancashire</c:v>
                </c:pt>
                <c:pt idx="288">
                  <c:v>Liverpool</c:v>
                </c:pt>
                <c:pt idx="289">
                  <c:v>Manchester</c:v>
                </c:pt>
                <c:pt idx="290">
                  <c:v>Oldham</c:v>
                </c:pt>
                <c:pt idx="291">
                  <c:v>Rochdale</c:v>
                </c:pt>
                <c:pt idx="292">
                  <c:v>Salford</c:v>
                </c:pt>
                <c:pt idx="293">
                  <c:v>Sefton</c:v>
                </c:pt>
                <c:pt idx="294">
                  <c:v>St. Helens</c:v>
                </c:pt>
                <c:pt idx="295">
                  <c:v>Stockport</c:v>
                </c:pt>
                <c:pt idx="296">
                  <c:v>Tameside</c:v>
                </c:pt>
                <c:pt idx="297">
                  <c:v>Trafford</c:v>
                </c:pt>
                <c:pt idx="298">
                  <c:v>Warrington</c:v>
                </c:pt>
                <c:pt idx="299">
                  <c:v>Wigan</c:v>
                </c:pt>
                <c:pt idx="300">
                  <c:v>Wirral</c:v>
                </c:pt>
                <c:pt idx="301">
                  <c:v>Total</c:v>
                </c:pt>
                <c:pt idx="302">
                  <c:v>Bracknell Forest</c:v>
                </c:pt>
                <c:pt idx="303">
                  <c:v>Brighton and Hove</c:v>
                </c:pt>
                <c:pt idx="304">
                  <c:v>Buckinghamshire</c:v>
                </c:pt>
                <c:pt idx="305">
                  <c:v>East Sussex</c:v>
                </c:pt>
                <c:pt idx="306">
                  <c:v>Hampshire</c:v>
                </c:pt>
                <c:pt idx="307">
                  <c:v>Isle of Wight</c:v>
                </c:pt>
                <c:pt idx="308">
                  <c:v>Kent</c:v>
                </c:pt>
                <c:pt idx="309">
                  <c:v>Medway</c:v>
                </c:pt>
                <c:pt idx="310">
                  <c:v>Oxfordshire</c:v>
                </c:pt>
                <c:pt idx="311">
                  <c:v>Portsmouth</c:v>
                </c:pt>
                <c:pt idx="312">
                  <c:v>Reading</c:v>
                </c:pt>
                <c:pt idx="313">
                  <c:v>Slough</c:v>
                </c:pt>
                <c:pt idx="314">
                  <c:v>Southampton</c:v>
                </c:pt>
                <c:pt idx="315">
                  <c:v>Surrey</c:v>
                </c:pt>
                <c:pt idx="316">
                  <c:v>West Berkshire</c:v>
                </c:pt>
                <c:pt idx="317">
                  <c:v>West Sussex</c:v>
                </c:pt>
                <c:pt idx="318">
                  <c:v>Windsor and Maidenhead</c:v>
                </c:pt>
                <c:pt idx="319">
                  <c:v>Wokingham</c:v>
                </c:pt>
                <c:pt idx="320">
                  <c:v>Total</c:v>
                </c:pt>
                <c:pt idx="321">
                  <c:v>Bath and North East Somerset</c:v>
                </c:pt>
                <c:pt idx="322">
                  <c:v>Bournemouth</c:v>
                </c:pt>
                <c:pt idx="323">
                  <c:v>Bristol</c:v>
                </c:pt>
                <c:pt idx="324">
                  <c:v>Cornwall</c:v>
                </c:pt>
                <c:pt idx="325">
                  <c:v>Devon</c:v>
                </c:pt>
                <c:pt idx="326">
                  <c:v>Dorset</c:v>
                </c:pt>
                <c:pt idx="327">
                  <c:v>Gloucestershire</c:v>
                </c:pt>
                <c:pt idx="328">
                  <c:v>Isles of Scilly</c:v>
                </c:pt>
                <c:pt idx="329">
                  <c:v>North Somerset</c:v>
                </c:pt>
                <c:pt idx="330">
                  <c:v>Plymouth</c:v>
                </c:pt>
                <c:pt idx="331">
                  <c:v>Poole</c:v>
                </c:pt>
                <c:pt idx="332">
                  <c:v>Somerset</c:v>
                </c:pt>
                <c:pt idx="333">
                  <c:v>South Gloucestershire</c:v>
                </c:pt>
                <c:pt idx="334">
                  <c:v>Swindon</c:v>
                </c:pt>
                <c:pt idx="335">
                  <c:v>Torbay</c:v>
                </c:pt>
                <c:pt idx="336">
                  <c:v>Wiltshire</c:v>
                </c:pt>
                <c:pt idx="337">
                  <c:v>Total</c:v>
                </c:pt>
                <c:pt idx="338">
                  <c:v>Birmingham</c:v>
                </c:pt>
                <c:pt idx="339">
                  <c:v>Coventry</c:v>
                </c:pt>
                <c:pt idx="340">
                  <c:v>Dudley</c:v>
                </c:pt>
                <c:pt idx="341">
                  <c:v>Herefordshire</c:v>
                </c:pt>
                <c:pt idx="342">
                  <c:v>Sandwell</c:v>
                </c:pt>
                <c:pt idx="343">
                  <c:v>Shropshire</c:v>
                </c:pt>
                <c:pt idx="344">
                  <c:v>Solihull</c:v>
                </c:pt>
                <c:pt idx="345">
                  <c:v>Staffordshire</c:v>
                </c:pt>
                <c:pt idx="346">
                  <c:v>Stoke-on-Trent</c:v>
                </c:pt>
                <c:pt idx="347">
                  <c:v>Telford and Wrekin</c:v>
                </c:pt>
                <c:pt idx="348">
                  <c:v>Walsall</c:v>
                </c:pt>
                <c:pt idx="349">
                  <c:v>Warwickshire</c:v>
                </c:pt>
                <c:pt idx="350">
                  <c:v>Wolverhampton</c:v>
                </c:pt>
                <c:pt idx="351">
                  <c:v>Worcestershire</c:v>
                </c:pt>
                <c:pt idx="352">
                  <c:v>Total</c:v>
                </c:pt>
                <c:pt idx="353">
                  <c:v>Barnsley</c:v>
                </c:pt>
                <c:pt idx="354">
                  <c:v>Bradford</c:v>
                </c:pt>
                <c:pt idx="355">
                  <c:v>Calderdale</c:v>
                </c:pt>
                <c:pt idx="356">
                  <c:v>Doncaster</c:v>
                </c:pt>
                <c:pt idx="357">
                  <c:v>East Riding of Yorkshire</c:v>
                </c:pt>
                <c:pt idx="358">
                  <c:v>Kingston upon Hull</c:v>
                </c:pt>
                <c:pt idx="359">
                  <c:v>Kirklees</c:v>
                </c:pt>
                <c:pt idx="360">
                  <c:v>Leeds</c:v>
                </c:pt>
                <c:pt idx="361">
                  <c:v>North East Lincolnshire</c:v>
                </c:pt>
                <c:pt idx="362">
                  <c:v>North Lincolnshire</c:v>
                </c:pt>
                <c:pt idx="363">
                  <c:v>North Yorkshire</c:v>
                </c:pt>
                <c:pt idx="364">
                  <c:v>Rotherham</c:v>
                </c:pt>
                <c:pt idx="365">
                  <c:v>Sheffield</c:v>
                </c:pt>
                <c:pt idx="366">
                  <c:v>Wakefield</c:v>
                </c:pt>
                <c:pt idx="367">
                  <c:v>York</c:v>
                </c:pt>
                <c:pt idx="368">
                  <c:v>Total</c:v>
                </c:pt>
                <c:pt idx="369">
                  <c:v>England</c:v>
                </c:pt>
                <c:pt idx="371">
                  <c:v>Population</c:v>
                </c:pt>
                <c:pt idx="373">
                  <c:v>Upper tier local authority of residence</c:v>
                </c:pt>
                <c:pt idx="374">
                  <c:v>Derby</c:v>
                </c:pt>
                <c:pt idx="375">
                  <c:v>Derbyshire</c:v>
                </c:pt>
                <c:pt idx="376">
                  <c:v>Leicester</c:v>
                </c:pt>
                <c:pt idx="377">
                  <c:v>Leicestershire</c:v>
                </c:pt>
                <c:pt idx="378">
                  <c:v>Lincolnshire</c:v>
                </c:pt>
                <c:pt idx="379">
                  <c:v>Northamptonshire</c:v>
                </c:pt>
                <c:pt idx="380">
                  <c:v>Nottingham</c:v>
                </c:pt>
                <c:pt idx="381">
                  <c:v>Nottinghamshire</c:v>
                </c:pt>
                <c:pt idx="382">
                  <c:v>Rutland</c:v>
                </c:pt>
                <c:pt idx="383">
                  <c:v>Total</c:v>
                </c:pt>
                <c:pt idx="384">
                  <c:v>Bedford</c:v>
                </c:pt>
                <c:pt idx="385">
                  <c:v>Cambridgeshire</c:v>
                </c:pt>
                <c:pt idx="386">
                  <c:v>Central Bedfordshire</c:v>
                </c:pt>
                <c:pt idx="387">
                  <c:v>Essex</c:v>
                </c:pt>
                <c:pt idx="388">
                  <c:v>Hertfordshire</c:v>
                </c:pt>
                <c:pt idx="389">
                  <c:v>Luton</c:v>
                </c:pt>
                <c:pt idx="390">
                  <c:v>Milton Keynes</c:v>
                </c:pt>
                <c:pt idx="391">
                  <c:v>Norfolk</c:v>
                </c:pt>
                <c:pt idx="392">
                  <c:v>Peterborough</c:v>
                </c:pt>
                <c:pt idx="393">
                  <c:v>Southend-on-Sea</c:v>
                </c:pt>
                <c:pt idx="394">
                  <c:v>Suffolk</c:v>
                </c:pt>
                <c:pt idx="395">
                  <c:v>Thurrock</c:v>
                </c:pt>
                <c:pt idx="396">
                  <c:v>Total</c:v>
                </c:pt>
                <c:pt idx="397">
                  <c:v>Barking and Dagenham</c:v>
                </c:pt>
                <c:pt idx="398">
                  <c:v>Barnet</c:v>
                </c:pt>
                <c:pt idx="399">
                  <c:v>Bexley</c:v>
                </c:pt>
                <c:pt idx="400">
                  <c:v>Brent</c:v>
                </c:pt>
                <c:pt idx="401">
                  <c:v>Bromley</c:v>
                </c:pt>
                <c:pt idx="402">
                  <c:v>Camden</c:v>
                </c:pt>
                <c:pt idx="403">
                  <c:v>City of London</c:v>
                </c:pt>
                <c:pt idx="404">
                  <c:v>Croydon</c:v>
                </c:pt>
                <c:pt idx="405">
                  <c:v>Ealing</c:v>
                </c:pt>
                <c:pt idx="406">
                  <c:v>Enfield</c:v>
                </c:pt>
                <c:pt idx="407">
                  <c:v>Greenwich</c:v>
                </c:pt>
                <c:pt idx="408">
                  <c:v>Hackney</c:v>
                </c:pt>
                <c:pt idx="409">
                  <c:v>Hammersmith and Fulham</c:v>
                </c:pt>
                <c:pt idx="410">
                  <c:v>Haringey</c:v>
                </c:pt>
                <c:pt idx="411">
                  <c:v>Harrow</c:v>
                </c:pt>
                <c:pt idx="412">
                  <c:v>Havering</c:v>
                </c:pt>
                <c:pt idx="413">
                  <c:v>Hillingdon</c:v>
                </c:pt>
                <c:pt idx="414">
                  <c:v>Hounslow</c:v>
                </c:pt>
                <c:pt idx="415">
                  <c:v>Islington</c:v>
                </c:pt>
                <c:pt idx="416">
                  <c:v>Kensington and Chelsea</c:v>
                </c:pt>
                <c:pt idx="417">
                  <c:v>Kingston upon Thames</c:v>
                </c:pt>
                <c:pt idx="418">
                  <c:v>Lambeth</c:v>
                </c:pt>
                <c:pt idx="419">
                  <c:v>Lewisham</c:v>
                </c:pt>
                <c:pt idx="420">
                  <c:v>Merton</c:v>
                </c:pt>
                <c:pt idx="421">
                  <c:v>Newham</c:v>
                </c:pt>
                <c:pt idx="422">
                  <c:v>Redbridge</c:v>
                </c:pt>
                <c:pt idx="423">
                  <c:v>Richmond upon Thames</c:v>
                </c:pt>
                <c:pt idx="424">
                  <c:v>Southwark</c:v>
                </c:pt>
                <c:pt idx="425">
                  <c:v>Sutton</c:v>
                </c:pt>
                <c:pt idx="426">
                  <c:v>Tower Hamlets</c:v>
                </c:pt>
                <c:pt idx="427">
                  <c:v>Waltham Forest</c:v>
                </c:pt>
                <c:pt idx="428">
                  <c:v>Wandsworth</c:v>
                </c:pt>
                <c:pt idx="429">
                  <c:v>Westminster</c:v>
                </c:pt>
                <c:pt idx="430">
                  <c:v>Total</c:v>
                </c:pt>
                <c:pt idx="431">
                  <c:v>County Durham</c:v>
                </c:pt>
                <c:pt idx="432">
                  <c:v>Darlington</c:v>
                </c:pt>
                <c:pt idx="433">
                  <c:v>Gateshead</c:v>
                </c:pt>
                <c:pt idx="434">
                  <c:v>Hartlepool</c:v>
                </c:pt>
                <c:pt idx="435">
                  <c:v>Middlesbrough</c:v>
                </c:pt>
                <c:pt idx="436">
                  <c:v>Newcastle upon Tyne</c:v>
                </c:pt>
                <c:pt idx="437">
                  <c:v>North Tyneside</c:v>
                </c:pt>
                <c:pt idx="438">
                  <c:v>Northumberland</c:v>
                </c:pt>
                <c:pt idx="439">
                  <c:v>Redcar and Cleveland</c:v>
                </c:pt>
                <c:pt idx="440">
                  <c:v>South Tyneside</c:v>
                </c:pt>
                <c:pt idx="441">
                  <c:v>Stockton-on-Tees</c:v>
                </c:pt>
                <c:pt idx="442">
                  <c:v>Sunderland</c:v>
                </c:pt>
                <c:pt idx="443">
                  <c:v>Total</c:v>
                </c:pt>
                <c:pt idx="444">
                  <c:v>Blackburn with Darwen</c:v>
                </c:pt>
                <c:pt idx="445">
                  <c:v>Blackpool</c:v>
                </c:pt>
                <c:pt idx="446">
                  <c:v>Bolton</c:v>
                </c:pt>
                <c:pt idx="447">
                  <c:v>Bury</c:v>
                </c:pt>
                <c:pt idx="448">
                  <c:v>Cheshire East</c:v>
                </c:pt>
                <c:pt idx="449">
                  <c:v>Cheshire West and Chester</c:v>
                </c:pt>
                <c:pt idx="450">
                  <c:v>Cumbria</c:v>
                </c:pt>
                <c:pt idx="451">
                  <c:v>Halton</c:v>
                </c:pt>
                <c:pt idx="452">
                  <c:v>Knowsley</c:v>
                </c:pt>
                <c:pt idx="453">
                  <c:v>Lancashire</c:v>
                </c:pt>
                <c:pt idx="454">
                  <c:v>Liverpool</c:v>
                </c:pt>
                <c:pt idx="455">
                  <c:v>Manchester</c:v>
                </c:pt>
                <c:pt idx="456">
                  <c:v>Oldham</c:v>
                </c:pt>
                <c:pt idx="457">
                  <c:v>Rochdale</c:v>
                </c:pt>
                <c:pt idx="458">
                  <c:v>Salford</c:v>
                </c:pt>
                <c:pt idx="459">
                  <c:v>Sefton</c:v>
                </c:pt>
                <c:pt idx="460">
                  <c:v>St. Helens</c:v>
                </c:pt>
                <c:pt idx="461">
                  <c:v>Stockport</c:v>
                </c:pt>
                <c:pt idx="462">
                  <c:v>Tameside</c:v>
                </c:pt>
                <c:pt idx="463">
                  <c:v>Trafford</c:v>
                </c:pt>
                <c:pt idx="464">
                  <c:v>Warrington</c:v>
                </c:pt>
                <c:pt idx="465">
                  <c:v>Wigan</c:v>
                </c:pt>
                <c:pt idx="466">
                  <c:v>Wirral</c:v>
                </c:pt>
                <c:pt idx="467">
                  <c:v>Total</c:v>
                </c:pt>
                <c:pt idx="468">
                  <c:v>Bracknell Forest</c:v>
                </c:pt>
                <c:pt idx="469">
                  <c:v>Brighton and Hove</c:v>
                </c:pt>
                <c:pt idx="470">
                  <c:v>Buckinghamshire</c:v>
                </c:pt>
                <c:pt idx="471">
                  <c:v>East Sussex</c:v>
                </c:pt>
                <c:pt idx="472">
                  <c:v>Hampshire</c:v>
                </c:pt>
                <c:pt idx="473">
                  <c:v>Isle of Wight</c:v>
                </c:pt>
                <c:pt idx="474">
                  <c:v>Kent</c:v>
                </c:pt>
                <c:pt idx="475">
                  <c:v>Medway</c:v>
                </c:pt>
                <c:pt idx="476">
                  <c:v>Oxfordshire</c:v>
                </c:pt>
                <c:pt idx="477">
                  <c:v>Portsmouth</c:v>
                </c:pt>
                <c:pt idx="478">
                  <c:v>Reading</c:v>
                </c:pt>
                <c:pt idx="479">
                  <c:v>Slough</c:v>
                </c:pt>
                <c:pt idx="480">
                  <c:v>Southampton</c:v>
                </c:pt>
                <c:pt idx="481">
                  <c:v>Surrey</c:v>
                </c:pt>
                <c:pt idx="482">
                  <c:v>West Berkshire</c:v>
                </c:pt>
                <c:pt idx="483">
                  <c:v>West Sussex</c:v>
                </c:pt>
                <c:pt idx="484">
                  <c:v>Windsor and Maidenhead</c:v>
                </c:pt>
                <c:pt idx="485">
                  <c:v>Wokingham</c:v>
                </c:pt>
                <c:pt idx="486">
                  <c:v>Total</c:v>
                </c:pt>
                <c:pt idx="487">
                  <c:v>Bath and North East Somerset</c:v>
                </c:pt>
                <c:pt idx="488">
                  <c:v>Bournemouth</c:v>
                </c:pt>
                <c:pt idx="489">
                  <c:v>Bristol</c:v>
                </c:pt>
                <c:pt idx="490">
                  <c:v>Cornwall</c:v>
                </c:pt>
                <c:pt idx="491">
                  <c:v>Devon</c:v>
                </c:pt>
                <c:pt idx="492">
                  <c:v>Dorset</c:v>
                </c:pt>
                <c:pt idx="493">
                  <c:v>Gloucestershire</c:v>
                </c:pt>
                <c:pt idx="494">
                  <c:v>Isles of Scilly</c:v>
                </c:pt>
                <c:pt idx="495">
                  <c:v>North Somerset</c:v>
                </c:pt>
                <c:pt idx="496">
                  <c:v>Plymouth</c:v>
                </c:pt>
                <c:pt idx="497">
                  <c:v>Poole</c:v>
                </c:pt>
                <c:pt idx="498">
                  <c:v>Somerset</c:v>
                </c:pt>
                <c:pt idx="499">
                  <c:v>South Gloucestershire</c:v>
                </c:pt>
                <c:pt idx="500">
                  <c:v>Swindon</c:v>
                </c:pt>
                <c:pt idx="501">
                  <c:v>Torbay</c:v>
                </c:pt>
                <c:pt idx="502">
                  <c:v>Wiltshire</c:v>
                </c:pt>
                <c:pt idx="503">
                  <c:v>Total</c:v>
                </c:pt>
                <c:pt idx="504">
                  <c:v>Birmingham</c:v>
                </c:pt>
                <c:pt idx="505">
                  <c:v>Coventry</c:v>
                </c:pt>
                <c:pt idx="506">
                  <c:v>Dudley</c:v>
                </c:pt>
                <c:pt idx="507">
                  <c:v>Herefordshire</c:v>
                </c:pt>
                <c:pt idx="508">
                  <c:v>Sandwell</c:v>
                </c:pt>
                <c:pt idx="509">
                  <c:v>Shropshire</c:v>
                </c:pt>
                <c:pt idx="510">
                  <c:v>Solihull</c:v>
                </c:pt>
                <c:pt idx="511">
                  <c:v>Staffordshire</c:v>
                </c:pt>
                <c:pt idx="512">
                  <c:v>Stoke-on-Trent</c:v>
                </c:pt>
                <c:pt idx="513">
                  <c:v>Telford and Wrekin</c:v>
                </c:pt>
                <c:pt idx="514">
                  <c:v>Walsall</c:v>
                </c:pt>
                <c:pt idx="515">
                  <c:v>Warwickshire</c:v>
                </c:pt>
                <c:pt idx="516">
                  <c:v>Wolverhampton</c:v>
                </c:pt>
                <c:pt idx="517">
                  <c:v>Worcestershire</c:v>
                </c:pt>
                <c:pt idx="518">
                  <c:v>Total</c:v>
                </c:pt>
                <c:pt idx="519">
                  <c:v>Barnsley</c:v>
                </c:pt>
                <c:pt idx="520">
                  <c:v>Bradford</c:v>
                </c:pt>
                <c:pt idx="521">
                  <c:v>Calderdale</c:v>
                </c:pt>
                <c:pt idx="522">
                  <c:v>Doncaster</c:v>
                </c:pt>
                <c:pt idx="523">
                  <c:v>East Riding of Yorkshire</c:v>
                </c:pt>
                <c:pt idx="524">
                  <c:v>Kingston upon Hull</c:v>
                </c:pt>
                <c:pt idx="525">
                  <c:v>Kirklees</c:v>
                </c:pt>
                <c:pt idx="526">
                  <c:v>Leeds</c:v>
                </c:pt>
                <c:pt idx="527">
                  <c:v>North East Lincolnshire</c:v>
                </c:pt>
                <c:pt idx="528">
                  <c:v>North Lincolnshire</c:v>
                </c:pt>
                <c:pt idx="529">
                  <c:v>North Yorkshire</c:v>
                </c:pt>
                <c:pt idx="530">
                  <c:v>Rotherham</c:v>
                </c:pt>
                <c:pt idx="531">
                  <c:v>Sheffield</c:v>
                </c:pt>
                <c:pt idx="532">
                  <c:v>Wakefield</c:v>
                </c:pt>
                <c:pt idx="533">
                  <c:v>York</c:v>
                </c:pt>
                <c:pt idx="534">
                  <c:v>Total</c:v>
                </c:pt>
                <c:pt idx="535">
                  <c:v>England</c:v>
                </c:pt>
                <c:pt idx="537">
                  <c:v>Reference population: European Standard Population (ESP) 2013</c:v>
                </c:pt>
                <c:pt idx="540">
                  <c:v>ESP 2013</c:v>
                </c:pt>
                <c:pt idx="542">
                  <c:v>ESP/Local population * observations</c:v>
                </c:pt>
                <c:pt idx="544">
                  <c:v>Upper tier local authority of residence</c:v>
                </c:pt>
                <c:pt idx="545">
                  <c:v>Derby</c:v>
                </c:pt>
                <c:pt idx="546">
                  <c:v>Derbyshire</c:v>
                </c:pt>
                <c:pt idx="547">
                  <c:v>Leicester</c:v>
                </c:pt>
                <c:pt idx="548">
                  <c:v>Leicestershire</c:v>
                </c:pt>
                <c:pt idx="549">
                  <c:v>Lincolnshire</c:v>
                </c:pt>
                <c:pt idx="550">
                  <c:v>Northamptonshire</c:v>
                </c:pt>
                <c:pt idx="551">
                  <c:v>Nottingham</c:v>
                </c:pt>
                <c:pt idx="552">
                  <c:v>Nottinghamshire</c:v>
                </c:pt>
                <c:pt idx="553">
                  <c:v>Rutland</c:v>
                </c:pt>
                <c:pt idx="554">
                  <c:v>Total</c:v>
                </c:pt>
                <c:pt idx="555">
                  <c:v>Bedford</c:v>
                </c:pt>
                <c:pt idx="556">
                  <c:v>Cambridgeshire</c:v>
                </c:pt>
                <c:pt idx="557">
                  <c:v>Central Bedfordshire</c:v>
                </c:pt>
                <c:pt idx="558">
                  <c:v>Essex</c:v>
                </c:pt>
                <c:pt idx="559">
                  <c:v>Hertfordshire</c:v>
                </c:pt>
                <c:pt idx="560">
                  <c:v>Luton</c:v>
                </c:pt>
                <c:pt idx="561">
                  <c:v>Milton Keynes</c:v>
                </c:pt>
                <c:pt idx="562">
                  <c:v>Norfolk</c:v>
                </c:pt>
                <c:pt idx="563">
                  <c:v>Peterborough</c:v>
                </c:pt>
                <c:pt idx="564">
                  <c:v>Southend-on-Sea</c:v>
                </c:pt>
                <c:pt idx="565">
                  <c:v>Suffolk</c:v>
                </c:pt>
                <c:pt idx="566">
                  <c:v>Thurrock</c:v>
                </c:pt>
                <c:pt idx="567">
                  <c:v>Total</c:v>
                </c:pt>
                <c:pt idx="568">
                  <c:v>Barking and Dagenham</c:v>
                </c:pt>
                <c:pt idx="569">
                  <c:v>Barnet</c:v>
                </c:pt>
                <c:pt idx="570">
                  <c:v>Bexley</c:v>
                </c:pt>
                <c:pt idx="571">
                  <c:v>Brent</c:v>
                </c:pt>
                <c:pt idx="572">
                  <c:v>Bromley</c:v>
                </c:pt>
                <c:pt idx="573">
                  <c:v>Camden</c:v>
                </c:pt>
                <c:pt idx="574">
                  <c:v>City of London</c:v>
                </c:pt>
                <c:pt idx="575">
                  <c:v>Croydon</c:v>
                </c:pt>
                <c:pt idx="576">
                  <c:v>Ealing</c:v>
                </c:pt>
                <c:pt idx="577">
                  <c:v>Enfield</c:v>
                </c:pt>
                <c:pt idx="578">
                  <c:v>Greenwich</c:v>
                </c:pt>
                <c:pt idx="579">
                  <c:v>Hackney</c:v>
                </c:pt>
                <c:pt idx="580">
                  <c:v>Hammersmith and Fulham</c:v>
                </c:pt>
                <c:pt idx="581">
                  <c:v>Haringey</c:v>
                </c:pt>
                <c:pt idx="582">
                  <c:v>Harrow</c:v>
                </c:pt>
                <c:pt idx="583">
                  <c:v>Havering</c:v>
                </c:pt>
                <c:pt idx="584">
                  <c:v>Hillingdon</c:v>
                </c:pt>
                <c:pt idx="585">
                  <c:v>Hounslow</c:v>
                </c:pt>
                <c:pt idx="586">
                  <c:v>Islington</c:v>
                </c:pt>
                <c:pt idx="587">
                  <c:v>Kensington and Chelsea</c:v>
                </c:pt>
                <c:pt idx="588">
                  <c:v>Kingston upon Thames</c:v>
                </c:pt>
                <c:pt idx="589">
                  <c:v>Lambeth</c:v>
                </c:pt>
                <c:pt idx="590">
                  <c:v>Lewisham</c:v>
                </c:pt>
                <c:pt idx="591">
                  <c:v>Merton</c:v>
                </c:pt>
                <c:pt idx="592">
                  <c:v>Newham</c:v>
                </c:pt>
                <c:pt idx="593">
                  <c:v>Redbridge</c:v>
                </c:pt>
                <c:pt idx="594">
                  <c:v>Richmond upon Thames</c:v>
                </c:pt>
                <c:pt idx="595">
                  <c:v>Southwark</c:v>
                </c:pt>
                <c:pt idx="596">
                  <c:v>Sutton</c:v>
                </c:pt>
                <c:pt idx="597">
                  <c:v>Tower Hamlets</c:v>
                </c:pt>
                <c:pt idx="598">
                  <c:v>Waltham Forest</c:v>
                </c:pt>
                <c:pt idx="599">
                  <c:v>Wandsworth</c:v>
                </c:pt>
                <c:pt idx="600">
                  <c:v>Westminster</c:v>
                </c:pt>
                <c:pt idx="601">
                  <c:v>Total</c:v>
                </c:pt>
                <c:pt idx="602">
                  <c:v>County Durham</c:v>
                </c:pt>
                <c:pt idx="603">
                  <c:v>Darlington</c:v>
                </c:pt>
                <c:pt idx="604">
                  <c:v>Gateshead</c:v>
                </c:pt>
                <c:pt idx="605">
                  <c:v>Hartlepool</c:v>
                </c:pt>
                <c:pt idx="606">
                  <c:v>Middlesbrough</c:v>
                </c:pt>
                <c:pt idx="607">
                  <c:v>Newcastle upon Tyne</c:v>
                </c:pt>
                <c:pt idx="608">
                  <c:v>North Tyneside</c:v>
                </c:pt>
                <c:pt idx="609">
                  <c:v>Northumberland</c:v>
                </c:pt>
                <c:pt idx="610">
                  <c:v>Redcar and Cleveland</c:v>
                </c:pt>
                <c:pt idx="611">
                  <c:v>South Tyneside</c:v>
                </c:pt>
                <c:pt idx="612">
                  <c:v>Stockton-on-Tees</c:v>
                </c:pt>
                <c:pt idx="613">
                  <c:v>Sunderland</c:v>
                </c:pt>
                <c:pt idx="614">
                  <c:v>Total</c:v>
                </c:pt>
                <c:pt idx="615">
                  <c:v>Blackburn with Darwen</c:v>
                </c:pt>
                <c:pt idx="616">
                  <c:v>Blackpool</c:v>
                </c:pt>
                <c:pt idx="617">
                  <c:v>Bolton</c:v>
                </c:pt>
                <c:pt idx="618">
                  <c:v>Bury</c:v>
                </c:pt>
                <c:pt idx="619">
                  <c:v>Cheshire East</c:v>
                </c:pt>
                <c:pt idx="620">
                  <c:v>Cheshire West and Chester</c:v>
                </c:pt>
                <c:pt idx="621">
                  <c:v>Cumbria</c:v>
                </c:pt>
                <c:pt idx="622">
                  <c:v>Halton</c:v>
                </c:pt>
                <c:pt idx="623">
                  <c:v>Knowsley</c:v>
                </c:pt>
                <c:pt idx="624">
                  <c:v>Lancashire</c:v>
                </c:pt>
                <c:pt idx="625">
                  <c:v>Liverpool</c:v>
                </c:pt>
                <c:pt idx="626">
                  <c:v>Manchester</c:v>
                </c:pt>
                <c:pt idx="627">
                  <c:v>Oldham</c:v>
                </c:pt>
                <c:pt idx="628">
                  <c:v>Rochdale</c:v>
                </c:pt>
                <c:pt idx="629">
                  <c:v>Salford</c:v>
                </c:pt>
                <c:pt idx="630">
                  <c:v>Sefton</c:v>
                </c:pt>
                <c:pt idx="631">
                  <c:v>St. Helens</c:v>
                </c:pt>
                <c:pt idx="632">
                  <c:v>Stockport</c:v>
                </c:pt>
                <c:pt idx="633">
                  <c:v>Tameside</c:v>
                </c:pt>
                <c:pt idx="634">
                  <c:v>Trafford</c:v>
                </c:pt>
                <c:pt idx="635">
                  <c:v>Warrington</c:v>
                </c:pt>
                <c:pt idx="636">
                  <c:v>Wigan</c:v>
                </c:pt>
                <c:pt idx="637">
                  <c:v>Wirral</c:v>
                </c:pt>
                <c:pt idx="638">
                  <c:v>Total</c:v>
                </c:pt>
                <c:pt idx="639">
                  <c:v>Bracknell Forest</c:v>
                </c:pt>
                <c:pt idx="640">
                  <c:v>Brighton and Hove</c:v>
                </c:pt>
                <c:pt idx="641">
                  <c:v>Buckinghamshire</c:v>
                </c:pt>
                <c:pt idx="642">
                  <c:v>East Sussex</c:v>
                </c:pt>
                <c:pt idx="643">
                  <c:v>Hampshire</c:v>
                </c:pt>
                <c:pt idx="644">
                  <c:v>Isle of Wight</c:v>
                </c:pt>
                <c:pt idx="645">
                  <c:v>Kent</c:v>
                </c:pt>
                <c:pt idx="646">
                  <c:v>Medway</c:v>
                </c:pt>
                <c:pt idx="647">
                  <c:v>Oxfordshire</c:v>
                </c:pt>
                <c:pt idx="648">
                  <c:v>Portsmouth</c:v>
                </c:pt>
                <c:pt idx="649">
                  <c:v>Reading</c:v>
                </c:pt>
                <c:pt idx="650">
                  <c:v>Slough</c:v>
                </c:pt>
                <c:pt idx="651">
                  <c:v>Southampton</c:v>
                </c:pt>
                <c:pt idx="652">
                  <c:v>Surrey</c:v>
                </c:pt>
                <c:pt idx="653">
                  <c:v>West Berkshire</c:v>
                </c:pt>
                <c:pt idx="654">
                  <c:v>West Sussex</c:v>
                </c:pt>
                <c:pt idx="655">
                  <c:v>Windsor and Maidenhead</c:v>
                </c:pt>
                <c:pt idx="656">
                  <c:v>Wokingham</c:v>
                </c:pt>
                <c:pt idx="657">
                  <c:v>Total</c:v>
                </c:pt>
                <c:pt idx="658">
                  <c:v>Bath and North East Somerset</c:v>
                </c:pt>
                <c:pt idx="659">
                  <c:v>Bournemouth</c:v>
                </c:pt>
                <c:pt idx="660">
                  <c:v>Bristol</c:v>
                </c:pt>
                <c:pt idx="661">
                  <c:v>Cornwall</c:v>
                </c:pt>
                <c:pt idx="662">
                  <c:v>Devon</c:v>
                </c:pt>
                <c:pt idx="663">
                  <c:v>Dorset</c:v>
                </c:pt>
                <c:pt idx="664">
                  <c:v>Gloucestershire</c:v>
                </c:pt>
                <c:pt idx="665">
                  <c:v>Isles of Scilly</c:v>
                </c:pt>
                <c:pt idx="666">
                  <c:v>North Somerset</c:v>
                </c:pt>
                <c:pt idx="667">
                  <c:v>Plymouth</c:v>
                </c:pt>
                <c:pt idx="668">
                  <c:v>Poole</c:v>
                </c:pt>
                <c:pt idx="669">
                  <c:v>Somerset</c:v>
                </c:pt>
                <c:pt idx="670">
                  <c:v>South Gloucestershire</c:v>
                </c:pt>
                <c:pt idx="671">
                  <c:v>Swindon</c:v>
                </c:pt>
                <c:pt idx="672">
                  <c:v>Torbay</c:v>
                </c:pt>
                <c:pt idx="673">
                  <c:v>Wiltshire</c:v>
                </c:pt>
                <c:pt idx="674">
                  <c:v>Total</c:v>
                </c:pt>
                <c:pt idx="675">
                  <c:v>Birmingham</c:v>
                </c:pt>
                <c:pt idx="676">
                  <c:v>Coventry</c:v>
                </c:pt>
                <c:pt idx="677">
                  <c:v>Dudley</c:v>
                </c:pt>
                <c:pt idx="678">
                  <c:v>Herefordshire</c:v>
                </c:pt>
                <c:pt idx="679">
                  <c:v>Sandwell</c:v>
                </c:pt>
                <c:pt idx="680">
                  <c:v>Shropshire</c:v>
                </c:pt>
                <c:pt idx="681">
                  <c:v>Solihull</c:v>
                </c:pt>
                <c:pt idx="682">
                  <c:v>Staffordshire</c:v>
                </c:pt>
                <c:pt idx="683">
                  <c:v>Stoke-on-Trent</c:v>
                </c:pt>
                <c:pt idx="684">
                  <c:v>Telford and Wrekin</c:v>
                </c:pt>
                <c:pt idx="685">
                  <c:v>Walsall</c:v>
                </c:pt>
                <c:pt idx="686">
                  <c:v>Warwickshire</c:v>
                </c:pt>
                <c:pt idx="687">
                  <c:v>Wolverhampton</c:v>
                </c:pt>
                <c:pt idx="688">
                  <c:v>Worcestershire</c:v>
                </c:pt>
                <c:pt idx="689">
                  <c:v>Total</c:v>
                </c:pt>
                <c:pt idx="690">
                  <c:v>Barnsley</c:v>
                </c:pt>
                <c:pt idx="691">
                  <c:v>Bradford</c:v>
                </c:pt>
                <c:pt idx="692">
                  <c:v>Calderdale</c:v>
                </c:pt>
                <c:pt idx="693">
                  <c:v>Doncaster</c:v>
                </c:pt>
                <c:pt idx="694">
                  <c:v>East Riding of Yorkshire</c:v>
                </c:pt>
                <c:pt idx="695">
                  <c:v>Kingston upon Hull</c:v>
                </c:pt>
                <c:pt idx="696">
                  <c:v>Kirklees</c:v>
                </c:pt>
                <c:pt idx="697">
                  <c:v>Leeds</c:v>
                </c:pt>
                <c:pt idx="698">
                  <c:v>North East Lincolnshire</c:v>
                </c:pt>
                <c:pt idx="699">
                  <c:v>North Lincolnshire</c:v>
                </c:pt>
                <c:pt idx="700">
                  <c:v>North Yorkshire</c:v>
                </c:pt>
                <c:pt idx="701">
                  <c:v>Rotherham</c:v>
                </c:pt>
                <c:pt idx="702">
                  <c:v>Sheffield</c:v>
                </c:pt>
                <c:pt idx="703">
                  <c:v>Wakefield</c:v>
                </c:pt>
                <c:pt idx="704">
                  <c:v>York</c:v>
                </c:pt>
                <c:pt idx="705">
                  <c:v>Total</c:v>
                </c:pt>
                <c:pt idx="706">
                  <c:v>England</c:v>
                </c:pt>
                <c:pt idx="708">
                  <c:v>(European Standard Population / Local Population) ^2 * Observations</c:v>
                </c:pt>
                <c:pt idx="710">
                  <c:v>Upper tier local authority of residence</c:v>
                </c:pt>
                <c:pt idx="711">
                  <c:v>Derby</c:v>
                </c:pt>
                <c:pt idx="712">
                  <c:v>Derbyshire</c:v>
                </c:pt>
                <c:pt idx="713">
                  <c:v>Leicester</c:v>
                </c:pt>
                <c:pt idx="714">
                  <c:v>Leicestershire</c:v>
                </c:pt>
                <c:pt idx="715">
                  <c:v>Lincolnshire</c:v>
                </c:pt>
                <c:pt idx="716">
                  <c:v>Northamptonshire</c:v>
                </c:pt>
                <c:pt idx="717">
                  <c:v>Nottingham</c:v>
                </c:pt>
                <c:pt idx="718">
                  <c:v>Nottinghamshire</c:v>
                </c:pt>
                <c:pt idx="719">
                  <c:v>Rutland</c:v>
                </c:pt>
                <c:pt idx="720">
                  <c:v>Total</c:v>
                </c:pt>
                <c:pt idx="721">
                  <c:v>Bedford</c:v>
                </c:pt>
                <c:pt idx="722">
                  <c:v>Cambridgeshire</c:v>
                </c:pt>
                <c:pt idx="723">
                  <c:v>Central Bedfordshire</c:v>
                </c:pt>
                <c:pt idx="724">
                  <c:v>Essex</c:v>
                </c:pt>
                <c:pt idx="725">
                  <c:v>Hertfordshire</c:v>
                </c:pt>
                <c:pt idx="726">
                  <c:v>Luton</c:v>
                </c:pt>
                <c:pt idx="727">
                  <c:v>Milton Keynes</c:v>
                </c:pt>
                <c:pt idx="728">
                  <c:v>Norfolk</c:v>
                </c:pt>
                <c:pt idx="729">
                  <c:v>Peterborough</c:v>
                </c:pt>
                <c:pt idx="730">
                  <c:v>Southend-on-Sea</c:v>
                </c:pt>
                <c:pt idx="731">
                  <c:v>Suffolk</c:v>
                </c:pt>
                <c:pt idx="732">
                  <c:v>Thurrock</c:v>
                </c:pt>
                <c:pt idx="733">
                  <c:v>Total</c:v>
                </c:pt>
                <c:pt idx="734">
                  <c:v>Barking and Dagenham</c:v>
                </c:pt>
                <c:pt idx="735">
                  <c:v>Barnet</c:v>
                </c:pt>
                <c:pt idx="736">
                  <c:v>Bexley</c:v>
                </c:pt>
                <c:pt idx="737">
                  <c:v>Brent</c:v>
                </c:pt>
                <c:pt idx="738">
                  <c:v>Bromley</c:v>
                </c:pt>
                <c:pt idx="739">
                  <c:v>Camden</c:v>
                </c:pt>
                <c:pt idx="740">
                  <c:v>City of London</c:v>
                </c:pt>
                <c:pt idx="741">
                  <c:v>Croydon</c:v>
                </c:pt>
                <c:pt idx="742">
                  <c:v>Ealing</c:v>
                </c:pt>
                <c:pt idx="743">
                  <c:v>Enfield</c:v>
                </c:pt>
                <c:pt idx="744">
                  <c:v>Greenwich</c:v>
                </c:pt>
                <c:pt idx="745">
                  <c:v>Hackney</c:v>
                </c:pt>
                <c:pt idx="746">
                  <c:v>Hammersmith and Fulham</c:v>
                </c:pt>
                <c:pt idx="747">
                  <c:v>Haringey</c:v>
                </c:pt>
                <c:pt idx="748">
                  <c:v>Harrow</c:v>
                </c:pt>
                <c:pt idx="749">
                  <c:v>Havering</c:v>
                </c:pt>
                <c:pt idx="750">
                  <c:v>Hillingdon</c:v>
                </c:pt>
                <c:pt idx="751">
                  <c:v>Hounslow</c:v>
                </c:pt>
                <c:pt idx="752">
                  <c:v>Islington</c:v>
                </c:pt>
                <c:pt idx="753">
                  <c:v>Kensington and Chelsea</c:v>
                </c:pt>
                <c:pt idx="754">
                  <c:v>Kingston upon Thames</c:v>
                </c:pt>
                <c:pt idx="755">
                  <c:v>Lambeth</c:v>
                </c:pt>
                <c:pt idx="756">
                  <c:v>Lewisham</c:v>
                </c:pt>
                <c:pt idx="757">
                  <c:v>Merton</c:v>
                </c:pt>
                <c:pt idx="758">
                  <c:v>Newham</c:v>
                </c:pt>
                <c:pt idx="759">
                  <c:v>Redbridge</c:v>
                </c:pt>
                <c:pt idx="760">
                  <c:v>Richmond upon Thames</c:v>
                </c:pt>
                <c:pt idx="761">
                  <c:v>Southwark</c:v>
                </c:pt>
                <c:pt idx="762">
                  <c:v>Sutton</c:v>
                </c:pt>
                <c:pt idx="763">
                  <c:v>Tower Hamlets</c:v>
                </c:pt>
                <c:pt idx="764">
                  <c:v>Waltham Forest</c:v>
                </c:pt>
                <c:pt idx="765">
                  <c:v>Wandsworth</c:v>
                </c:pt>
                <c:pt idx="766">
                  <c:v>Westminster</c:v>
                </c:pt>
                <c:pt idx="767">
                  <c:v>Total</c:v>
                </c:pt>
                <c:pt idx="768">
                  <c:v>County Durham</c:v>
                </c:pt>
                <c:pt idx="769">
                  <c:v>Darlington</c:v>
                </c:pt>
                <c:pt idx="770">
                  <c:v>Gateshead</c:v>
                </c:pt>
                <c:pt idx="771">
                  <c:v>Hartlepool</c:v>
                </c:pt>
                <c:pt idx="772">
                  <c:v>Middlesbrough</c:v>
                </c:pt>
                <c:pt idx="773">
                  <c:v>Newcastle upon Tyne</c:v>
                </c:pt>
                <c:pt idx="774">
                  <c:v>North Tyneside</c:v>
                </c:pt>
                <c:pt idx="775">
                  <c:v>Northumberland</c:v>
                </c:pt>
                <c:pt idx="776">
                  <c:v>Redcar and Cleveland</c:v>
                </c:pt>
                <c:pt idx="777">
                  <c:v>South Tyneside</c:v>
                </c:pt>
                <c:pt idx="778">
                  <c:v>Stockton-on-Tees</c:v>
                </c:pt>
                <c:pt idx="779">
                  <c:v>Sunderland</c:v>
                </c:pt>
                <c:pt idx="780">
                  <c:v>Total</c:v>
                </c:pt>
                <c:pt idx="781">
                  <c:v>Blackburn with Darwen</c:v>
                </c:pt>
                <c:pt idx="782">
                  <c:v>Blackpool</c:v>
                </c:pt>
                <c:pt idx="783">
                  <c:v>Bolton</c:v>
                </c:pt>
                <c:pt idx="784">
                  <c:v>Bury</c:v>
                </c:pt>
                <c:pt idx="785">
                  <c:v>Cheshire East</c:v>
                </c:pt>
                <c:pt idx="786">
                  <c:v>Cheshire West and Chester</c:v>
                </c:pt>
                <c:pt idx="787">
                  <c:v>Cumbria</c:v>
                </c:pt>
                <c:pt idx="788">
                  <c:v>Halton</c:v>
                </c:pt>
                <c:pt idx="789">
                  <c:v>Knowsley</c:v>
                </c:pt>
                <c:pt idx="790">
                  <c:v>Lancashire</c:v>
                </c:pt>
                <c:pt idx="791">
                  <c:v>Liverpool</c:v>
                </c:pt>
                <c:pt idx="792">
                  <c:v>Manchester</c:v>
                </c:pt>
                <c:pt idx="793">
                  <c:v>Oldham</c:v>
                </c:pt>
                <c:pt idx="794">
                  <c:v>Rochdale</c:v>
                </c:pt>
                <c:pt idx="795">
                  <c:v>Salford</c:v>
                </c:pt>
                <c:pt idx="796">
                  <c:v>Sefton</c:v>
                </c:pt>
                <c:pt idx="797">
                  <c:v>St. Helens</c:v>
                </c:pt>
                <c:pt idx="798">
                  <c:v>Stockport</c:v>
                </c:pt>
                <c:pt idx="799">
                  <c:v>Tameside</c:v>
                </c:pt>
                <c:pt idx="800">
                  <c:v>Trafford</c:v>
                </c:pt>
                <c:pt idx="801">
                  <c:v>Warrington</c:v>
                </c:pt>
                <c:pt idx="802">
                  <c:v>Wigan</c:v>
                </c:pt>
                <c:pt idx="803">
                  <c:v>Wirral</c:v>
                </c:pt>
                <c:pt idx="804">
                  <c:v>Total</c:v>
                </c:pt>
                <c:pt idx="805">
                  <c:v>Bracknell Forest</c:v>
                </c:pt>
                <c:pt idx="806">
                  <c:v>Brighton and Hove</c:v>
                </c:pt>
                <c:pt idx="807">
                  <c:v>Buckinghamshire</c:v>
                </c:pt>
                <c:pt idx="808">
                  <c:v>East Sussex</c:v>
                </c:pt>
                <c:pt idx="809">
                  <c:v>Hampshire</c:v>
                </c:pt>
                <c:pt idx="810">
                  <c:v>Isle of Wight</c:v>
                </c:pt>
                <c:pt idx="811">
                  <c:v>Kent</c:v>
                </c:pt>
                <c:pt idx="812">
                  <c:v>Medway</c:v>
                </c:pt>
                <c:pt idx="813">
                  <c:v>Oxfordshire</c:v>
                </c:pt>
                <c:pt idx="814">
                  <c:v>Portsmouth</c:v>
                </c:pt>
                <c:pt idx="815">
                  <c:v>Reading</c:v>
                </c:pt>
                <c:pt idx="816">
                  <c:v>Slough</c:v>
                </c:pt>
                <c:pt idx="817">
                  <c:v>Southampton</c:v>
                </c:pt>
                <c:pt idx="818">
                  <c:v>Surrey</c:v>
                </c:pt>
                <c:pt idx="819">
                  <c:v>West Berkshire</c:v>
                </c:pt>
                <c:pt idx="820">
                  <c:v>West Sussex</c:v>
                </c:pt>
                <c:pt idx="821">
                  <c:v>Windsor and Maidenhead</c:v>
                </c:pt>
                <c:pt idx="822">
                  <c:v>Wokingham</c:v>
                </c:pt>
                <c:pt idx="823">
                  <c:v>Total</c:v>
                </c:pt>
                <c:pt idx="824">
                  <c:v>Bath and North East Somerset</c:v>
                </c:pt>
                <c:pt idx="825">
                  <c:v>Bournemouth</c:v>
                </c:pt>
                <c:pt idx="826">
                  <c:v>Bristol</c:v>
                </c:pt>
                <c:pt idx="827">
                  <c:v>Cornwall</c:v>
                </c:pt>
                <c:pt idx="828">
                  <c:v>Devon</c:v>
                </c:pt>
                <c:pt idx="829">
                  <c:v>Dorset</c:v>
                </c:pt>
                <c:pt idx="830">
                  <c:v>Gloucestershire</c:v>
                </c:pt>
                <c:pt idx="831">
                  <c:v>Isles of Scilly</c:v>
                </c:pt>
                <c:pt idx="832">
                  <c:v>North Somerset</c:v>
                </c:pt>
                <c:pt idx="833">
                  <c:v>Plymouth</c:v>
                </c:pt>
                <c:pt idx="834">
                  <c:v>Poole</c:v>
                </c:pt>
                <c:pt idx="835">
                  <c:v>Somerset</c:v>
                </c:pt>
                <c:pt idx="836">
                  <c:v>South Gloucestershire</c:v>
                </c:pt>
                <c:pt idx="837">
                  <c:v>Swindon</c:v>
                </c:pt>
                <c:pt idx="838">
                  <c:v>Torbay</c:v>
                </c:pt>
                <c:pt idx="839">
                  <c:v>Wiltshire</c:v>
                </c:pt>
                <c:pt idx="840">
                  <c:v>Total</c:v>
                </c:pt>
                <c:pt idx="841">
                  <c:v>Birmingham</c:v>
                </c:pt>
                <c:pt idx="842">
                  <c:v>Coventry</c:v>
                </c:pt>
                <c:pt idx="843">
                  <c:v>Dudley</c:v>
                </c:pt>
                <c:pt idx="844">
                  <c:v>Herefordshire</c:v>
                </c:pt>
                <c:pt idx="845">
                  <c:v>Sandwell</c:v>
                </c:pt>
                <c:pt idx="846">
                  <c:v>Shropshire</c:v>
                </c:pt>
                <c:pt idx="847">
                  <c:v>Solihull</c:v>
                </c:pt>
                <c:pt idx="848">
                  <c:v>Staffordshire</c:v>
                </c:pt>
                <c:pt idx="849">
                  <c:v>Stoke-on-Trent</c:v>
                </c:pt>
                <c:pt idx="850">
                  <c:v>Telford and Wrekin</c:v>
                </c:pt>
                <c:pt idx="851">
                  <c:v>Walsall</c:v>
                </c:pt>
                <c:pt idx="852">
                  <c:v>Warwickshire</c:v>
                </c:pt>
                <c:pt idx="853">
                  <c:v>Wolverhampton</c:v>
                </c:pt>
                <c:pt idx="854">
                  <c:v>Worcestershire</c:v>
                </c:pt>
                <c:pt idx="855">
                  <c:v>Total</c:v>
                </c:pt>
                <c:pt idx="856">
                  <c:v>Barnsley</c:v>
                </c:pt>
                <c:pt idx="857">
                  <c:v>Bradford</c:v>
                </c:pt>
                <c:pt idx="858">
                  <c:v>Calderdale</c:v>
                </c:pt>
                <c:pt idx="859">
                  <c:v>Doncaster</c:v>
                </c:pt>
              </c:strCache>
            </c:strRef>
          </c:cat>
          <c:val>
            <c:numRef>
              <c:f>'Lab reports - UTLA DSRs'!$H$46:$H$78</c:f>
              <c:numCache>
                <c:formatCode>0.0</c:formatCode>
                <c:ptCount val="33"/>
                <c:pt idx="0">
                  <c:v>38.994589010237036</c:v>
                </c:pt>
                <c:pt idx="1">
                  <c:v>33.088769416738991</c:v>
                </c:pt>
                <c:pt idx="2">
                  <c:v>29.380557668780181</c:v>
                </c:pt>
                <c:pt idx="3">
                  <c:v>18.592631519713695</c:v>
                </c:pt>
                <c:pt idx="4">
                  <c:v>18.170305754785026</c:v>
                </c:pt>
                <c:pt idx="5">
                  <c:v>17.821026672491517</c:v>
                </c:pt>
                <c:pt idx="6">
                  <c:v>16.628958577491918</c:v>
                </c:pt>
                <c:pt idx="7">
                  <c:v>14.77254577372314</c:v>
                </c:pt>
                <c:pt idx="8">
                  <c:v>14.738046226645528</c:v>
                </c:pt>
                <c:pt idx="9">
                  <c:v>14.330741662061737</c:v>
                </c:pt>
                <c:pt idx="10">
                  <c:v>11.234522324719954</c:v>
                </c:pt>
                <c:pt idx="11">
                  <c:v>11.162861834232803</c:v>
                </c:pt>
                <c:pt idx="12">
                  <c:v>9.6667338188786012</c:v>
                </c:pt>
                <c:pt idx="13">
                  <c:v>6.3109057711013605</c:v>
                </c:pt>
                <c:pt idx="14">
                  <c:v>20.284114402640192</c:v>
                </c:pt>
                <c:pt idx="15">
                  <c:v>19.669666953881489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0811136"/>
        <c:axId val="40821504"/>
      </c:barChart>
      <c:scatterChart>
        <c:scatterStyle val="smoothMarker"/>
        <c:varyColors val="0"/>
        <c:ser>
          <c:idx val="5"/>
          <c:order val="2"/>
          <c:tx>
            <c:strRef>
              <c:f>'Lab reports - UTLA DSRs'!$Q$75</c:f>
              <c:strCache>
                <c:ptCount val="1"/>
                <c:pt idx="0">
                  <c:v>West Midlands 2016</c:v>
                </c:pt>
              </c:strCache>
            </c:strRef>
          </c:tx>
          <c:spPr>
            <a:ln>
              <a:solidFill>
                <a:srgbClr val="11175E"/>
              </a:solidFill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DSRs'!$Q$76:$Q$77</c:f>
              <c:numCache>
                <c:formatCode>0.0</c:formatCode>
                <c:ptCount val="2"/>
                <c:pt idx="0">
                  <c:v>20.284114402640192</c:v>
                </c:pt>
                <c:pt idx="1">
                  <c:v>20.284114402640192</c:v>
                </c:pt>
              </c:numCache>
            </c:numRef>
          </c:yVal>
          <c:smooth val="1"/>
        </c:ser>
        <c:ser>
          <c:idx val="6"/>
          <c:order val="3"/>
          <c:tx>
            <c:strRef>
              <c:f>'Lab reports - UTLA DSRs'!$R$75</c:f>
              <c:strCache>
                <c:ptCount val="1"/>
                <c:pt idx="0">
                  <c:v>PHEC LCI</c:v>
                </c:pt>
              </c:strCache>
            </c:strRef>
          </c:tx>
          <c:spPr>
            <a:ln w="15875">
              <a:solidFill>
                <a:srgbClr val="11175E"/>
              </a:solidFill>
              <a:prstDash val="sysDash"/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DSRs'!$R$76:$R$77</c:f>
              <c:numCache>
                <c:formatCode>0.0</c:formatCode>
                <c:ptCount val="2"/>
                <c:pt idx="0">
                  <c:v>19.105683273289049</c:v>
                </c:pt>
                <c:pt idx="1">
                  <c:v>19.105683273289049</c:v>
                </c:pt>
              </c:numCache>
            </c:numRef>
          </c:yVal>
          <c:smooth val="1"/>
        </c:ser>
        <c:ser>
          <c:idx val="7"/>
          <c:order val="4"/>
          <c:tx>
            <c:strRef>
              <c:f>'Lab reports - UTLA DSRs'!$S$75</c:f>
              <c:strCache>
                <c:ptCount val="1"/>
                <c:pt idx="0">
                  <c:v>PHEC UCI</c:v>
                </c:pt>
              </c:strCache>
            </c:strRef>
          </c:tx>
          <c:spPr>
            <a:ln w="12700">
              <a:solidFill>
                <a:srgbClr val="11175E"/>
              </a:solidFill>
              <a:prstDash val="sysDash"/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DSRs'!$S$76:$S$77</c:f>
              <c:numCache>
                <c:formatCode>0.0</c:formatCode>
                <c:ptCount val="2"/>
                <c:pt idx="0">
                  <c:v>21.515962353739223</c:v>
                </c:pt>
                <c:pt idx="1">
                  <c:v>21.515962353739223</c:v>
                </c:pt>
              </c:numCache>
            </c:numRef>
          </c:yVal>
          <c:smooth val="1"/>
        </c:ser>
        <c:ser>
          <c:idx val="2"/>
          <c:order val="5"/>
          <c:tx>
            <c:strRef>
              <c:f>'Lab reports - UTLA DSRs'!$U$75</c:f>
              <c:strCache>
                <c:ptCount val="1"/>
                <c:pt idx="0">
                  <c:v>England 2016</c:v>
                </c:pt>
              </c:strCache>
            </c:strRef>
          </c:tx>
          <c:spPr>
            <a:ln>
              <a:solidFill>
                <a:srgbClr val="D2D1B6"/>
              </a:solidFill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DSRs'!$U$76:$U$77</c:f>
              <c:numCache>
                <c:formatCode>0.0</c:formatCode>
                <c:ptCount val="2"/>
                <c:pt idx="0" formatCode="#,##0.0">
                  <c:v>19.669666953881489</c:v>
                </c:pt>
                <c:pt idx="1">
                  <c:v>19.669666953881489</c:v>
                </c:pt>
              </c:numCache>
            </c:numRef>
          </c:yVal>
          <c:smooth val="1"/>
        </c:ser>
        <c:ser>
          <c:idx val="3"/>
          <c:order val="6"/>
          <c:tx>
            <c:strRef>
              <c:f>'Lab reports - UTLA DSRs'!$V$75</c:f>
              <c:strCache>
                <c:ptCount val="1"/>
                <c:pt idx="0">
                  <c:v>England LCI</c:v>
                </c:pt>
              </c:strCache>
            </c:strRef>
          </c:tx>
          <c:spPr>
            <a:ln w="15875">
              <a:solidFill>
                <a:srgbClr val="D2D1B6"/>
              </a:solidFill>
              <a:prstDash val="sysDash"/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DSRs'!$V$76:$V$77</c:f>
              <c:numCache>
                <c:formatCode>0.0</c:formatCode>
                <c:ptCount val="2"/>
                <c:pt idx="0" formatCode="#,##0.0">
                  <c:v>19.295059444010601</c:v>
                </c:pt>
                <c:pt idx="1">
                  <c:v>19.295059444010601</c:v>
                </c:pt>
              </c:numCache>
            </c:numRef>
          </c:yVal>
          <c:smooth val="1"/>
        </c:ser>
        <c:ser>
          <c:idx val="4"/>
          <c:order val="7"/>
          <c:tx>
            <c:strRef>
              <c:f>'Lab reports - UTLA DSRs'!$W$75</c:f>
              <c:strCache>
                <c:ptCount val="1"/>
                <c:pt idx="0">
                  <c:v>England UCI</c:v>
                </c:pt>
              </c:strCache>
            </c:strRef>
          </c:tx>
          <c:spPr>
            <a:ln w="15875">
              <a:solidFill>
                <a:srgbClr val="D2D1B6"/>
              </a:solidFill>
              <a:prstDash val="sysDash"/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DSRs'!$W$76:$W$77</c:f>
              <c:numCache>
                <c:formatCode>0.0</c:formatCode>
                <c:ptCount val="2"/>
                <c:pt idx="0" formatCode="#,##0.0">
                  <c:v>20.049699632639211</c:v>
                </c:pt>
                <c:pt idx="1">
                  <c:v>20.049699632639211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'Lab reports - UTLA DSRs'!$Y$75</c:f>
              <c:strCache>
                <c:ptCount val="1"/>
                <c:pt idx="0">
                  <c:v>(dotted lines represent 95% confidence intervals)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'Lab reports - UTLA DSRs'!$P$76:$P$77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'Lab reports - UTLA DSRs'!$Y$76:$Y$77</c:f>
              <c:numCache>
                <c:formatCode>General</c:formatCode>
                <c:ptCount val="2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23424"/>
        <c:axId val="40845696"/>
      </c:scatterChart>
      <c:catAx>
        <c:axId val="40811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GB" sz="1000" b="1"/>
                  <a:t>Upper tier local authority of residence</a:t>
                </a:r>
              </a:p>
            </c:rich>
          </c:tx>
          <c:layout>
            <c:manualLayout>
              <c:xMode val="edge"/>
              <c:yMode val="edge"/>
              <c:x val="0.27590826463147805"/>
              <c:y val="0.960920589109121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40821504"/>
        <c:crosses val="autoZero"/>
        <c:auto val="1"/>
        <c:lblAlgn val="ctr"/>
        <c:lblOffset val="100"/>
        <c:noMultiLvlLbl val="0"/>
      </c:catAx>
      <c:valAx>
        <c:axId val="40821504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GB" sz="1000" b="1"/>
                  <a:t>DSR per 100,000 population</a:t>
                </a:r>
              </a:p>
            </c:rich>
          </c:tx>
          <c:layout>
            <c:manualLayout>
              <c:xMode val="edge"/>
              <c:yMode val="edge"/>
              <c:x val="5.306298737974209E-5"/>
              <c:y val="0.223586222995628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40811136"/>
        <c:crosses val="autoZero"/>
        <c:crossBetween val="between"/>
      </c:valAx>
      <c:valAx>
        <c:axId val="40823424"/>
        <c:scaling>
          <c:orientation val="minMax"/>
          <c:max val="1"/>
          <c:min val="0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40845696"/>
        <c:crosses val="max"/>
        <c:crossBetween val="midCat"/>
      </c:valAx>
      <c:valAx>
        <c:axId val="40845696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40823424"/>
        <c:crosses val="max"/>
        <c:crossBetween val="midCat"/>
      </c:valAx>
      <c:spPr>
        <a:ln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9455036474871024E-2"/>
          <c:y val="9.31772879255203E-3"/>
          <c:w val="0.86408679927667265"/>
          <c:h val="6.2840074699715642E-2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49024-1F22-41FF-8B10-4DFAE952C26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FC1533F-578A-415C-B727-DD863BC85E5C}">
      <dgm:prSet phldrT="[Text]" custT="1"/>
      <dgm:spPr/>
      <dgm:t>
        <a:bodyPr/>
        <a:lstStyle/>
        <a:p>
          <a:r>
            <a:rPr lang="en-GB" sz="1400" dirty="0" smtClean="0"/>
            <a:t>Underrepresented groups including minority ethnic group who injects</a:t>
          </a:r>
          <a:endParaRPr lang="en-GB" sz="1400" dirty="0"/>
        </a:p>
      </dgm:t>
    </dgm:pt>
    <dgm:pt modelId="{A3426907-924F-4AD1-887B-92B51E731F23}" type="parTrans" cxnId="{2F5DFB22-6472-46FE-8C5E-C741D9CAD299}">
      <dgm:prSet/>
      <dgm:spPr/>
      <dgm:t>
        <a:bodyPr/>
        <a:lstStyle/>
        <a:p>
          <a:endParaRPr lang="en-GB"/>
        </a:p>
      </dgm:t>
    </dgm:pt>
    <dgm:pt modelId="{91507E10-DCFA-4FB1-B1E0-5B072715DF32}" type="sibTrans" cxnId="{2F5DFB22-6472-46FE-8C5E-C741D9CAD299}">
      <dgm:prSet custT="1"/>
      <dgm:spPr/>
      <dgm:t>
        <a:bodyPr/>
        <a:lstStyle/>
        <a:p>
          <a:endParaRPr lang="en-GB" sz="1400" dirty="0" smtClean="0"/>
        </a:p>
        <a:p>
          <a:r>
            <a:rPr lang="en-GB" sz="1400" dirty="0" smtClean="0"/>
            <a:t>Demographic Young users &lt;18 years age, ex prisoners, homeless, sex workers</a:t>
          </a:r>
          <a:endParaRPr lang="en-GB" sz="1400" dirty="0"/>
        </a:p>
      </dgm:t>
    </dgm:pt>
    <dgm:pt modelId="{AF0907D5-589E-4588-93DD-FC1ADCC904A5}">
      <dgm:prSet phldrT="[Text]" custT="1"/>
      <dgm:spPr/>
      <dgm:t>
        <a:bodyPr/>
        <a:lstStyle/>
        <a:p>
          <a:r>
            <a:rPr lang="en-GB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Consulting users</a:t>
          </a:r>
          <a:endParaRPr lang="en-GB" sz="18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40BC5248-DEAE-4EC5-A3B9-16579741EE91}" type="parTrans" cxnId="{9E20AEE7-8D53-4E55-9EC9-D4E2940D353D}">
      <dgm:prSet/>
      <dgm:spPr/>
      <dgm:t>
        <a:bodyPr/>
        <a:lstStyle/>
        <a:p>
          <a:endParaRPr lang="en-GB"/>
        </a:p>
      </dgm:t>
    </dgm:pt>
    <dgm:pt modelId="{63C81CF6-6F71-45AD-AAC0-4537E8A8C181}" type="sibTrans" cxnId="{9E20AEE7-8D53-4E55-9EC9-D4E2940D353D}">
      <dgm:prSet/>
      <dgm:spPr/>
      <dgm:t>
        <a:bodyPr/>
        <a:lstStyle/>
        <a:p>
          <a:endParaRPr lang="en-GB"/>
        </a:p>
      </dgm:t>
    </dgm:pt>
    <dgm:pt modelId="{751E9548-2098-4AAC-A652-80A91D0FD0E4}">
      <dgm:prSet phldrT="[Text]" custT="1"/>
      <dgm:spPr/>
      <dgm:t>
        <a:bodyPr/>
        <a:lstStyle/>
        <a:p>
          <a:r>
            <a:rPr lang="en-GB" sz="1400" dirty="0" smtClean="0"/>
            <a:t>Frontline workers in needle syringe programmes</a:t>
          </a:r>
          <a:endParaRPr lang="en-GB" sz="1400" dirty="0"/>
        </a:p>
      </dgm:t>
    </dgm:pt>
    <dgm:pt modelId="{52740FDB-B1A0-4A92-B850-2B9F6FB95D2D}" type="parTrans" cxnId="{2B4FBCEB-E2F7-4010-9516-8E8F49A14E45}">
      <dgm:prSet/>
      <dgm:spPr/>
      <dgm:t>
        <a:bodyPr/>
        <a:lstStyle/>
        <a:p>
          <a:endParaRPr lang="en-GB"/>
        </a:p>
      </dgm:t>
    </dgm:pt>
    <dgm:pt modelId="{1FE38C98-5095-41E8-84DD-7C894D47206A}" type="sibTrans" cxnId="{2B4FBCEB-E2F7-4010-9516-8E8F49A14E45}">
      <dgm:prSet custT="1"/>
      <dgm:spPr/>
      <dgm:t>
        <a:bodyPr/>
        <a:lstStyle/>
        <a:p>
          <a:r>
            <a:rPr lang="en-GB" sz="1400" dirty="0" smtClean="0"/>
            <a:t>Families and carers</a:t>
          </a:r>
          <a:endParaRPr lang="en-GB" sz="2400" dirty="0"/>
        </a:p>
      </dgm:t>
    </dgm:pt>
    <dgm:pt modelId="{B7EA569A-A084-4BF9-9F71-C997F6097484}">
      <dgm:prSet phldrT="[Text]" custT="1"/>
      <dgm:spPr/>
      <dgm:t>
        <a:bodyPr/>
        <a:lstStyle/>
        <a:p>
          <a:pPr algn="l"/>
          <a:r>
            <a:rPr lang="en-GB" sz="1800" b="1" dirty="0" smtClean="0">
              <a:solidFill>
                <a:srgbClr val="FF0000"/>
              </a:solidFill>
            </a:rPr>
            <a:t>Range of accessible</a:t>
          </a:r>
        </a:p>
        <a:p>
          <a:pPr algn="l"/>
          <a:r>
            <a:rPr lang="en-GB" sz="1800" b="1" dirty="0" smtClean="0">
              <a:solidFill>
                <a:srgbClr val="FF0000"/>
              </a:solidFill>
            </a:rPr>
            <a:t>services</a:t>
          </a:r>
        </a:p>
        <a:p>
          <a:pPr algn="r"/>
          <a:endParaRPr lang="en-GB" sz="1600" dirty="0"/>
        </a:p>
      </dgm:t>
    </dgm:pt>
    <dgm:pt modelId="{B545E1F2-A8DE-40D4-B5DC-C02E9BF0EEAC}" type="parTrans" cxnId="{5CF6BD54-7536-41DB-8E26-4CB12ADB7EA9}">
      <dgm:prSet/>
      <dgm:spPr/>
      <dgm:t>
        <a:bodyPr/>
        <a:lstStyle/>
        <a:p>
          <a:endParaRPr lang="en-GB"/>
        </a:p>
      </dgm:t>
    </dgm:pt>
    <dgm:pt modelId="{5B168093-9F7D-4E8A-9406-449E4898BF09}" type="sibTrans" cxnId="{5CF6BD54-7536-41DB-8E26-4CB12ADB7EA9}">
      <dgm:prSet/>
      <dgm:spPr/>
      <dgm:t>
        <a:bodyPr/>
        <a:lstStyle/>
        <a:p>
          <a:endParaRPr lang="en-GB"/>
        </a:p>
      </dgm:t>
    </dgm:pt>
    <dgm:pt modelId="{C9D8852B-72B5-47B5-85AE-AD622320B60B}">
      <dgm:prSet phldrT="[Text]" custT="1"/>
      <dgm:spPr/>
      <dgm:t>
        <a:bodyPr/>
        <a:lstStyle/>
        <a:p>
          <a:r>
            <a:rPr lang="en-GB" sz="1400" dirty="0" smtClean="0"/>
            <a:t>Pharmacies, Statutory, voluntary and private sector</a:t>
          </a:r>
          <a:endParaRPr lang="en-GB" sz="1400" dirty="0"/>
        </a:p>
      </dgm:t>
    </dgm:pt>
    <dgm:pt modelId="{D3107F0F-670E-4235-8BDF-0127EF257EE7}" type="parTrans" cxnId="{28C594B9-AED2-4330-A04E-1D56B8E42AD7}">
      <dgm:prSet/>
      <dgm:spPr/>
      <dgm:t>
        <a:bodyPr/>
        <a:lstStyle/>
        <a:p>
          <a:endParaRPr lang="en-GB"/>
        </a:p>
      </dgm:t>
    </dgm:pt>
    <dgm:pt modelId="{EE3F60EB-9606-4BE7-A24C-E05D4E4638D7}" type="sibTrans" cxnId="{28C594B9-AED2-4330-A04E-1D56B8E42AD7}">
      <dgm:prSet custT="1"/>
      <dgm:spPr/>
      <dgm:t>
        <a:bodyPr/>
        <a:lstStyle/>
        <a:p>
          <a:pPr algn="ctr"/>
          <a:endParaRPr lang="en-GB" sz="1200" dirty="0" smtClean="0"/>
        </a:p>
        <a:p>
          <a:pPr algn="ctr"/>
          <a:r>
            <a:rPr lang="en-GB" sz="1200" dirty="0" smtClean="0"/>
            <a:t>Characteristics of the drug users</a:t>
          </a:r>
        </a:p>
        <a:p>
          <a:pPr algn="ctr"/>
          <a:r>
            <a:rPr lang="en-GB" sz="1200" dirty="0" smtClean="0"/>
            <a:t>Poly drug use, use of performance enhancing drugs</a:t>
          </a:r>
        </a:p>
        <a:p>
          <a:pPr algn="ctr"/>
          <a:r>
            <a:rPr lang="en-GB" sz="1200" dirty="0" smtClean="0"/>
            <a:t>New psychoactive </a:t>
          </a:r>
          <a:r>
            <a:rPr lang="en-GB" sz="1400" dirty="0" smtClean="0"/>
            <a:t>drugs</a:t>
          </a:r>
          <a:endParaRPr lang="en-GB" sz="1400" dirty="0"/>
        </a:p>
      </dgm:t>
    </dgm:pt>
    <dgm:pt modelId="{4FCB51A3-7912-4613-8DCA-38DA5E79ADBB}">
      <dgm:prSet phldrT="[Text]" custT="1"/>
      <dgm:spPr/>
      <dgm:t>
        <a:bodyPr/>
        <a:lstStyle/>
        <a:p>
          <a:r>
            <a:rPr lang="en-GB" sz="1800" b="1" dirty="0" smtClean="0">
              <a:solidFill>
                <a:schemeClr val="accent4">
                  <a:lumMod val="50000"/>
                </a:schemeClr>
              </a:solidFill>
            </a:rPr>
            <a:t>Collation of information</a:t>
          </a:r>
          <a:endParaRPr lang="en-GB" sz="1800" b="1" dirty="0">
            <a:solidFill>
              <a:schemeClr val="accent4">
                <a:lumMod val="50000"/>
              </a:schemeClr>
            </a:solidFill>
          </a:endParaRPr>
        </a:p>
      </dgm:t>
    </dgm:pt>
    <dgm:pt modelId="{B4667426-D3C0-4EBE-BF4F-A76DFE45A0AE}" type="parTrans" cxnId="{C1C37D82-90AE-4043-B77C-7540B46EE218}">
      <dgm:prSet/>
      <dgm:spPr/>
      <dgm:t>
        <a:bodyPr/>
        <a:lstStyle/>
        <a:p>
          <a:endParaRPr lang="en-GB"/>
        </a:p>
      </dgm:t>
    </dgm:pt>
    <dgm:pt modelId="{F668E7C8-320C-4ADD-BA80-DD48E543294D}" type="sibTrans" cxnId="{C1C37D82-90AE-4043-B77C-7540B46EE218}">
      <dgm:prSet/>
      <dgm:spPr/>
      <dgm:t>
        <a:bodyPr/>
        <a:lstStyle/>
        <a:p>
          <a:endParaRPr lang="en-GB"/>
        </a:p>
      </dgm:t>
    </dgm:pt>
    <dgm:pt modelId="{34C8EA49-982F-400D-A252-EDB5880B356E}" type="pres">
      <dgm:prSet presAssocID="{0ED49024-1F22-41FF-8B10-4DFAE952C26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8B5CF95-7402-474D-B830-1C2310094C03}" type="pres">
      <dgm:prSet presAssocID="{7FC1533F-578A-415C-B727-DD863BC85E5C}" presName="composite" presStyleCnt="0"/>
      <dgm:spPr/>
    </dgm:pt>
    <dgm:pt modelId="{E1E16866-CF9C-44B7-A7AD-A4AF238ECC87}" type="pres">
      <dgm:prSet presAssocID="{7FC1533F-578A-415C-B727-DD863BC85E5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B9B8C8-7969-4FCB-A0F8-AC0A60C10891}" type="pres">
      <dgm:prSet presAssocID="{7FC1533F-578A-415C-B727-DD863BC85E5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AD9EBB-8848-4345-B694-BE09ED3AA2AD}" type="pres">
      <dgm:prSet presAssocID="{7FC1533F-578A-415C-B727-DD863BC85E5C}" presName="BalanceSpacing" presStyleCnt="0"/>
      <dgm:spPr/>
    </dgm:pt>
    <dgm:pt modelId="{8E25B3CF-EFDD-4283-B9F7-3D523E76CB2A}" type="pres">
      <dgm:prSet presAssocID="{7FC1533F-578A-415C-B727-DD863BC85E5C}" presName="BalanceSpacing1" presStyleCnt="0"/>
      <dgm:spPr/>
    </dgm:pt>
    <dgm:pt modelId="{09281D6B-E8C7-43D6-8CB6-E8FAB6735AAE}" type="pres">
      <dgm:prSet presAssocID="{91507E10-DCFA-4FB1-B1E0-5B072715DF32}" presName="Accent1Text" presStyleLbl="node1" presStyleIdx="1" presStyleCnt="6"/>
      <dgm:spPr/>
      <dgm:t>
        <a:bodyPr/>
        <a:lstStyle/>
        <a:p>
          <a:endParaRPr lang="en-GB"/>
        </a:p>
      </dgm:t>
    </dgm:pt>
    <dgm:pt modelId="{8F864083-BB7D-44E3-B89C-604C4CAF2BB3}" type="pres">
      <dgm:prSet presAssocID="{91507E10-DCFA-4FB1-B1E0-5B072715DF32}" presName="spaceBetweenRectangles" presStyleCnt="0"/>
      <dgm:spPr/>
    </dgm:pt>
    <dgm:pt modelId="{4786F74D-8DF0-4D13-BA01-81863F944ABA}" type="pres">
      <dgm:prSet presAssocID="{751E9548-2098-4AAC-A652-80A91D0FD0E4}" presName="composite" presStyleCnt="0"/>
      <dgm:spPr/>
    </dgm:pt>
    <dgm:pt modelId="{F2FD57C5-DF68-485E-B1B2-D53731286F41}" type="pres">
      <dgm:prSet presAssocID="{751E9548-2098-4AAC-A652-80A91D0FD0E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547EE0-42C5-489B-8F4F-D16B7A31A565}" type="pres">
      <dgm:prSet presAssocID="{751E9548-2098-4AAC-A652-80A91D0FD0E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548242-9F5C-440C-96F4-0B50D0526A89}" type="pres">
      <dgm:prSet presAssocID="{751E9548-2098-4AAC-A652-80A91D0FD0E4}" presName="BalanceSpacing" presStyleCnt="0"/>
      <dgm:spPr/>
    </dgm:pt>
    <dgm:pt modelId="{880CD3D4-9BF2-4808-8D7A-CFCEED0F1DFA}" type="pres">
      <dgm:prSet presAssocID="{751E9548-2098-4AAC-A652-80A91D0FD0E4}" presName="BalanceSpacing1" presStyleCnt="0"/>
      <dgm:spPr/>
    </dgm:pt>
    <dgm:pt modelId="{ACAE841C-1D2A-441C-8D7B-30599A2071FF}" type="pres">
      <dgm:prSet presAssocID="{1FE38C98-5095-41E8-84DD-7C894D47206A}" presName="Accent1Text" presStyleLbl="node1" presStyleIdx="3" presStyleCnt="6" custLinFactNeighborX="-1727" custLinFactNeighborY="1219"/>
      <dgm:spPr/>
      <dgm:t>
        <a:bodyPr/>
        <a:lstStyle/>
        <a:p>
          <a:endParaRPr lang="en-GB"/>
        </a:p>
      </dgm:t>
    </dgm:pt>
    <dgm:pt modelId="{7E2B22E2-373C-415D-A89E-40CEB9D2590C}" type="pres">
      <dgm:prSet presAssocID="{1FE38C98-5095-41E8-84DD-7C894D47206A}" presName="spaceBetweenRectangles" presStyleCnt="0"/>
      <dgm:spPr/>
    </dgm:pt>
    <dgm:pt modelId="{ED4FA53D-399E-46DD-B59F-51041FC154FD}" type="pres">
      <dgm:prSet presAssocID="{C9D8852B-72B5-47B5-85AE-AD622320B60B}" presName="composite" presStyleCnt="0"/>
      <dgm:spPr/>
    </dgm:pt>
    <dgm:pt modelId="{EC7688E9-A4F1-41C7-A326-E94D7F4E165C}" type="pres">
      <dgm:prSet presAssocID="{C9D8852B-72B5-47B5-85AE-AD622320B60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8BB3A3-40D5-4BB5-87DF-63601DDA2AE0}" type="pres">
      <dgm:prSet presAssocID="{C9D8852B-72B5-47B5-85AE-AD622320B60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2F92D0-0E89-467C-AED1-42AB1A651B86}" type="pres">
      <dgm:prSet presAssocID="{C9D8852B-72B5-47B5-85AE-AD622320B60B}" presName="BalanceSpacing" presStyleCnt="0"/>
      <dgm:spPr/>
    </dgm:pt>
    <dgm:pt modelId="{204966C2-5554-4914-927C-15D294161842}" type="pres">
      <dgm:prSet presAssocID="{C9D8852B-72B5-47B5-85AE-AD622320B60B}" presName="BalanceSpacing1" presStyleCnt="0"/>
      <dgm:spPr/>
    </dgm:pt>
    <dgm:pt modelId="{3FFD71E2-9127-463B-9E1E-1A81F3209A83}" type="pres">
      <dgm:prSet presAssocID="{EE3F60EB-9606-4BE7-A24C-E05D4E4638D7}" presName="Accent1Text" presStyleLbl="node1" presStyleIdx="5" presStyleCnt="6" custScaleX="109590" custScaleY="100098"/>
      <dgm:spPr/>
      <dgm:t>
        <a:bodyPr/>
        <a:lstStyle/>
        <a:p>
          <a:endParaRPr lang="en-GB"/>
        </a:p>
      </dgm:t>
    </dgm:pt>
  </dgm:ptLst>
  <dgm:cxnLst>
    <dgm:cxn modelId="{2F5DFB22-6472-46FE-8C5E-C741D9CAD299}" srcId="{0ED49024-1F22-41FF-8B10-4DFAE952C264}" destId="{7FC1533F-578A-415C-B727-DD863BC85E5C}" srcOrd="0" destOrd="0" parTransId="{A3426907-924F-4AD1-887B-92B51E731F23}" sibTransId="{91507E10-DCFA-4FB1-B1E0-5B072715DF32}"/>
    <dgm:cxn modelId="{2B4FBCEB-E2F7-4010-9516-8E8F49A14E45}" srcId="{0ED49024-1F22-41FF-8B10-4DFAE952C264}" destId="{751E9548-2098-4AAC-A652-80A91D0FD0E4}" srcOrd="1" destOrd="0" parTransId="{52740FDB-B1A0-4A92-B850-2B9F6FB95D2D}" sibTransId="{1FE38C98-5095-41E8-84DD-7C894D47206A}"/>
    <dgm:cxn modelId="{3C13BDE2-2D45-4DAF-A4C9-937CEF03899D}" type="presOf" srcId="{B7EA569A-A084-4BF9-9F71-C997F6097484}" destId="{23547EE0-42C5-489B-8F4F-D16B7A31A565}" srcOrd="0" destOrd="0" presId="urn:microsoft.com/office/officeart/2008/layout/AlternatingHexagons"/>
    <dgm:cxn modelId="{B1EFB085-9244-41E6-A5EC-80FABCFDFDED}" type="presOf" srcId="{C9D8852B-72B5-47B5-85AE-AD622320B60B}" destId="{EC7688E9-A4F1-41C7-A326-E94D7F4E165C}" srcOrd="0" destOrd="0" presId="urn:microsoft.com/office/officeart/2008/layout/AlternatingHexagons"/>
    <dgm:cxn modelId="{41A15186-192C-40E5-9F26-E4FD8F980A57}" type="presOf" srcId="{91507E10-DCFA-4FB1-B1E0-5B072715DF32}" destId="{09281D6B-E8C7-43D6-8CB6-E8FAB6735AAE}" srcOrd="0" destOrd="0" presId="urn:microsoft.com/office/officeart/2008/layout/AlternatingHexagons"/>
    <dgm:cxn modelId="{28C594B9-AED2-4330-A04E-1D56B8E42AD7}" srcId="{0ED49024-1F22-41FF-8B10-4DFAE952C264}" destId="{C9D8852B-72B5-47B5-85AE-AD622320B60B}" srcOrd="2" destOrd="0" parTransId="{D3107F0F-670E-4235-8BDF-0127EF257EE7}" sibTransId="{EE3F60EB-9606-4BE7-A24C-E05D4E4638D7}"/>
    <dgm:cxn modelId="{BA6AAB82-BECA-4883-B678-FF3FD67EB711}" type="presOf" srcId="{7FC1533F-578A-415C-B727-DD863BC85E5C}" destId="{E1E16866-CF9C-44B7-A7AD-A4AF238ECC87}" srcOrd="0" destOrd="0" presId="urn:microsoft.com/office/officeart/2008/layout/AlternatingHexagons"/>
    <dgm:cxn modelId="{C1C37D82-90AE-4043-B77C-7540B46EE218}" srcId="{C9D8852B-72B5-47B5-85AE-AD622320B60B}" destId="{4FCB51A3-7912-4613-8DCA-38DA5E79ADBB}" srcOrd="0" destOrd="0" parTransId="{B4667426-D3C0-4EBE-BF4F-A76DFE45A0AE}" sibTransId="{F668E7C8-320C-4ADD-BA80-DD48E543294D}"/>
    <dgm:cxn modelId="{2571906C-9B71-4B53-8AEC-CC394410B914}" type="presOf" srcId="{0ED49024-1F22-41FF-8B10-4DFAE952C264}" destId="{34C8EA49-982F-400D-A252-EDB5880B356E}" srcOrd="0" destOrd="0" presId="urn:microsoft.com/office/officeart/2008/layout/AlternatingHexagons"/>
    <dgm:cxn modelId="{C3192FF5-A561-4DC6-B006-DF9867F1A51A}" type="presOf" srcId="{AF0907D5-589E-4588-93DD-FC1ADCC904A5}" destId="{DCB9B8C8-7969-4FCB-A0F8-AC0A60C10891}" srcOrd="0" destOrd="0" presId="urn:microsoft.com/office/officeart/2008/layout/AlternatingHexagons"/>
    <dgm:cxn modelId="{325B39DF-EAE9-485F-AC0E-254BDA3031FF}" type="presOf" srcId="{4FCB51A3-7912-4613-8DCA-38DA5E79ADBB}" destId="{B28BB3A3-40D5-4BB5-87DF-63601DDA2AE0}" srcOrd="0" destOrd="0" presId="urn:microsoft.com/office/officeart/2008/layout/AlternatingHexagons"/>
    <dgm:cxn modelId="{B793B94A-5D44-4F54-BB49-26997FDC5152}" type="presOf" srcId="{751E9548-2098-4AAC-A652-80A91D0FD0E4}" destId="{F2FD57C5-DF68-485E-B1B2-D53731286F41}" srcOrd="0" destOrd="0" presId="urn:microsoft.com/office/officeart/2008/layout/AlternatingHexagons"/>
    <dgm:cxn modelId="{733763C9-CFFD-4429-AF7E-49539BBED96B}" type="presOf" srcId="{EE3F60EB-9606-4BE7-A24C-E05D4E4638D7}" destId="{3FFD71E2-9127-463B-9E1E-1A81F3209A83}" srcOrd="0" destOrd="0" presId="urn:microsoft.com/office/officeart/2008/layout/AlternatingHexagons"/>
    <dgm:cxn modelId="{A46CF7CD-6A54-435A-ACDF-1C4B29B8812C}" type="presOf" srcId="{1FE38C98-5095-41E8-84DD-7C894D47206A}" destId="{ACAE841C-1D2A-441C-8D7B-30599A2071FF}" srcOrd="0" destOrd="0" presId="urn:microsoft.com/office/officeart/2008/layout/AlternatingHexagons"/>
    <dgm:cxn modelId="{9E20AEE7-8D53-4E55-9EC9-D4E2940D353D}" srcId="{7FC1533F-578A-415C-B727-DD863BC85E5C}" destId="{AF0907D5-589E-4588-93DD-FC1ADCC904A5}" srcOrd="0" destOrd="0" parTransId="{40BC5248-DEAE-4EC5-A3B9-16579741EE91}" sibTransId="{63C81CF6-6F71-45AD-AAC0-4537E8A8C181}"/>
    <dgm:cxn modelId="{5CF6BD54-7536-41DB-8E26-4CB12ADB7EA9}" srcId="{751E9548-2098-4AAC-A652-80A91D0FD0E4}" destId="{B7EA569A-A084-4BF9-9F71-C997F6097484}" srcOrd="0" destOrd="0" parTransId="{B545E1F2-A8DE-40D4-B5DC-C02E9BF0EEAC}" sibTransId="{5B168093-9F7D-4E8A-9406-449E4898BF09}"/>
    <dgm:cxn modelId="{46E10E77-719D-4FEF-B011-87EFA34101AE}" type="presParOf" srcId="{34C8EA49-982F-400D-A252-EDB5880B356E}" destId="{18B5CF95-7402-474D-B830-1C2310094C03}" srcOrd="0" destOrd="0" presId="urn:microsoft.com/office/officeart/2008/layout/AlternatingHexagons"/>
    <dgm:cxn modelId="{1CF951DB-3DC3-48E4-94BE-B780B58BC5D4}" type="presParOf" srcId="{18B5CF95-7402-474D-B830-1C2310094C03}" destId="{E1E16866-CF9C-44B7-A7AD-A4AF238ECC87}" srcOrd="0" destOrd="0" presId="urn:microsoft.com/office/officeart/2008/layout/AlternatingHexagons"/>
    <dgm:cxn modelId="{8C6A8AD6-E8C7-4E3C-8097-C7845FEEC830}" type="presParOf" srcId="{18B5CF95-7402-474D-B830-1C2310094C03}" destId="{DCB9B8C8-7969-4FCB-A0F8-AC0A60C10891}" srcOrd="1" destOrd="0" presId="urn:microsoft.com/office/officeart/2008/layout/AlternatingHexagons"/>
    <dgm:cxn modelId="{622E8C57-729D-4660-AFF4-CC02F2E8C45C}" type="presParOf" srcId="{18B5CF95-7402-474D-B830-1C2310094C03}" destId="{BBAD9EBB-8848-4345-B694-BE09ED3AA2AD}" srcOrd="2" destOrd="0" presId="urn:microsoft.com/office/officeart/2008/layout/AlternatingHexagons"/>
    <dgm:cxn modelId="{BBA2A0D8-612E-4AEC-8E22-BE28A71373C3}" type="presParOf" srcId="{18B5CF95-7402-474D-B830-1C2310094C03}" destId="{8E25B3CF-EFDD-4283-B9F7-3D523E76CB2A}" srcOrd="3" destOrd="0" presId="urn:microsoft.com/office/officeart/2008/layout/AlternatingHexagons"/>
    <dgm:cxn modelId="{2A1D6461-09D0-40C4-A2A6-0F391C9791CB}" type="presParOf" srcId="{18B5CF95-7402-474D-B830-1C2310094C03}" destId="{09281D6B-E8C7-43D6-8CB6-E8FAB6735AAE}" srcOrd="4" destOrd="0" presId="urn:microsoft.com/office/officeart/2008/layout/AlternatingHexagons"/>
    <dgm:cxn modelId="{46458F72-A3F8-4BDD-9A79-885441387D7D}" type="presParOf" srcId="{34C8EA49-982F-400D-A252-EDB5880B356E}" destId="{8F864083-BB7D-44E3-B89C-604C4CAF2BB3}" srcOrd="1" destOrd="0" presId="urn:microsoft.com/office/officeart/2008/layout/AlternatingHexagons"/>
    <dgm:cxn modelId="{5E9FD053-F8EF-4FC5-846B-EB5B0855D158}" type="presParOf" srcId="{34C8EA49-982F-400D-A252-EDB5880B356E}" destId="{4786F74D-8DF0-4D13-BA01-81863F944ABA}" srcOrd="2" destOrd="0" presId="urn:microsoft.com/office/officeart/2008/layout/AlternatingHexagons"/>
    <dgm:cxn modelId="{336EF170-A69C-4EE1-B4C3-CA38C065FC1E}" type="presParOf" srcId="{4786F74D-8DF0-4D13-BA01-81863F944ABA}" destId="{F2FD57C5-DF68-485E-B1B2-D53731286F41}" srcOrd="0" destOrd="0" presId="urn:microsoft.com/office/officeart/2008/layout/AlternatingHexagons"/>
    <dgm:cxn modelId="{9C650CCF-CDAB-44B4-B865-FC7BB8A3789D}" type="presParOf" srcId="{4786F74D-8DF0-4D13-BA01-81863F944ABA}" destId="{23547EE0-42C5-489B-8F4F-D16B7A31A565}" srcOrd="1" destOrd="0" presId="urn:microsoft.com/office/officeart/2008/layout/AlternatingHexagons"/>
    <dgm:cxn modelId="{C77CAD17-4526-47BB-B7C6-027E64F1AE27}" type="presParOf" srcId="{4786F74D-8DF0-4D13-BA01-81863F944ABA}" destId="{3C548242-9F5C-440C-96F4-0B50D0526A89}" srcOrd="2" destOrd="0" presId="urn:microsoft.com/office/officeart/2008/layout/AlternatingHexagons"/>
    <dgm:cxn modelId="{B5EB040A-B30B-460E-812C-5919412B001E}" type="presParOf" srcId="{4786F74D-8DF0-4D13-BA01-81863F944ABA}" destId="{880CD3D4-9BF2-4808-8D7A-CFCEED0F1DFA}" srcOrd="3" destOrd="0" presId="urn:microsoft.com/office/officeart/2008/layout/AlternatingHexagons"/>
    <dgm:cxn modelId="{30AC34CC-F0DD-4D2B-A722-46D073C69FA0}" type="presParOf" srcId="{4786F74D-8DF0-4D13-BA01-81863F944ABA}" destId="{ACAE841C-1D2A-441C-8D7B-30599A2071FF}" srcOrd="4" destOrd="0" presId="urn:microsoft.com/office/officeart/2008/layout/AlternatingHexagons"/>
    <dgm:cxn modelId="{386A082C-4BF1-433B-B637-28C0A93111B8}" type="presParOf" srcId="{34C8EA49-982F-400D-A252-EDB5880B356E}" destId="{7E2B22E2-373C-415D-A89E-40CEB9D2590C}" srcOrd="3" destOrd="0" presId="urn:microsoft.com/office/officeart/2008/layout/AlternatingHexagons"/>
    <dgm:cxn modelId="{9B32FE35-AE23-40E8-946D-DB320DCCC1AE}" type="presParOf" srcId="{34C8EA49-982F-400D-A252-EDB5880B356E}" destId="{ED4FA53D-399E-46DD-B59F-51041FC154FD}" srcOrd="4" destOrd="0" presId="urn:microsoft.com/office/officeart/2008/layout/AlternatingHexagons"/>
    <dgm:cxn modelId="{6E51C8ED-04E1-475B-B44B-DB21F7C5B677}" type="presParOf" srcId="{ED4FA53D-399E-46DD-B59F-51041FC154FD}" destId="{EC7688E9-A4F1-41C7-A326-E94D7F4E165C}" srcOrd="0" destOrd="0" presId="urn:microsoft.com/office/officeart/2008/layout/AlternatingHexagons"/>
    <dgm:cxn modelId="{707AB350-D196-4E9C-8027-1220A5D35ADD}" type="presParOf" srcId="{ED4FA53D-399E-46DD-B59F-51041FC154FD}" destId="{B28BB3A3-40D5-4BB5-87DF-63601DDA2AE0}" srcOrd="1" destOrd="0" presId="urn:microsoft.com/office/officeart/2008/layout/AlternatingHexagons"/>
    <dgm:cxn modelId="{7F855736-6521-427F-9C42-3EBB26934810}" type="presParOf" srcId="{ED4FA53D-399E-46DD-B59F-51041FC154FD}" destId="{DA2F92D0-0E89-467C-AED1-42AB1A651B86}" srcOrd="2" destOrd="0" presId="urn:microsoft.com/office/officeart/2008/layout/AlternatingHexagons"/>
    <dgm:cxn modelId="{2492314E-7B84-4E13-8D68-E32DB0544CD0}" type="presParOf" srcId="{ED4FA53D-399E-46DD-B59F-51041FC154FD}" destId="{204966C2-5554-4914-927C-15D294161842}" srcOrd="3" destOrd="0" presId="urn:microsoft.com/office/officeart/2008/layout/AlternatingHexagons"/>
    <dgm:cxn modelId="{59FDB94F-C9CA-4AE2-9436-89FE7F51EEB9}" type="presParOf" srcId="{ED4FA53D-399E-46DD-B59F-51041FC154FD}" destId="{3FFD71E2-9127-463B-9E1E-1A81F3209A8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0.17088</cdr:x>
      <cdr:y>0.5</cdr:y>
    </cdr:from>
    <cdr:to>
      <cdr:x>0.19139</cdr:x>
      <cdr:y>0.74194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800200" y="2232248"/>
          <a:ext cx="216024" cy="1080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C922-4FFD-496E-983E-DC6EDB498A46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8132D-CBF3-448A-B98B-D955F6118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3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Diagnosing and treating people with hepatitis C will help commissioners in public health and the NHS to deliver their high level outcome to reduce health inequalities.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8132D-CBF3-448A-B98B-D955F61182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72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8132D-CBF3-448A-B98B-D955F611829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3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should be 12-18pt Arial. Do not use other fonts.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fld id="{2D36B665-890B-4C43-BC0C-3F10FA3CC1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39B2-B9D0-4A74-AEA5-73A8441F3C3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B665-890B-4C43-BC0C-3F10FA3CC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6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BF39B2-B9D0-4A74-AEA5-73A8441F3C3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6B665-890B-4C43-BC0C-3F10FA3CC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54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39B2-B9D0-4A74-AEA5-73A8441F3C3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B665-890B-4C43-BC0C-3F10FA3CC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1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2D36B665-890B-4C43-BC0C-3F10FA3CC1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1" fontAlgn="base" hangingPunct="1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1" fontAlgn="base" hangingPunct="1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e.org.uk/guidance/ph4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Viral Hepatitis C in Dudley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373216"/>
            <a:ext cx="7633648" cy="986408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Dr.</a:t>
            </a:r>
            <a:r>
              <a:rPr lang="en-GB" dirty="0" smtClean="0"/>
              <a:t> Mamoona Tahir</a:t>
            </a:r>
          </a:p>
          <a:p>
            <a:r>
              <a:rPr lang="en-GB" dirty="0" smtClean="0"/>
              <a:t>Consultant in Communicable Disease </a:t>
            </a:r>
            <a:r>
              <a:rPr lang="en-GB" dirty="0"/>
              <a:t>Control</a:t>
            </a:r>
          </a:p>
          <a:p>
            <a:r>
              <a:rPr lang="en-GB" dirty="0" smtClean="0"/>
              <a:t>Viral Hepatitis lead</a:t>
            </a:r>
          </a:p>
          <a:p>
            <a:r>
              <a:rPr lang="en-GB" dirty="0" smtClean="0"/>
              <a:t>PHE West Midlands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413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Hepatitis C detection rate/100,000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3314" name="Picture 2" descr="C:\Users\mamoona.tahir\Downloads\CompareAreasTable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47" y="1338968"/>
            <a:ext cx="7446161" cy="502615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8247" y="2852936"/>
            <a:ext cx="7446161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0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moona.tahir\Downloads\chart (9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589129"/>
            <a:ext cx="7663274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79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Percentage </a:t>
            </a:r>
            <a:r>
              <a:rPr lang="en-GB" sz="3200" b="1" dirty="0"/>
              <a:t>of eligible </a:t>
            </a:r>
            <a:r>
              <a:rPr lang="en-GB" sz="3200" b="1" dirty="0" smtClean="0"/>
              <a:t>PWID in drug misuse treatment </a:t>
            </a:r>
            <a:r>
              <a:rPr lang="en-GB" sz="3200" b="1" dirty="0"/>
              <a:t>who have received a hepatitis C </a:t>
            </a:r>
            <a:r>
              <a:rPr lang="en-GB" sz="3200" b="1" dirty="0" smtClean="0"/>
              <a:t>test in 2017</a:t>
            </a:r>
            <a:endParaRPr lang="en-GB" sz="3200" dirty="0"/>
          </a:p>
        </p:txBody>
      </p:sp>
      <p:pic>
        <p:nvPicPr>
          <p:cNvPr id="14338" name="Picture 2" descr="C:\Users\mamoona.tahir\Downloads\CompareAreasTable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577457" cy="492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3212976"/>
            <a:ext cx="7577457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7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moona.tahir\Downloads\chart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2" y="0"/>
            <a:ext cx="78377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027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18388"/>
              </p:ext>
            </p:extLst>
          </p:nvPr>
        </p:nvGraphicFramePr>
        <p:xfrm>
          <a:off x="323528" y="692696"/>
          <a:ext cx="8568955" cy="5256582"/>
        </p:xfrm>
        <a:graphic>
          <a:graphicData uri="http://schemas.openxmlformats.org/drawingml/2006/table">
            <a:tbl>
              <a:tblPr/>
              <a:tblGrid>
                <a:gridCol w="4030363"/>
                <a:gridCol w="567324"/>
                <a:gridCol w="567324"/>
                <a:gridCol w="567324"/>
                <a:gridCol w="567324"/>
                <a:gridCol w="567324"/>
                <a:gridCol w="567324"/>
                <a:gridCol w="567324"/>
                <a:gridCol w="567324"/>
              </a:tblGrid>
              <a:tr h="6682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Dudley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87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87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Offered &amp; accepted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Offered &amp; refused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58.7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Assessed as not appropriate to offer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offered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status recorded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a Hep C Test (of those who offered &amp; accepted above)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113</a:t>
                      </a:r>
                      <a:b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0.9%</a:t>
                      </a:r>
                    </a:p>
                  </a:txBody>
                  <a:tcPr marL="8513" marR="8513" marT="85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762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admission rate for hepatitis C related end-stage liver disease/hepatocellular </a:t>
            </a:r>
            <a: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  <a:t>carcinoma</a:t>
            </a:r>
          </a:p>
        </p:txBody>
      </p:sp>
      <p:pic>
        <p:nvPicPr>
          <p:cNvPr id="15362" name="Picture 2" descr="C:\Users\mamoona.tahir\Downloads\CompareAreasTable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2729"/>
            <a:ext cx="8136904" cy="56687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16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3048" y="33265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Under 75 mortality rate from hepatitis C related end-stage liver disease/hepatocellular carcinoma2014 - 16</a:t>
            </a:r>
          </a:p>
          <a:p>
            <a:endParaRPr lang="en-GB" dirty="0"/>
          </a:p>
        </p:txBody>
      </p:sp>
      <p:pic>
        <p:nvPicPr>
          <p:cNvPr id="16386" name="Picture 2" descr="C:\Users\mamoona.tahir\Downloads\CompareAreasTable (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0" y="1124744"/>
            <a:ext cx="8136904" cy="52889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220" y="2709146"/>
            <a:ext cx="813690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85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moona.tahir\Downloads\chart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2" y="0"/>
            <a:ext cx="78377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9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West Midlands Strategic priority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Case identification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Referral to treatment services-ODN Run rate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Monitoring of Drug services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Monitoring of sexual health services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Harm minimisation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Awareness raising among public and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506166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28000" cy="648072"/>
          </a:xfrm>
        </p:spPr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28000" cy="4824536"/>
          </a:xfrm>
        </p:spPr>
        <p:txBody>
          <a:bodyPr/>
          <a:lstStyle/>
          <a:p>
            <a:r>
              <a:rPr lang="en-GB" b="1" dirty="0"/>
              <a:t>NICE's guidance </a:t>
            </a:r>
            <a:r>
              <a:rPr lang="en-GB" b="1" dirty="0" smtClean="0"/>
              <a:t>- “</a:t>
            </a:r>
            <a:r>
              <a:rPr lang="en-GB" b="1" dirty="0"/>
              <a:t>P</a:t>
            </a:r>
            <a:r>
              <a:rPr lang="en-GB" b="1" dirty="0" smtClean="0"/>
              <a:t>r</a:t>
            </a:r>
            <a:r>
              <a:rPr lang="en-GB" b="1" u="sng" dirty="0" smtClean="0">
                <a:hlinkClick r:id="rId2"/>
              </a:rPr>
              <a:t>omoting </a:t>
            </a:r>
            <a:r>
              <a:rPr lang="en-GB" b="1" u="sng" dirty="0">
                <a:hlinkClick r:id="rId2"/>
              </a:rPr>
              <a:t>and offering testing to people at increased risk of HCV </a:t>
            </a:r>
            <a:r>
              <a:rPr lang="en-GB" b="1" u="sng" dirty="0" smtClean="0">
                <a:hlinkClick r:id="rId2"/>
              </a:rPr>
              <a:t>infection</a:t>
            </a:r>
            <a:r>
              <a:rPr lang="en-GB" b="1" u="sng" dirty="0" smtClean="0"/>
              <a:t>”</a:t>
            </a:r>
            <a:endParaRPr lang="en-GB" b="1" dirty="0"/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People </a:t>
            </a:r>
            <a:r>
              <a:rPr lang="en-GB" dirty="0"/>
              <a:t>who have ever injected </a:t>
            </a:r>
            <a:r>
              <a:rPr lang="en-GB" dirty="0" smtClean="0"/>
              <a:t>drugs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/>
              <a:t>Prisoners, including young offenders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/>
              <a:t>HIV‑positive men who have sex with men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/>
              <a:t>People born or brought up in a country with a 2% or greater prevalence of chronic hepatitis C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/>
              <a:t>People living in hostels for the homeless or sleeping on the streets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Children </a:t>
            </a:r>
            <a:r>
              <a:rPr lang="en-GB" dirty="0"/>
              <a:t>and young people living in care homes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96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Why should we be concerned about Liver disease &amp; Hepatitis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Hepatitis C Commissioning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Epidemiology of Hepatitis C in Dudley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West Midlands priorities for 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Testing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Drug and sexual health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Review of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Summary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28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Needle exchange programme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267371"/>
              </p:ext>
            </p:extLst>
          </p:nvPr>
        </p:nvGraphicFramePr>
        <p:xfrm>
          <a:off x="323528" y="1268760"/>
          <a:ext cx="856895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772816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Harm reduction Information and advice </a:t>
            </a:r>
            <a:endParaRPr lang="en-GB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72514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B050"/>
                </a:solidFill>
              </a:rPr>
              <a:t>Safe disposal of needle and syringes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321297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Integrated care pathway</a:t>
            </a:r>
          </a:p>
          <a:p>
            <a:r>
              <a:rPr lang="en-GB" sz="1600" b="1" dirty="0" smtClean="0">
                <a:solidFill>
                  <a:srgbClr val="0070C0"/>
                </a:solidFill>
              </a:rPr>
              <a:t>Including treatment services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36" y="5517232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Monitor the services</a:t>
            </a:r>
            <a:endParaRPr lang="en-GB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004698">
            <a:off x="2195736" y="2842008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Hepatitis C testing</a:t>
            </a:r>
          </a:p>
          <a:p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6627" y="6396335"/>
            <a:ext cx="409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Trained &amp; competent staff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13212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Do we know what services are being provided and what the gaps are?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How can we make services more accessible to reduce the DNA rates?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Do we have the information on how many people are tested rather than offered the test?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Have the providers achieved the desired outcomes outlined in the service specification?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Do we know what are the service users and professionals views of the services?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How do the services provided match up to best practice?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Has the service been audited?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11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additional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412776"/>
            <a:ext cx="8028000" cy="5184576"/>
          </a:xfrm>
        </p:spPr>
        <p:txBody>
          <a:bodyPr/>
          <a:lstStyle/>
          <a:p>
            <a:r>
              <a:rPr lang="en-GB" sz="2400" b="1" dirty="0"/>
              <a:t>Testing policy/pathway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Offer of test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Who </a:t>
            </a:r>
            <a:r>
              <a:rPr lang="en-GB" dirty="0"/>
              <a:t>is </a:t>
            </a:r>
            <a:r>
              <a:rPr lang="en-GB" dirty="0" smtClean="0"/>
              <a:t>offered,   </a:t>
            </a:r>
            <a:r>
              <a:rPr lang="en-GB" dirty="0"/>
              <a:t>How it is offered?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What is done if patient refuses? ( Any counselling pre and post test?)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 </a:t>
            </a:r>
            <a:r>
              <a:rPr lang="en-GB" dirty="0" smtClean="0"/>
              <a:t>What </a:t>
            </a:r>
            <a:r>
              <a:rPr lang="en-GB" dirty="0"/>
              <a:t>test/tests are carried out?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Where is it sent?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What is done if the test is positive?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 </a:t>
            </a:r>
            <a:r>
              <a:rPr lang="en-GB" dirty="0" smtClean="0"/>
              <a:t>What </a:t>
            </a:r>
            <a:r>
              <a:rPr lang="en-GB" dirty="0"/>
              <a:t>service is available (</a:t>
            </a:r>
            <a:r>
              <a:rPr lang="en-GB" dirty="0" smtClean="0"/>
              <a:t>in-reach </a:t>
            </a:r>
            <a:r>
              <a:rPr lang="en-GB" dirty="0"/>
              <a:t>/outreach)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 </a:t>
            </a:r>
            <a:r>
              <a:rPr lang="en-GB" dirty="0" smtClean="0"/>
              <a:t>Where </a:t>
            </a:r>
            <a:r>
              <a:rPr lang="en-GB" dirty="0"/>
              <a:t>are patient referred to if they test positive?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 </a:t>
            </a:r>
            <a:r>
              <a:rPr lang="en-GB" dirty="0" smtClean="0"/>
              <a:t>What </a:t>
            </a:r>
            <a:r>
              <a:rPr lang="en-GB" dirty="0"/>
              <a:t>measure are taken to ensure patient attend for treatment?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What </a:t>
            </a:r>
            <a:r>
              <a:rPr lang="en-GB" dirty="0"/>
              <a:t>are the barriers to access to treatment?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What is the proposed solution?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00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412776"/>
            <a:ext cx="802800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Hepatitis C is a preventable cause of liver mortality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Epidemiology of Hepatitis C in Dudley is in line with the West Midlands/ England average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Increase in Hepatitis C testing and treatment leading to SVR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Prevention -Needle exchange/harm minimisation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Awareness raising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Consider inclusion into JSNA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Monitoring of contracts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Integrated Care pathways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Service review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58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Liver disease is a major killer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Liver disease is one the 5</a:t>
            </a:r>
            <a:r>
              <a:rPr lang="en-GB" baseline="30000" dirty="0" smtClean="0"/>
              <a:t>th</a:t>
            </a:r>
            <a:r>
              <a:rPr lang="en-GB" dirty="0" smtClean="0"/>
              <a:t> big killer diseases in UK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Mortality from Liver disease is increasing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Liver disease causes 6% of all premature </a:t>
            </a:r>
            <a:r>
              <a:rPr lang="en-GB" dirty="0" smtClean="0"/>
              <a:t>deaths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90% of people who die from liver disease are under 70 years of 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Over 70% of patients have complex needs and die in the hospital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0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 75 mortality rate from liver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NHS Outcomes Framework 2016/17 </a:t>
            </a:r>
            <a:endParaRPr lang="en-GB" sz="2400" dirty="0" smtClean="0"/>
          </a:p>
          <a:p>
            <a:pPr marL="630238" lvl="1" indent="-452438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Domain 1: Preventing People from Dying Prematurely </a:t>
            </a:r>
          </a:p>
          <a:p>
            <a:pPr marL="342900" lvl="1" indent="-342900">
              <a:lnSpc>
                <a:spcPct val="2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cs typeface="ヒラギノ角ゴ Pro W3" pitchFamily="84" charset="-128"/>
              </a:rPr>
              <a:t>Public Health Outcomes Framework</a:t>
            </a:r>
          </a:p>
          <a:p>
            <a:pPr marL="630238" lvl="1" indent="-449263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/>
              <a:t>Domain 4: Healthcare public health and preventing premature mortality</a:t>
            </a:r>
          </a:p>
          <a:p>
            <a:pPr marL="342900" lvl="1" indent="-342900">
              <a:lnSpc>
                <a:spcPct val="2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cs typeface="ヒラギノ角ゴ Pro W3" pitchFamily="84" charset="-128"/>
              </a:rPr>
              <a:t>CCG Outcomes Indicator Set 2015/16</a:t>
            </a:r>
          </a:p>
          <a:p>
            <a:pPr marL="630238" lvl="1" indent="-449263">
              <a:lnSpc>
                <a:spcPct val="200000"/>
              </a:lnSpc>
              <a:buFont typeface="Wingdings" panose="05000000000000000000" pitchFamily="2" charset="2"/>
              <a:buChar char="Ø"/>
              <a:tabLst>
                <a:tab pos="630238" algn="l"/>
              </a:tabLst>
            </a:pPr>
            <a:r>
              <a:rPr lang="en-GB" dirty="0"/>
              <a:t>Domain 1: Preventing people from dying prematurely</a:t>
            </a:r>
          </a:p>
        </p:txBody>
      </p:sp>
    </p:spTree>
    <p:extLst>
      <p:ext uri="{BB962C8B-B14F-4D97-AF65-F5344CB8AC3E}">
        <p14:creationId xmlns:p14="http://schemas.microsoft.com/office/powerpoint/2010/main" val="30726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Hepatitis 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Hepatitis C is the commonest cause of liver disease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It is curable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Hepatitis C patients who are treated are four time less likely to be hospitalised or die of liver related causes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/>
              <a:t>Hepatitis C disproportionately affects disadvantaged, vulnerable and socially excluded people, particularly homeless people, prisoners and injecting drug </a:t>
            </a:r>
            <a:r>
              <a:rPr lang="en-GB" sz="2800" dirty="0" smtClean="0"/>
              <a:t>users</a:t>
            </a:r>
          </a:p>
          <a:p>
            <a:pPr marL="0" indent="0"/>
            <a:endParaRPr lang="en-GB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Global Hepatitis C elimination strategy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425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7925"/>
            <a:ext cx="8229600" cy="1026819"/>
          </a:xfrm>
        </p:spPr>
        <p:txBody>
          <a:bodyPr>
            <a:no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Hospital admission rate for hepatitis C related end-stage liver disease/hepatocellular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carcinoma England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, 2012/13 - 14/15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 descr="C:\Users\mamoona.tahir\Downloads\chart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676456" cy="49579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17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5616624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Hepatitis C -Commissioning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18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C –health needs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Is the local </a:t>
            </a:r>
            <a:r>
              <a:rPr lang="en-GB" dirty="0"/>
              <a:t>need and geographical </a:t>
            </a:r>
            <a:r>
              <a:rPr lang="en-GB" dirty="0" smtClean="0"/>
              <a:t>pattern understood ?</a:t>
            </a:r>
            <a:endParaRPr lang="en-GB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What is the prevalence </a:t>
            </a:r>
            <a:r>
              <a:rPr lang="en-GB" dirty="0"/>
              <a:t>and incidence of the disease, the numbers of </a:t>
            </a:r>
            <a:r>
              <a:rPr lang="en-GB" dirty="0" smtClean="0"/>
              <a:t>people </a:t>
            </a:r>
            <a:r>
              <a:rPr lang="en-GB" dirty="0"/>
              <a:t>with a positive test for hepatitis C against the numbers treated?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76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31223"/>
              </p:ext>
            </p:extLst>
          </p:nvPr>
        </p:nvGraphicFramePr>
        <p:xfrm>
          <a:off x="-468560" y="620688"/>
          <a:ext cx="1053465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Directly standardised rates of testing by LA in West Midlands 2015/2016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9118"/>
      </p:ext>
    </p:extLst>
  </p:cSld>
  <p:clrMapOvr>
    <a:masterClrMapping/>
  </p:clrMapOvr>
</p:sld>
</file>

<file path=ppt/theme/theme1.xml><?xml version="1.0" encoding="utf-8"?>
<a:theme xmlns:a="http://schemas.openxmlformats.org/drawingml/2006/main" name="VHLG slide DRAFT (2)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Migrant’s Health &amp;Viral hepatitis 2nd draft</Template>
  <TotalTime>523</TotalTime>
  <Words>818</Words>
  <Application>Microsoft Office PowerPoint</Application>
  <PresentationFormat>On-screen Show (4:3)</PresentationFormat>
  <Paragraphs>179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VHLG slide DRAFT (2)</vt:lpstr>
      <vt:lpstr>Viral Hepatitis C in Dudley</vt:lpstr>
      <vt:lpstr>Overview</vt:lpstr>
      <vt:lpstr>Liver disease is a major killer</vt:lpstr>
      <vt:lpstr>Under 75 mortality rate from liver disease</vt:lpstr>
      <vt:lpstr>Why Hepatitis C</vt:lpstr>
      <vt:lpstr>Hospital admission rate for hepatitis C related end-stage liver disease/hepatocellular carcinoma England, 2012/13 - 14/15</vt:lpstr>
      <vt:lpstr>Hepatitis C -Commissioning</vt:lpstr>
      <vt:lpstr>Hepatitis C –health needs</vt:lpstr>
      <vt:lpstr>Directly standardised rates of testing by LA in West Midlands 2015/2016</vt:lpstr>
      <vt:lpstr>Hepatitis C detection rate/100,000 </vt:lpstr>
      <vt:lpstr>PowerPoint Presentation</vt:lpstr>
      <vt:lpstr>Percentage of eligible PWID in drug misuse treatment who have received a hepatitis C test in 2017</vt:lpstr>
      <vt:lpstr>PowerPoint Presentation</vt:lpstr>
      <vt:lpstr>PowerPoint Presentation</vt:lpstr>
      <vt:lpstr>Hospital admission rate for hepatitis C related end-stage liver disease/hepatocellular carcinoma</vt:lpstr>
      <vt:lpstr>PowerPoint Presentation</vt:lpstr>
      <vt:lpstr>PowerPoint Presentation</vt:lpstr>
      <vt:lpstr>West Midlands Strategic priority</vt:lpstr>
      <vt:lpstr>Testing</vt:lpstr>
      <vt:lpstr>Needle exchange programme</vt:lpstr>
      <vt:lpstr>Service review</vt:lpstr>
      <vt:lpstr>Some additional questions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Mamoona Tahir</dc:creator>
  <cp:lastModifiedBy>Tim</cp:lastModifiedBy>
  <cp:revision>25</cp:revision>
  <dcterms:created xsi:type="dcterms:W3CDTF">2018-04-25T10:08:54Z</dcterms:created>
  <dcterms:modified xsi:type="dcterms:W3CDTF">2018-05-08T07:29:33Z</dcterms:modified>
</cp:coreProperties>
</file>