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8" r:id="rId2"/>
    <p:sldId id="302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291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234"/>
    <a:srgbClr val="616365"/>
    <a:srgbClr val="EDEDED"/>
    <a:srgbClr val="E9E9E9"/>
    <a:srgbClr val="E3E4E4"/>
    <a:srgbClr val="B3D399"/>
    <a:srgbClr val="4EC5CD"/>
    <a:srgbClr val="3BBAC3"/>
    <a:srgbClr val="A4CD85"/>
    <a:srgbClr val="4DC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44" autoAdjust="0"/>
    <p:restoredTop sz="94718" autoAdjust="0"/>
  </p:normalViewPr>
  <p:slideViewPr>
    <p:cSldViewPr snapToGrid="0" snapToObjects="1">
      <p:cViewPr>
        <p:scale>
          <a:sx n="70" d="100"/>
          <a:sy n="70" d="100"/>
        </p:scale>
        <p:origin x="-1152" y="-90"/>
      </p:cViewPr>
      <p:guideLst>
        <p:guide orient="horz" pos="1093"/>
        <p:guide orient="horz" pos="4089"/>
        <p:guide orient="horz" pos="1695"/>
        <p:guide orient="horz" pos="3912"/>
        <p:guide pos="2944"/>
        <p:guide pos="226"/>
        <p:guide pos="553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2B90BA-F202-40B8-9077-82A83FA79728}" type="datetimeFigureOut">
              <a:rPr lang="en-US"/>
              <a:pPr>
                <a:defRPr/>
              </a:pPr>
              <a:t>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CCD84E-6E5C-4293-AE4A-C52535C4D2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95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659077-B8FA-4D30-BFC5-3C02A8A379BF}" type="datetimeFigureOut">
              <a:rPr lang="en-US"/>
              <a:pPr>
                <a:defRPr/>
              </a:pPr>
              <a:t>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7173F5-621A-4150-B79B-8845B3E8B4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82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Ch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7" name="Text Placeholder 2"/>
          <p:cNvSpPr>
            <a:spLocks noGrp="1"/>
          </p:cNvSpPr>
          <p:nvPr>
            <p:ph type="subTitle" idx="1"/>
          </p:nvPr>
        </p:nvSpPr>
        <p:spPr>
          <a:xfrm>
            <a:off x="360000" y="5454000"/>
            <a:ext cx="4500000" cy="1080000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b="0" baseline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360000" y="2592000"/>
            <a:ext cx="8425225" cy="2184281"/>
          </a:xfrm>
        </p:spPr>
        <p:txBody>
          <a:bodyPr anchor="t"/>
          <a:lstStyle>
            <a:lvl1pPr>
              <a:defRPr sz="55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61950" y="0"/>
            <a:ext cx="2754313" cy="2601913"/>
            <a:chOff x="228" y="0"/>
            <a:chExt cx="1735" cy="163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8" y="0"/>
              <a:ext cx="1735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6" y="9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26" y="8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6" y="822"/>
              <a:ext cx="1737" cy="690"/>
            </a:xfrm>
            <a:custGeom>
              <a:avLst/>
              <a:gdLst>
                <a:gd name="T0" fmla="*/ 1737 w 1737"/>
                <a:gd name="T1" fmla="*/ 0 h 690"/>
                <a:gd name="T2" fmla="*/ 0 w 1737"/>
                <a:gd name="T3" fmla="*/ 686 h 690"/>
                <a:gd name="T4" fmla="*/ 0 w 1737"/>
                <a:gd name="T5" fmla="*/ 690 h 690"/>
                <a:gd name="T6" fmla="*/ 1737 w 1737"/>
                <a:gd name="T7" fmla="*/ 4 h 690"/>
                <a:gd name="T8" fmla="*/ 1737 w 17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0">
                  <a:moveTo>
                    <a:pt x="1737" y="0"/>
                  </a:moveTo>
                  <a:lnTo>
                    <a:pt x="0" y="686"/>
                  </a:lnTo>
                  <a:lnTo>
                    <a:pt x="0" y="690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26" y="757"/>
              <a:ext cx="1737" cy="693"/>
            </a:xfrm>
            <a:custGeom>
              <a:avLst/>
              <a:gdLst>
                <a:gd name="T0" fmla="*/ 1737 w 1737"/>
                <a:gd name="T1" fmla="*/ 0 h 693"/>
                <a:gd name="T2" fmla="*/ 0 w 1737"/>
                <a:gd name="T3" fmla="*/ 687 h 693"/>
                <a:gd name="T4" fmla="*/ 0 w 1737"/>
                <a:gd name="T5" fmla="*/ 693 h 693"/>
                <a:gd name="T6" fmla="*/ 1737 w 1737"/>
                <a:gd name="T7" fmla="*/ 6 h 693"/>
                <a:gd name="T8" fmla="*/ 1737 w 1737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3">
                  <a:moveTo>
                    <a:pt x="1737" y="0"/>
                  </a:moveTo>
                  <a:lnTo>
                    <a:pt x="0" y="687"/>
                  </a:lnTo>
                  <a:lnTo>
                    <a:pt x="0" y="693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226" y="6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226" y="6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226" y="5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26" y="50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226" y="4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226" y="3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5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5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226" y="319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6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26" y="257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26" y="1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26" y="1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26" y="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226" y="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226" y="-2"/>
              <a:ext cx="1610" cy="639"/>
            </a:xfrm>
            <a:custGeom>
              <a:avLst/>
              <a:gdLst>
                <a:gd name="T0" fmla="*/ 1600 w 1610"/>
                <a:gd name="T1" fmla="*/ 0 h 639"/>
                <a:gd name="T2" fmla="*/ 0 w 1610"/>
                <a:gd name="T3" fmla="*/ 633 h 639"/>
                <a:gd name="T4" fmla="*/ 0 w 1610"/>
                <a:gd name="T5" fmla="*/ 639 h 639"/>
                <a:gd name="T6" fmla="*/ 1610 w 1610"/>
                <a:gd name="T7" fmla="*/ 0 h 639"/>
                <a:gd name="T8" fmla="*/ 1600 w 1610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639">
                  <a:moveTo>
                    <a:pt x="1600" y="0"/>
                  </a:moveTo>
                  <a:lnTo>
                    <a:pt x="0" y="633"/>
                  </a:lnTo>
                  <a:lnTo>
                    <a:pt x="0" y="639"/>
                  </a:lnTo>
                  <a:lnTo>
                    <a:pt x="1610" y="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226" y="-2"/>
              <a:ext cx="1452" cy="574"/>
            </a:xfrm>
            <a:custGeom>
              <a:avLst/>
              <a:gdLst>
                <a:gd name="T0" fmla="*/ 1442 w 1452"/>
                <a:gd name="T1" fmla="*/ 0 h 574"/>
                <a:gd name="T2" fmla="*/ 0 w 1452"/>
                <a:gd name="T3" fmla="*/ 570 h 574"/>
                <a:gd name="T4" fmla="*/ 0 w 1452"/>
                <a:gd name="T5" fmla="*/ 574 h 574"/>
                <a:gd name="T6" fmla="*/ 1452 w 1452"/>
                <a:gd name="T7" fmla="*/ 0 h 574"/>
                <a:gd name="T8" fmla="*/ 1442 w 1452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574">
                  <a:moveTo>
                    <a:pt x="1442" y="0"/>
                  </a:moveTo>
                  <a:lnTo>
                    <a:pt x="0" y="570"/>
                  </a:lnTo>
                  <a:lnTo>
                    <a:pt x="0" y="574"/>
                  </a:lnTo>
                  <a:lnTo>
                    <a:pt x="1452" y="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226" y="-2"/>
              <a:ext cx="1295" cy="512"/>
            </a:xfrm>
            <a:custGeom>
              <a:avLst/>
              <a:gdLst>
                <a:gd name="T0" fmla="*/ 1283 w 1295"/>
                <a:gd name="T1" fmla="*/ 0 h 512"/>
                <a:gd name="T2" fmla="*/ 0 w 1295"/>
                <a:gd name="T3" fmla="*/ 508 h 512"/>
                <a:gd name="T4" fmla="*/ 0 w 1295"/>
                <a:gd name="T5" fmla="*/ 512 h 512"/>
                <a:gd name="T6" fmla="*/ 1295 w 1295"/>
                <a:gd name="T7" fmla="*/ 0 h 512"/>
                <a:gd name="T8" fmla="*/ 1283 w 1295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5" h="512">
                  <a:moveTo>
                    <a:pt x="1283" y="0"/>
                  </a:moveTo>
                  <a:lnTo>
                    <a:pt x="0" y="508"/>
                  </a:lnTo>
                  <a:lnTo>
                    <a:pt x="0" y="512"/>
                  </a:lnTo>
                  <a:lnTo>
                    <a:pt x="1295" y="0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226" y="-2"/>
              <a:ext cx="1137" cy="450"/>
            </a:xfrm>
            <a:custGeom>
              <a:avLst/>
              <a:gdLst>
                <a:gd name="T0" fmla="*/ 1125 w 1137"/>
                <a:gd name="T1" fmla="*/ 0 h 450"/>
                <a:gd name="T2" fmla="*/ 0 w 1137"/>
                <a:gd name="T3" fmla="*/ 446 h 450"/>
                <a:gd name="T4" fmla="*/ 0 w 1137"/>
                <a:gd name="T5" fmla="*/ 450 h 450"/>
                <a:gd name="T6" fmla="*/ 1137 w 1137"/>
                <a:gd name="T7" fmla="*/ 0 h 450"/>
                <a:gd name="T8" fmla="*/ 1125 w 1137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7" h="450">
                  <a:moveTo>
                    <a:pt x="1125" y="0"/>
                  </a:moveTo>
                  <a:lnTo>
                    <a:pt x="0" y="446"/>
                  </a:lnTo>
                  <a:lnTo>
                    <a:pt x="0" y="450"/>
                  </a:lnTo>
                  <a:lnTo>
                    <a:pt x="1137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226" y="-2"/>
              <a:ext cx="978" cy="388"/>
            </a:xfrm>
            <a:custGeom>
              <a:avLst/>
              <a:gdLst>
                <a:gd name="T0" fmla="*/ 968 w 978"/>
                <a:gd name="T1" fmla="*/ 0 h 388"/>
                <a:gd name="T2" fmla="*/ 0 w 978"/>
                <a:gd name="T3" fmla="*/ 384 h 388"/>
                <a:gd name="T4" fmla="*/ 0 w 978"/>
                <a:gd name="T5" fmla="*/ 388 h 388"/>
                <a:gd name="T6" fmla="*/ 978 w 978"/>
                <a:gd name="T7" fmla="*/ 0 h 388"/>
                <a:gd name="T8" fmla="*/ 968 w 978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388">
                  <a:moveTo>
                    <a:pt x="968" y="0"/>
                  </a:moveTo>
                  <a:lnTo>
                    <a:pt x="0" y="384"/>
                  </a:lnTo>
                  <a:lnTo>
                    <a:pt x="0" y="388"/>
                  </a:lnTo>
                  <a:lnTo>
                    <a:pt x="978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26" y="-2"/>
              <a:ext cx="819" cy="325"/>
            </a:xfrm>
            <a:custGeom>
              <a:avLst/>
              <a:gdLst>
                <a:gd name="T0" fmla="*/ 809 w 819"/>
                <a:gd name="T1" fmla="*/ 0 h 325"/>
                <a:gd name="T2" fmla="*/ 0 w 819"/>
                <a:gd name="T3" fmla="*/ 321 h 325"/>
                <a:gd name="T4" fmla="*/ 0 w 819"/>
                <a:gd name="T5" fmla="*/ 325 h 325"/>
                <a:gd name="T6" fmla="*/ 819 w 819"/>
                <a:gd name="T7" fmla="*/ 0 h 325"/>
                <a:gd name="T8" fmla="*/ 809 w 819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325">
                  <a:moveTo>
                    <a:pt x="809" y="0"/>
                  </a:moveTo>
                  <a:lnTo>
                    <a:pt x="0" y="321"/>
                  </a:lnTo>
                  <a:lnTo>
                    <a:pt x="0" y="325"/>
                  </a:lnTo>
                  <a:lnTo>
                    <a:pt x="819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26" y="-2"/>
              <a:ext cx="661" cy="263"/>
            </a:xfrm>
            <a:custGeom>
              <a:avLst/>
              <a:gdLst>
                <a:gd name="T0" fmla="*/ 651 w 661"/>
                <a:gd name="T1" fmla="*/ 0 h 263"/>
                <a:gd name="T2" fmla="*/ 0 w 661"/>
                <a:gd name="T3" fmla="*/ 257 h 263"/>
                <a:gd name="T4" fmla="*/ 0 w 661"/>
                <a:gd name="T5" fmla="*/ 263 h 263"/>
                <a:gd name="T6" fmla="*/ 661 w 661"/>
                <a:gd name="T7" fmla="*/ 0 h 263"/>
                <a:gd name="T8" fmla="*/ 651 w 661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63">
                  <a:moveTo>
                    <a:pt x="651" y="0"/>
                  </a:moveTo>
                  <a:lnTo>
                    <a:pt x="0" y="257"/>
                  </a:lnTo>
                  <a:lnTo>
                    <a:pt x="0" y="263"/>
                  </a:lnTo>
                  <a:lnTo>
                    <a:pt x="661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26" y="-2"/>
              <a:ext cx="504" cy="199"/>
            </a:xfrm>
            <a:custGeom>
              <a:avLst/>
              <a:gdLst>
                <a:gd name="T0" fmla="*/ 492 w 504"/>
                <a:gd name="T1" fmla="*/ 0 h 199"/>
                <a:gd name="T2" fmla="*/ 0 w 504"/>
                <a:gd name="T3" fmla="*/ 195 h 199"/>
                <a:gd name="T4" fmla="*/ 0 w 504"/>
                <a:gd name="T5" fmla="*/ 199 h 199"/>
                <a:gd name="T6" fmla="*/ 504 w 504"/>
                <a:gd name="T7" fmla="*/ 0 h 199"/>
                <a:gd name="T8" fmla="*/ 492 w 50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99">
                  <a:moveTo>
                    <a:pt x="492" y="0"/>
                  </a:moveTo>
                  <a:lnTo>
                    <a:pt x="0" y="195"/>
                  </a:lnTo>
                  <a:lnTo>
                    <a:pt x="0" y="199"/>
                  </a:lnTo>
                  <a:lnTo>
                    <a:pt x="504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26" y="-2"/>
              <a:ext cx="345" cy="137"/>
            </a:xfrm>
            <a:custGeom>
              <a:avLst/>
              <a:gdLst>
                <a:gd name="T0" fmla="*/ 333 w 345"/>
                <a:gd name="T1" fmla="*/ 0 h 137"/>
                <a:gd name="T2" fmla="*/ 0 w 345"/>
                <a:gd name="T3" fmla="*/ 133 h 137"/>
                <a:gd name="T4" fmla="*/ 0 w 345"/>
                <a:gd name="T5" fmla="*/ 137 h 137"/>
                <a:gd name="T6" fmla="*/ 345 w 345"/>
                <a:gd name="T7" fmla="*/ 0 h 137"/>
                <a:gd name="T8" fmla="*/ 333 w 34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37">
                  <a:moveTo>
                    <a:pt x="333" y="0"/>
                  </a:moveTo>
                  <a:lnTo>
                    <a:pt x="0" y="133"/>
                  </a:lnTo>
                  <a:lnTo>
                    <a:pt x="0" y="137"/>
                  </a:lnTo>
                  <a:lnTo>
                    <a:pt x="345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226" y="-2"/>
              <a:ext cx="187" cy="74"/>
            </a:xfrm>
            <a:custGeom>
              <a:avLst/>
              <a:gdLst>
                <a:gd name="T0" fmla="*/ 177 w 187"/>
                <a:gd name="T1" fmla="*/ 0 h 74"/>
                <a:gd name="T2" fmla="*/ 0 w 187"/>
                <a:gd name="T3" fmla="*/ 70 h 74"/>
                <a:gd name="T4" fmla="*/ 0 w 187"/>
                <a:gd name="T5" fmla="*/ 74 h 74"/>
                <a:gd name="T6" fmla="*/ 187 w 187"/>
                <a:gd name="T7" fmla="*/ 0 h 74"/>
                <a:gd name="T8" fmla="*/ 177 w 18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4">
                  <a:moveTo>
                    <a:pt x="177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226" y="-2"/>
              <a:ext cx="28" cy="12"/>
            </a:xfrm>
            <a:custGeom>
              <a:avLst/>
              <a:gdLst>
                <a:gd name="T0" fmla="*/ 18 w 28"/>
                <a:gd name="T1" fmla="*/ 0 h 12"/>
                <a:gd name="T2" fmla="*/ 0 w 28"/>
                <a:gd name="T3" fmla="*/ 8 h 12"/>
                <a:gd name="T4" fmla="*/ 0 w 28"/>
                <a:gd name="T5" fmla="*/ 12 h 12"/>
                <a:gd name="T6" fmla="*/ 28 w 28"/>
                <a:gd name="T7" fmla="*/ 0 h 12"/>
                <a:gd name="T8" fmla="*/ 18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8" y="0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5" name="Picture 3" descr="I:\MarketingandCommunications\Marketing\Design\PowerPoint 2017\images\ABBEYTAX-RGB-W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00" y="5921375"/>
            <a:ext cx="1889125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20001" y="1728000"/>
            <a:ext cx="2665224" cy="396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0000" y="1728000"/>
            <a:ext cx="5544000" cy="4415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-577"/>
            <a:ext cx="2340000" cy="360000"/>
          </a:xfrm>
          <a:solidFill>
            <a:schemeClr val="accent2"/>
          </a:solidFill>
        </p:spPr>
        <p:txBody>
          <a:bodyPr wrap="none" lIns="90000" tIns="46800" rIns="90000" bIns="46800"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 12pt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 smtClean="0"/>
              <a:t>EXPECT MORE</a:t>
            </a:r>
            <a:r>
              <a:rPr lang="en-US" dirty="0" smtClean="0"/>
              <a:t> FROM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6044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-577"/>
            <a:ext cx="2340000" cy="360000"/>
          </a:xfrm>
          <a:solidFill>
            <a:schemeClr val="accent2"/>
          </a:solidFill>
        </p:spPr>
        <p:txBody>
          <a:bodyPr wrap="none" lIns="90000" tIns="46800" rIns="90000" bIns="46800"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 12pt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0363" y="1728000"/>
            <a:ext cx="2664000" cy="1872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40000" y="1728000"/>
            <a:ext cx="2664000" cy="1872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20000" y="1728000"/>
            <a:ext cx="2664000" cy="1872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3852000"/>
            <a:ext cx="2664000" cy="1872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>
                <a:solidFill>
                  <a:srgbClr val="616365"/>
                </a:solidFill>
              </a:defRPr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240000" y="3852000"/>
            <a:ext cx="2664000" cy="1872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20000" y="3852000"/>
            <a:ext cx="2664000" cy="1872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1296000" y="1943707"/>
            <a:ext cx="792000" cy="792000"/>
          </a:xfrm>
          <a:prstGeom prst="ellipse">
            <a:avLst/>
          </a:prstGeom>
          <a:solidFill>
            <a:srgbClr val="B71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 userDrawn="1"/>
        </p:nvSpPr>
        <p:spPr>
          <a:xfrm>
            <a:off x="4176000" y="1943707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 userDrawn="1"/>
        </p:nvSpPr>
        <p:spPr>
          <a:xfrm>
            <a:off x="7056000" y="1943707"/>
            <a:ext cx="792000" cy="79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 userDrawn="1"/>
        </p:nvSpPr>
        <p:spPr>
          <a:xfrm>
            <a:off x="1296000" y="4068000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 userDrawn="1"/>
        </p:nvSpPr>
        <p:spPr>
          <a:xfrm>
            <a:off x="4176000" y="4068000"/>
            <a:ext cx="792000" cy="79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 userDrawn="1"/>
        </p:nvSpPr>
        <p:spPr>
          <a:xfrm>
            <a:off x="7056000" y="4068000"/>
            <a:ext cx="792000" cy="792000"/>
          </a:xfrm>
          <a:prstGeom prst="ellipse">
            <a:avLst/>
          </a:prstGeom>
          <a:solidFill>
            <a:srgbClr val="B71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 smtClean="0"/>
              <a:t>EXPECT MORE</a:t>
            </a:r>
            <a:r>
              <a:rPr lang="en-US" dirty="0" smtClean="0"/>
              <a:t> FROM</a:t>
            </a:r>
            <a:endParaRPr lang="en-GB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47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-577"/>
            <a:ext cx="2340000" cy="360000"/>
          </a:xfrm>
          <a:solidFill>
            <a:schemeClr val="accent2"/>
          </a:solidFill>
        </p:spPr>
        <p:txBody>
          <a:bodyPr wrap="none" lIns="90000" tIns="46800" rIns="90000" bIns="46800"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 12pt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00943" y="1728000"/>
            <a:ext cx="2664000" cy="1908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0580" y="1728000"/>
            <a:ext cx="2664000" cy="1908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00943" y="3852000"/>
            <a:ext cx="2664000" cy="1908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80580" y="3852000"/>
            <a:ext cx="2664000" cy="1908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2736000" y="1943707"/>
            <a:ext cx="792000" cy="792000"/>
          </a:xfrm>
          <a:prstGeom prst="ellipse">
            <a:avLst/>
          </a:prstGeom>
          <a:solidFill>
            <a:srgbClr val="B71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5616000" y="1943707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2736000" y="4068000"/>
            <a:ext cx="792000" cy="79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 userDrawn="1"/>
        </p:nvSpPr>
        <p:spPr>
          <a:xfrm>
            <a:off x="5616000" y="4068000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 smtClean="0"/>
              <a:t>EXPECT MORE</a:t>
            </a:r>
            <a:r>
              <a:rPr lang="en-US" dirty="0" smtClean="0"/>
              <a:t> FROM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93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for u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Icons for use on red circle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61685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for us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Icons for use on grey circle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120852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for us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Icons for use on turquoise circle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297049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for us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Icons for use on green circle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84518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for use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Icons for use on purple circle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316984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360000" y="5454000"/>
            <a:ext cx="4500000" cy="1080000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dirty="0" smtClean="0"/>
              <a:t>www.abbeytax.co.uk</a:t>
            </a:r>
          </a:p>
        </p:txBody>
      </p:sp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360000" y="2592000"/>
            <a:ext cx="8425225" cy="2184281"/>
          </a:xfrm>
        </p:spPr>
        <p:txBody>
          <a:bodyPr anchor="t"/>
          <a:lstStyle>
            <a:lvl1pPr>
              <a:defRPr sz="36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6" name="Picture 3" descr="I:\MarketingandCommunications\Marketing\Design\PowerPoint 2017\images\ABBEYTAX-RGB-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00" y="5921375"/>
            <a:ext cx="1889125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883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Chair+ logo sp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 b="4081"/>
          <a:stretch/>
        </p:blipFill>
        <p:spPr>
          <a:xfrm>
            <a:off x="0" y="-3175"/>
            <a:ext cx="9144000" cy="6213176"/>
          </a:xfrm>
          <a:prstGeom prst="rect">
            <a:avLst/>
          </a:prstGeom>
        </p:spPr>
      </p:pic>
      <p:sp>
        <p:nvSpPr>
          <p:cNvPr id="41987" name="Text Placeholder 2"/>
          <p:cNvSpPr>
            <a:spLocks noGrp="1"/>
          </p:cNvSpPr>
          <p:nvPr>
            <p:ph type="subTitle" idx="1"/>
          </p:nvPr>
        </p:nvSpPr>
        <p:spPr>
          <a:xfrm>
            <a:off x="360000" y="4770000"/>
            <a:ext cx="4500000" cy="1080000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b="0" baseline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360000" y="2592000"/>
            <a:ext cx="8425225" cy="2184281"/>
          </a:xfrm>
        </p:spPr>
        <p:txBody>
          <a:bodyPr anchor="t"/>
          <a:lstStyle>
            <a:lvl1pPr>
              <a:defRPr sz="55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61950" y="0"/>
            <a:ext cx="2754313" cy="2601913"/>
            <a:chOff x="228" y="0"/>
            <a:chExt cx="1735" cy="163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8" y="0"/>
              <a:ext cx="1735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6" y="9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26" y="8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6" y="822"/>
              <a:ext cx="1737" cy="690"/>
            </a:xfrm>
            <a:custGeom>
              <a:avLst/>
              <a:gdLst>
                <a:gd name="T0" fmla="*/ 1737 w 1737"/>
                <a:gd name="T1" fmla="*/ 0 h 690"/>
                <a:gd name="T2" fmla="*/ 0 w 1737"/>
                <a:gd name="T3" fmla="*/ 686 h 690"/>
                <a:gd name="T4" fmla="*/ 0 w 1737"/>
                <a:gd name="T5" fmla="*/ 690 h 690"/>
                <a:gd name="T6" fmla="*/ 1737 w 1737"/>
                <a:gd name="T7" fmla="*/ 4 h 690"/>
                <a:gd name="T8" fmla="*/ 1737 w 17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0">
                  <a:moveTo>
                    <a:pt x="1737" y="0"/>
                  </a:moveTo>
                  <a:lnTo>
                    <a:pt x="0" y="686"/>
                  </a:lnTo>
                  <a:lnTo>
                    <a:pt x="0" y="690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26" y="757"/>
              <a:ext cx="1737" cy="693"/>
            </a:xfrm>
            <a:custGeom>
              <a:avLst/>
              <a:gdLst>
                <a:gd name="T0" fmla="*/ 1737 w 1737"/>
                <a:gd name="T1" fmla="*/ 0 h 693"/>
                <a:gd name="T2" fmla="*/ 0 w 1737"/>
                <a:gd name="T3" fmla="*/ 687 h 693"/>
                <a:gd name="T4" fmla="*/ 0 w 1737"/>
                <a:gd name="T5" fmla="*/ 693 h 693"/>
                <a:gd name="T6" fmla="*/ 1737 w 1737"/>
                <a:gd name="T7" fmla="*/ 6 h 693"/>
                <a:gd name="T8" fmla="*/ 1737 w 1737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3">
                  <a:moveTo>
                    <a:pt x="1737" y="0"/>
                  </a:moveTo>
                  <a:lnTo>
                    <a:pt x="0" y="687"/>
                  </a:lnTo>
                  <a:lnTo>
                    <a:pt x="0" y="693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226" y="6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226" y="6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226" y="5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26" y="50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226" y="4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226" y="3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5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5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226" y="319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6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26" y="257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26" y="1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26" y="1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26" y="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226" y="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226" y="-2"/>
              <a:ext cx="1610" cy="639"/>
            </a:xfrm>
            <a:custGeom>
              <a:avLst/>
              <a:gdLst>
                <a:gd name="T0" fmla="*/ 1600 w 1610"/>
                <a:gd name="T1" fmla="*/ 0 h 639"/>
                <a:gd name="T2" fmla="*/ 0 w 1610"/>
                <a:gd name="T3" fmla="*/ 633 h 639"/>
                <a:gd name="T4" fmla="*/ 0 w 1610"/>
                <a:gd name="T5" fmla="*/ 639 h 639"/>
                <a:gd name="T6" fmla="*/ 1610 w 1610"/>
                <a:gd name="T7" fmla="*/ 0 h 639"/>
                <a:gd name="T8" fmla="*/ 1600 w 1610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639">
                  <a:moveTo>
                    <a:pt x="1600" y="0"/>
                  </a:moveTo>
                  <a:lnTo>
                    <a:pt x="0" y="633"/>
                  </a:lnTo>
                  <a:lnTo>
                    <a:pt x="0" y="639"/>
                  </a:lnTo>
                  <a:lnTo>
                    <a:pt x="1610" y="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226" y="-2"/>
              <a:ext cx="1452" cy="574"/>
            </a:xfrm>
            <a:custGeom>
              <a:avLst/>
              <a:gdLst>
                <a:gd name="T0" fmla="*/ 1442 w 1452"/>
                <a:gd name="T1" fmla="*/ 0 h 574"/>
                <a:gd name="T2" fmla="*/ 0 w 1452"/>
                <a:gd name="T3" fmla="*/ 570 h 574"/>
                <a:gd name="T4" fmla="*/ 0 w 1452"/>
                <a:gd name="T5" fmla="*/ 574 h 574"/>
                <a:gd name="T6" fmla="*/ 1452 w 1452"/>
                <a:gd name="T7" fmla="*/ 0 h 574"/>
                <a:gd name="T8" fmla="*/ 1442 w 1452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574">
                  <a:moveTo>
                    <a:pt x="1442" y="0"/>
                  </a:moveTo>
                  <a:lnTo>
                    <a:pt x="0" y="570"/>
                  </a:lnTo>
                  <a:lnTo>
                    <a:pt x="0" y="574"/>
                  </a:lnTo>
                  <a:lnTo>
                    <a:pt x="1452" y="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226" y="-2"/>
              <a:ext cx="1295" cy="512"/>
            </a:xfrm>
            <a:custGeom>
              <a:avLst/>
              <a:gdLst>
                <a:gd name="T0" fmla="*/ 1283 w 1295"/>
                <a:gd name="T1" fmla="*/ 0 h 512"/>
                <a:gd name="T2" fmla="*/ 0 w 1295"/>
                <a:gd name="T3" fmla="*/ 508 h 512"/>
                <a:gd name="T4" fmla="*/ 0 w 1295"/>
                <a:gd name="T5" fmla="*/ 512 h 512"/>
                <a:gd name="T6" fmla="*/ 1295 w 1295"/>
                <a:gd name="T7" fmla="*/ 0 h 512"/>
                <a:gd name="T8" fmla="*/ 1283 w 1295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5" h="512">
                  <a:moveTo>
                    <a:pt x="1283" y="0"/>
                  </a:moveTo>
                  <a:lnTo>
                    <a:pt x="0" y="508"/>
                  </a:lnTo>
                  <a:lnTo>
                    <a:pt x="0" y="512"/>
                  </a:lnTo>
                  <a:lnTo>
                    <a:pt x="1295" y="0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226" y="-2"/>
              <a:ext cx="1137" cy="450"/>
            </a:xfrm>
            <a:custGeom>
              <a:avLst/>
              <a:gdLst>
                <a:gd name="T0" fmla="*/ 1125 w 1137"/>
                <a:gd name="T1" fmla="*/ 0 h 450"/>
                <a:gd name="T2" fmla="*/ 0 w 1137"/>
                <a:gd name="T3" fmla="*/ 446 h 450"/>
                <a:gd name="T4" fmla="*/ 0 w 1137"/>
                <a:gd name="T5" fmla="*/ 450 h 450"/>
                <a:gd name="T6" fmla="*/ 1137 w 1137"/>
                <a:gd name="T7" fmla="*/ 0 h 450"/>
                <a:gd name="T8" fmla="*/ 1125 w 1137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7" h="450">
                  <a:moveTo>
                    <a:pt x="1125" y="0"/>
                  </a:moveTo>
                  <a:lnTo>
                    <a:pt x="0" y="446"/>
                  </a:lnTo>
                  <a:lnTo>
                    <a:pt x="0" y="450"/>
                  </a:lnTo>
                  <a:lnTo>
                    <a:pt x="1137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226" y="-2"/>
              <a:ext cx="978" cy="388"/>
            </a:xfrm>
            <a:custGeom>
              <a:avLst/>
              <a:gdLst>
                <a:gd name="T0" fmla="*/ 968 w 978"/>
                <a:gd name="T1" fmla="*/ 0 h 388"/>
                <a:gd name="T2" fmla="*/ 0 w 978"/>
                <a:gd name="T3" fmla="*/ 384 h 388"/>
                <a:gd name="T4" fmla="*/ 0 w 978"/>
                <a:gd name="T5" fmla="*/ 388 h 388"/>
                <a:gd name="T6" fmla="*/ 978 w 978"/>
                <a:gd name="T7" fmla="*/ 0 h 388"/>
                <a:gd name="T8" fmla="*/ 968 w 978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388">
                  <a:moveTo>
                    <a:pt x="968" y="0"/>
                  </a:moveTo>
                  <a:lnTo>
                    <a:pt x="0" y="384"/>
                  </a:lnTo>
                  <a:lnTo>
                    <a:pt x="0" y="388"/>
                  </a:lnTo>
                  <a:lnTo>
                    <a:pt x="978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26" y="-2"/>
              <a:ext cx="819" cy="325"/>
            </a:xfrm>
            <a:custGeom>
              <a:avLst/>
              <a:gdLst>
                <a:gd name="T0" fmla="*/ 809 w 819"/>
                <a:gd name="T1" fmla="*/ 0 h 325"/>
                <a:gd name="T2" fmla="*/ 0 w 819"/>
                <a:gd name="T3" fmla="*/ 321 h 325"/>
                <a:gd name="T4" fmla="*/ 0 w 819"/>
                <a:gd name="T5" fmla="*/ 325 h 325"/>
                <a:gd name="T6" fmla="*/ 819 w 819"/>
                <a:gd name="T7" fmla="*/ 0 h 325"/>
                <a:gd name="T8" fmla="*/ 809 w 819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325">
                  <a:moveTo>
                    <a:pt x="809" y="0"/>
                  </a:moveTo>
                  <a:lnTo>
                    <a:pt x="0" y="321"/>
                  </a:lnTo>
                  <a:lnTo>
                    <a:pt x="0" y="325"/>
                  </a:lnTo>
                  <a:lnTo>
                    <a:pt x="819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26" y="-2"/>
              <a:ext cx="661" cy="263"/>
            </a:xfrm>
            <a:custGeom>
              <a:avLst/>
              <a:gdLst>
                <a:gd name="T0" fmla="*/ 651 w 661"/>
                <a:gd name="T1" fmla="*/ 0 h 263"/>
                <a:gd name="T2" fmla="*/ 0 w 661"/>
                <a:gd name="T3" fmla="*/ 257 h 263"/>
                <a:gd name="T4" fmla="*/ 0 w 661"/>
                <a:gd name="T5" fmla="*/ 263 h 263"/>
                <a:gd name="T6" fmla="*/ 661 w 661"/>
                <a:gd name="T7" fmla="*/ 0 h 263"/>
                <a:gd name="T8" fmla="*/ 651 w 661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63">
                  <a:moveTo>
                    <a:pt x="651" y="0"/>
                  </a:moveTo>
                  <a:lnTo>
                    <a:pt x="0" y="257"/>
                  </a:lnTo>
                  <a:lnTo>
                    <a:pt x="0" y="263"/>
                  </a:lnTo>
                  <a:lnTo>
                    <a:pt x="661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26" y="-2"/>
              <a:ext cx="504" cy="199"/>
            </a:xfrm>
            <a:custGeom>
              <a:avLst/>
              <a:gdLst>
                <a:gd name="T0" fmla="*/ 492 w 504"/>
                <a:gd name="T1" fmla="*/ 0 h 199"/>
                <a:gd name="T2" fmla="*/ 0 w 504"/>
                <a:gd name="T3" fmla="*/ 195 h 199"/>
                <a:gd name="T4" fmla="*/ 0 w 504"/>
                <a:gd name="T5" fmla="*/ 199 h 199"/>
                <a:gd name="T6" fmla="*/ 504 w 504"/>
                <a:gd name="T7" fmla="*/ 0 h 199"/>
                <a:gd name="T8" fmla="*/ 492 w 50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99">
                  <a:moveTo>
                    <a:pt x="492" y="0"/>
                  </a:moveTo>
                  <a:lnTo>
                    <a:pt x="0" y="195"/>
                  </a:lnTo>
                  <a:lnTo>
                    <a:pt x="0" y="199"/>
                  </a:lnTo>
                  <a:lnTo>
                    <a:pt x="504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26" y="-2"/>
              <a:ext cx="345" cy="137"/>
            </a:xfrm>
            <a:custGeom>
              <a:avLst/>
              <a:gdLst>
                <a:gd name="T0" fmla="*/ 333 w 345"/>
                <a:gd name="T1" fmla="*/ 0 h 137"/>
                <a:gd name="T2" fmla="*/ 0 w 345"/>
                <a:gd name="T3" fmla="*/ 133 h 137"/>
                <a:gd name="T4" fmla="*/ 0 w 345"/>
                <a:gd name="T5" fmla="*/ 137 h 137"/>
                <a:gd name="T6" fmla="*/ 345 w 345"/>
                <a:gd name="T7" fmla="*/ 0 h 137"/>
                <a:gd name="T8" fmla="*/ 333 w 34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37">
                  <a:moveTo>
                    <a:pt x="333" y="0"/>
                  </a:moveTo>
                  <a:lnTo>
                    <a:pt x="0" y="133"/>
                  </a:lnTo>
                  <a:lnTo>
                    <a:pt x="0" y="137"/>
                  </a:lnTo>
                  <a:lnTo>
                    <a:pt x="345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226" y="-2"/>
              <a:ext cx="187" cy="74"/>
            </a:xfrm>
            <a:custGeom>
              <a:avLst/>
              <a:gdLst>
                <a:gd name="T0" fmla="*/ 177 w 187"/>
                <a:gd name="T1" fmla="*/ 0 h 74"/>
                <a:gd name="T2" fmla="*/ 0 w 187"/>
                <a:gd name="T3" fmla="*/ 70 h 74"/>
                <a:gd name="T4" fmla="*/ 0 w 187"/>
                <a:gd name="T5" fmla="*/ 74 h 74"/>
                <a:gd name="T6" fmla="*/ 187 w 187"/>
                <a:gd name="T7" fmla="*/ 0 h 74"/>
                <a:gd name="T8" fmla="*/ 177 w 18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4">
                  <a:moveTo>
                    <a:pt x="177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226" y="-2"/>
              <a:ext cx="28" cy="12"/>
            </a:xfrm>
            <a:custGeom>
              <a:avLst/>
              <a:gdLst>
                <a:gd name="T0" fmla="*/ 18 w 28"/>
                <a:gd name="T1" fmla="*/ 0 h 12"/>
                <a:gd name="T2" fmla="*/ 0 w 28"/>
                <a:gd name="T3" fmla="*/ 8 h 12"/>
                <a:gd name="T4" fmla="*/ 0 w 28"/>
                <a:gd name="T5" fmla="*/ 12 h 12"/>
                <a:gd name="T6" fmla="*/ 28 w 28"/>
                <a:gd name="T7" fmla="*/ 0 h 12"/>
                <a:gd name="T8" fmla="*/ 18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8" y="0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5" name="Picture 3" descr="I:\MarketingandCommunications\Marketing\Design\PowerPoint 2017\images\ABBEYTAX-RGB-W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00" y="360000"/>
            <a:ext cx="1889125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 smtClean="0"/>
              <a:t>EXPECT MORE</a:t>
            </a:r>
            <a:r>
              <a:rPr lang="en-US" dirty="0" smtClean="0"/>
              <a:t> FROM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4676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2 Chai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7" name="Text Placeholder 2"/>
          <p:cNvSpPr>
            <a:spLocks noGrp="1"/>
          </p:cNvSpPr>
          <p:nvPr>
            <p:ph type="subTitle" idx="1"/>
          </p:nvPr>
        </p:nvSpPr>
        <p:spPr>
          <a:xfrm>
            <a:off x="360000" y="5454000"/>
            <a:ext cx="4500000" cy="1080000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360000" y="2592000"/>
            <a:ext cx="8425225" cy="2184281"/>
          </a:xfrm>
        </p:spPr>
        <p:txBody>
          <a:bodyPr anchor="t"/>
          <a:lstStyle>
            <a:lvl1pPr>
              <a:defRPr sz="55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61950" y="0"/>
            <a:ext cx="2754313" cy="2601913"/>
            <a:chOff x="228" y="0"/>
            <a:chExt cx="1735" cy="163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8" y="0"/>
              <a:ext cx="1735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6" y="9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26" y="8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6" y="822"/>
              <a:ext cx="1737" cy="690"/>
            </a:xfrm>
            <a:custGeom>
              <a:avLst/>
              <a:gdLst>
                <a:gd name="T0" fmla="*/ 1737 w 1737"/>
                <a:gd name="T1" fmla="*/ 0 h 690"/>
                <a:gd name="T2" fmla="*/ 0 w 1737"/>
                <a:gd name="T3" fmla="*/ 686 h 690"/>
                <a:gd name="T4" fmla="*/ 0 w 1737"/>
                <a:gd name="T5" fmla="*/ 690 h 690"/>
                <a:gd name="T6" fmla="*/ 1737 w 1737"/>
                <a:gd name="T7" fmla="*/ 4 h 690"/>
                <a:gd name="T8" fmla="*/ 1737 w 17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0">
                  <a:moveTo>
                    <a:pt x="1737" y="0"/>
                  </a:moveTo>
                  <a:lnTo>
                    <a:pt x="0" y="686"/>
                  </a:lnTo>
                  <a:lnTo>
                    <a:pt x="0" y="690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26" y="757"/>
              <a:ext cx="1737" cy="693"/>
            </a:xfrm>
            <a:custGeom>
              <a:avLst/>
              <a:gdLst>
                <a:gd name="T0" fmla="*/ 1737 w 1737"/>
                <a:gd name="T1" fmla="*/ 0 h 693"/>
                <a:gd name="T2" fmla="*/ 0 w 1737"/>
                <a:gd name="T3" fmla="*/ 687 h 693"/>
                <a:gd name="T4" fmla="*/ 0 w 1737"/>
                <a:gd name="T5" fmla="*/ 693 h 693"/>
                <a:gd name="T6" fmla="*/ 1737 w 1737"/>
                <a:gd name="T7" fmla="*/ 6 h 693"/>
                <a:gd name="T8" fmla="*/ 1737 w 1737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3">
                  <a:moveTo>
                    <a:pt x="1737" y="0"/>
                  </a:moveTo>
                  <a:lnTo>
                    <a:pt x="0" y="687"/>
                  </a:lnTo>
                  <a:lnTo>
                    <a:pt x="0" y="693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226" y="6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226" y="6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226" y="5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26" y="50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226" y="4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226" y="3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5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5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226" y="319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6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26" y="257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26" y="1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26" y="1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26" y="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226" y="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226" y="-2"/>
              <a:ext cx="1610" cy="639"/>
            </a:xfrm>
            <a:custGeom>
              <a:avLst/>
              <a:gdLst>
                <a:gd name="T0" fmla="*/ 1600 w 1610"/>
                <a:gd name="T1" fmla="*/ 0 h 639"/>
                <a:gd name="T2" fmla="*/ 0 w 1610"/>
                <a:gd name="T3" fmla="*/ 633 h 639"/>
                <a:gd name="T4" fmla="*/ 0 w 1610"/>
                <a:gd name="T5" fmla="*/ 639 h 639"/>
                <a:gd name="T6" fmla="*/ 1610 w 1610"/>
                <a:gd name="T7" fmla="*/ 0 h 639"/>
                <a:gd name="T8" fmla="*/ 1600 w 1610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639">
                  <a:moveTo>
                    <a:pt x="1600" y="0"/>
                  </a:moveTo>
                  <a:lnTo>
                    <a:pt x="0" y="633"/>
                  </a:lnTo>
                  <a:lnTo>
                    <a:pt x="0" y="639"/>
                  </a:lnTo>
                  <a:lnTo>
                    <a:pt x="1610" y="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226" y="-2"/>
              <a:ext cx="1452" cy="574"/>
            </a:xfrm>
            <a:custGeom>
              <a:avLst/>
              <a:gdLst>
                <a:gd name="T0" fmla="*/ 1442 w 1452"/>
                <a:gd name="T1" fmla="*/ 0 h 574"/>
                <a:gd name="T2" fmla="*/ 0 w 1452"/>
                <a:gd name="T3" fmla="*/ 570 h 574"/>
                <a:gd name="T4" fmla="*/ 0 w 1452"/>
                <a:gd name="T5" fmla="*/ 574 h 574"/>
                <a:gd name="T6" fmla="*/ 1452 w 1452"/>
                <a:gd name="T7" fmla="*/ 0 h 574"/>
                <a:gd name="T8" fmla="*/ 1442 w 1452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574">
                  <a:moveTo>
                    <a:pt x="1442" y="0"/>
                  </a:moveTo>
                  <a:lnTo>
                    <a:pt x="0" y="570"/>
                  </a:lnTo>
                  <a:lnTo>
                    <a:pt x="0" y="574"/>
                  </a:lnTo>
                  <a:lnTo>
                    <a:pt x="1452" y="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226" y="-2"/>
              <a:ext cx="1295" cy="512"/>
            </a:xfrm>
            <a:custGeom>
              <a:avLst/>
              <a:gdLst>
                <a:gd name="T0" fmla="*/ 1283 w 1295"/>
                <a:gd name="T1" fmla="*/ 0 h 512"/>
                <a:gd name="T2" fmla="*/ 0 w 1295"/>
                <a:gd name="T3" fmla="*/ 508 h 512"/>
                <a:gd name="T4" fmla="*/ 0 w 1295"/>
                <a:gd name="T5" fmla="*/ 512 h 512"/>
                <a:gd name="T6" fmla="*/ 1295 w 1295"/>
                <a:gd name="T7" fmla="*/ 0 h 512"/>
                <a:gd name="T8" fmla="*/ 1283 w 1295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5" h="512">
                  <a:moveTo>
                    <a:pt x="1283" y="0"/>
                  </a:moveTo>
                  <a:lnTo>
                    <a:pt x="0" y="508"/>
                  </a:lnTo>
                  <a:lnTo>
                    <a:pt x="0" y="512"/>
                  </a:lnTo>
                  <a:lnTo>
                    <a:pt x="1295" y="0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226" y="-2"/>
              <a:ext cx="1137" cy="450"/>
            </a:xfrm>
            <a:custGeom>
              <a:avLst/>
              <a:gdLst>
                <a:gd name="T0" fmla="*/ 1125 w 1137"/>
                <a:gd name="T1" fmla="*/ 0 h 450"/>
                <a:gd name="T2" fmla="*/ 0 w 1137"/>
                <a:gd name="T3" fmla="*/ 446 h 450"/>
                <a:gd name="T4" fmla="*/ 0 w 1137"/>
                <a:gd name="T5" fmla="*/ 450 h 450"/>
                <a:gd name="T6" fmla="*/ 1137 w 1137"/>
                <a:gd name="T7" fmla="*/ 0 h 450"/>
                <a:gd name="T8" fmla="*/ 1125 w 1137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7" h="450">
                  <a:moveTo>
                    <a:pt x="1125" y="0"/>
                  </a:moveTo>
                  <a:lnTo>
                    <a:pt x="0" y="446"/>
                  </a:lnTo>
                  <a:lnTo>
                    <a:pt x="0" y="450"/>
                  </a:lnTo>
                  <a:lnTo>
                    <a:pt x="1137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226" y="-2"/>
              <a:ext cx="978" cy="388"/>
            </a:xfrm>
            <a:custGeom>
              <a:avLst/>
              <a:gdLst>
                <a:gd name="T0" fmla="*/ 968 w 978"/>
                <a:gd name="T1" fmla="*/ 0 h 388"/>
                <a:gd name="T2" fmla="*/ 0 w 978"/>
                <a:gd name="T3" fmla="*/ 384 h 388"/>
                <a:gd name="T4" fmla="*/ 0 w 978"/>
                <a:gd name="T5" fmla="*/ 388 h 388"/>
                <a:gd name="T6" fmla="*/ 978 w 978"/>
                <a:gd name="T7" fmla="*/ 0 h 388"/>
                <a:gd name="T8" fmla="*/ 968 w 978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388">
                  <a:moveTo>
                    <a:pt x="968" y="0"/>
                  </a:moveTo>
                  <a:lnTo>
                    <a:pt x="0" y="384"/>
                  </a:lnTo>
                  <a:lnTo>
                    <a:pt x="0" y="388"/>
                  </a:lnTo>
                  <a:lnTo>
                    <a:pt x="978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26" y="-2"/>
              <a:ext cx="819" cy="325"/>
            </a:xfrm>
            <a:custGeom>
              <a:avLst/>
              <a:gdLst>
                <a:gd name="T0" fmla="*/ 809 w 819"/>
                <a:gd name="T1" fmla="*/ 0 h 325"/>
                <a:gd name="T2" fmla="*/ 0 w 819"/>
                <a:gd name="T3" fmla="*/ 321 h 325"/>
                <a:gd name="T4" fmla="*/ 0 w 819"/>
                <a:gd name="T5" fmla="*/ 325 h 325"/>
                <a:gd name="T6" fmla="*/ 819 w 819"/>
                <a:gd name="T7" fmla="*/ 0 h 325"/>
                <a:gd name="T8" fmla="*/ 809 w 819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325">
                  <a:moveTo>
                    <a:pt x="809" y="0"/>
                  </a:moveTo>
                  <a:lnTo>
                    <a:pt x="0" y="321"/>
                  </a:lnTo>
                  <a:lnTo>
                    <a:pt x="0" y="325"/>
                  </a:lnTo>
                  <a:lnTo>
                    <a:pt x="819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26" y="-2"/>
              <a:ext cx="661" cy="263"/>
            </a:xfrm>
            <a:custGeom>
              <a:avLst/>
              <a:gdLst>
                <a:gd name="T0" fmla="*/ 651 w 661"/>
                <a:gd name="T1" fmla="*/ 0 h 263"/>
                <a:gd name="T2" fmla="*/ 0 w 661"/>
                <a:gd name="T3" fmla="*/ 257 h 263"/>
                <a:gd name="T4" fmla="*/ 0 w 661"/>
                <a:gd name="T5" fmla="*/ 263 h 263"/>
                <a:gd name="T6" fmla="*/ 661 w 661"/>
                <a:gd name="T7" fmla="*/ 0 h 263"/>
                <a:gd name="T8" fmla="*/ 651 w 661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63">
                  <a:moveTo>
                    <a:pt x="651" y="0"/>
                  </a:moveTo>
                  <a:lnTo>
                    <a:pt x="0" y="257"/>
                  </a:lnTo>
                  <a:lnTo>
                    <a:pt x="0" y="263"/>
                  </a:lnTo>
                  <a:lnTo>
                    <a:pt x="661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26" y="-2"/>
              <a:ext cx="504" cy="199"/>
            </a:xfrm>
            <a:custGeom>
              <a:avLst/>
              <a:gdLst>
                <a:gd name="T0" fmla="*/ 492 w 504"/>
                <a:gd name="T1" fmla="*/ 0 h 199"/>
                <a:gd name="T2" fmla="*/ 0 w 504"/>
                <a:gd name="T3" fmla="*/ 195 h 199"/>
                <a:gd name="T4" fmla="*/ 0 w 504"/>
                <a:gd name="T5" fmla="*/ 199 h 199"/>
                <a:gd name="T6" fmla="*/ 504 w 504"/>
                <a:gd name="T7" fmla="*/ 0 h 199"/>
                <a:gd name="T8" fmla="*/ 492 w 50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99">
                  <a:moveTo>
                    <a:pt x="492" y="0"/>
                  </a:moveTo>
                  <a:lnTo>
                    <a:pt x="0" y="195"/>
                  </a:lnTo>
                  <a:lnTo>
                    <a:pt x="0" y="199"/>
                  </a:lnTo>
                  <a:lnTo>
                    <a:pt x="504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26" y="-2"/>
              <a:ext cx="345" cy="137"/>
            </a:xfrm>
            <a:custGeom>
              <a:avLst/>
              <a:gdLst>
                <a:gd name="T0" fmla="*/ 333 w 345"/>
                <a:gd name="T1" fmla="*/ 0 h 137"/>
                <a:gd name="T2" fmla="*/ 0 w 345"/>
                <a:gd name="T3" fmla="*/ 133 h 137"/>
                <a:gd name="T4" fmla="*/ 0 w 345"/>
                <a:gd name="T5" fmla="*/ 137 h 137"/>
                <a:gd name="T6" fmla="*/ 345 w 345"/>
                <a:gd name="T7" fmla="*/ 0 h 137"/>
                <a:gd name="T8" fmla="*/ 333 w 34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37">
                  <a:moveTo>
                    <a:pt x="333" y="0"/>
                  </a:moveTo>
                  <a:lnTo>
                    <a:pt x="0" y="133"/>
                  </a:lnTo>
                  <a:lnTo>
                    <a:pt x="0" y="137"/>
                  </a:lnTo>
                  <a:lnTo>
                    <a:pt x="345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226" y="-2"/>
              <a:ext cx="187" cy="74"/>
            </a:xfrm>
            <a:custGeom>
              <a:avLst/>
              <a:gdLst>
                <a:gd name="T0" fmla="*/ 177 w 187"/>
                <a:gd name="T1" fmla="*/ 0 h 74"/>
                <a:gd name="T2" fmla="*/ 0 w 187"/>
                <a:gd name="T3" fmla="*/ 70 h 74"/>
                <a:gd name="T4" fmla="*/ 0 w 187"/>
                <a:gd name="T5" fmla="*/ 74 h 74"/>
                <a:gd name="T6" fmla="*/ 187 w 187"/>
                <a:gd name="T7" fmla="*/ 0 h 74"/>
                <a:gd name="T8" fmla="*/ 177 w 18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4">
                  <a:moveTo>
                    <a:pt x="177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226" y="-2"/>
              <a:ext cx="28" cy="12"/>
            </a:xfrm>
            <a:custGeom>
              <a:avLst/>
              <a:gdLst>
                <a:gd name="T0" fmla="*/ 18 w 28"/>
                <a:gd name="T1" fmla="*/ 0 h 12"/>
                <a:gd name="T2" fmla="*/ 0 w 28"/>
                <a:gd name="T3" fmla="*/ 8 h 12"/>
                <a:gd name="T4" fmla="*/ 0 w 28"/>
                <a:gd name="T5" fmla="*/ 12 h 12"/>
                <a:gd name="T6" fmla="*/ 28 w 28"/>
                <a:gd name="T7" fmla="*/ 0 h 12"/>
                <a:gd name="T8" fmla="*/ 18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8" y="0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7" name="Picture 3" descr="I:\MarketingandCommunications\Marketing\Design\PowerPoint 2017\images\ABBEYTAX-RGB-W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00" y="5921375"/>
            <a:ext cx="1889125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I:\MarketingandCommunications\Marketing\Design\PowerPoint 2017\images\GABELLE-RGB-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00" y="5510212"/>
            <a:ext cx="981075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365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2 Chairs + logo sp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 b="4666"/>
          <a:stretch/>
        </p:blipFill>
        <p:spPr>
          <a:xfrm>
            <a:off x="0" y="-3175"/>
            <a:ext cx="9144000" cy="6213475"/>
          </a:xfrm>
          <a:prstGeom prst="rect">
            <a:avLst/>
          </a:prstGeom>
        </p:spPr>
      </p:pic>
      <p:sp>
        <p:nvSpPr>
          <p:cNvPr id="41987" name="Text Placeholder 2"/>
          <p:cNvSpPr>
            <a:spLocks noGrp="1"/>
          </p:cNvSpPr>
          <p:nvPr>
            <p:ph type="subTitle" idx="1"/>
          </p:nvPr>
        </p:nvSpPr>
        <p:spPr>
          <a:xfrm>
            <a:off x="360000" y="4770000"/>
            <a:ext cx="4500000" cy="1080000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b="0" baseline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360000" y="2592000"/>
            <a:ext cx="8425225" cy="2184281"/>
          </a:xfrm>
        </p:spPr>
        <p:txBody>
          <a:bodyPr anchor="t"/>
          <a:lstStyle>
            <a:lvl1pPr>
              <a:defRPr sz="55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61950" y="0"/>
            <a:ext cx="2754313" cy="2601913"/>
            <a:chOff x="228" y="0"/>
            <a:chExt cx="1735" cy="163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8" y="0"/>
              <a:ext cx="1735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6" y="9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26" y="8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6" y="822"/>
              <a:ext cx="1737" cy="690"/>
            </a:xfrm>
            <a:custGeom>
              <a:avLst/>
              <a:gdLst>
                <a:gd name="T0" fmla="*/ 1737 w 1737"/>
                <a:gd name="T1" fmla="*/ 0 h 690"/>
                <a:gd name="T2" fmla="*/ 0 w 1737"/>
                <a:gd name="T3" fmla="*/ 686 h 690"/>
                <a:gd name="T4" fmla="*/ 0 w 1737"/>
                <a:gd name="T5" fmla="*/ 690 h 690"/>
                <a:gd name="T6" fmla="*/ 1737 w 1737"/>
                <a:gd name="T7" fmla="*/ 4 h 690"/>
                <a:gd name="T8" fmla="*/ 1737 w 17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0">
                  <a:moveTo>
                    <a:pt x="1737" y="0"/>
                  </a:moveTo>
                  <a:lnTo>
                    <a:pt x="0" y="686"/>
                  </a:lnTo>
                  <a:lnTo>
                    <a:pt x="0" y="690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26" y="757"/>
              <a:ext cx="1737" cy="693"/>
            </a:xfrm>
            <a:custGeom>
              <a:avLst/>
              <a:gdLst>
                <a:gd name="T0" fmla="*/ 1737 w 1737"/>
                <a:gd name="T1" fmla="*/ 0 h 693"/>
                <a:gd name="T2" fmla="*/ 0 w 1737"/>
                <a:gd name="T3" fmla="*/ 687 h 693"/>
                <a:gd name="T4" fmla="*/ 0 w 1737"/>
                <a:gd name="T5" fmla="*/ 693 h 693"/>
                <a:gd name="T6" fmla="*/ 1737 w 1737"/>
                <a:gd name="T7" fmla="*/ 6 h 693"/>
                <a:gd name="T8" fmla="*/ 1737 w 1737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3">
                  <a:moveTo>
                    <a:pt x="1737" y="0"/>
                  </a:moveTo>
                  <a:lnTo>
                    <a:pt x="0" y="687"/>
                  </a:lnTo>
                  <a:lnTo>
                    <a:pt x="0" y="693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226" y="6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226" y="6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226" y="5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26" y="50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226" y="4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226" y="3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5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5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226" y="319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6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26" y="257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26" y="1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26" y="1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26" y="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226" y="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226" y="-2"/>
              <a:ext cx="1610" cy="639"/>
            </a:xfrm>
            <a:custGeom>
              <a:avLst/>
              <a:gdLst>
                <a:gd name="T0" fmla="*/ 1600 w 1610"/>
                <a:gd name="T1" fmla="*/ 0 h 639"/>
                <a:gd name="T2" fmla="*/ 0 w 1610"/>
                <a:gd name="T3" fmla="*/ 633 h 639"/>
                <a:gd name="T4" fmla="*/ 0 w 1610"/>
                <a:gd name="T5" fmla="*/ 639 h 639"/>
                <a:gd name="T6" fmla="*/ 1610 w 1610"/>
                <a:gd name="T7" fmla="*/ 0 h 639"/>
                <a:gd name="T8" fmla="*/ 1600 w 1610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639">
                  <a:moveTo>
                    <a:pt x="1600" y="0"/>
                  </a:moveTo>
                  <a:lnTo>
                    <a:pt x="0" y="633"/>
                  </a:lnTo>
                  <a:lnTo>
                    <a:pt x="0" y="639"/>
                  </a:lnTo>
                  <a:lnTo>
                    <a:pt x="1610" y="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226" y="-2"/>
              <a:ext cx="1452" cy="574"/>
            </a:xfrm>
            <a:custGeom>
              <a:avLst/>
              <a:gdLst>
                <a:gd name="T0" fmla="*/ 1442 w 1452"/>
                <a:gd name="T1" fmla="*/ 0 h 574"/>
                <a:gd name="T2" fmla="*/ 0 w 1452"/>
                <a:gd name="T3" fmla="*/ 570 h 574"/>
                <a:gd name="T4" fmla="*/ 0 w 1452"/>
                <a:gd name="T5" fmla="*/ 574 h 574"/>
                <a:gd name="T6" fmla="*/ 1452 w 1452"/>
                <a:gd name="T7" fmla="*/ 0 h 574"/>
                <a:gd name="T8" fmla="*/ 1442 w 1452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574">
                  <a:moveTo>
                    <a:pt x="1442" y="0"/>
                  </a:moveTo>
                  <a:lnTo>
                    <a:pt x="0" y="570"/>
                  </a:lnTo>
                  <a:lnTo>
                    <a:pt x="0" y="574"/>
                  </a:lnTo>
                  <a:lnTo>
                    <a:pt x="1452" y="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226" y="-2"/>
              <a:ext cx="1295" cy="512"/>
            </a:xfrm>
            <a:custGeom>
              <a:avLst/>
              <a:gdLst>
                <a:gd name="T0" fmla="*/ 1283 w 1295"/>
                <a:gd name="T1" fmla="*/ 0 h 512"/>
                <a:gd name="T2" fmla="*/ 0 w 1295"/>
                <a:gd name="T3" fmla="*/ 508 h 512"/>
                <a:gd name="T4" fmla="*/ 0 w 1295"/>
                <a:gd name="T5" fmla="*/ 512 h 512"/>
                <a:gd name="T6" fmla="*/ 1295 w 1295"/>
                <a:gd name="T7" fmla="*/ 0 h 512"/>
                <a:gd name="T8" fmla="*/ 1283 w 1295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5" h="512">
                  <a:moveTo>
                    <a:pt x="1283" y="0"/>
                  </a:moveTo>
                  <a:lnTo>
                    <a:pt x="0" y="508"/>
                  </a:lnTo>
                  <a:lnTo>
                    <a:pt x="0" y="512"/>
                  </a:lnTo>
                  <a:lnTo>
                    <a:pt x="1295" y="0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226" y="-2"/>
              <a:ext cx="1137" cy="450"/>
            </a:xfrm>
            <a:custGeom>
              <a:avLst/>
              <a:gdLst>
                <a:gd name="T0" fmla="*/ 1125 w 1137"/>
                <a:gd name="T1" fmla="*/ 0 h 450"/>
                <a:gd name="T2" fmla="*/ 0 w 1137"/>
                <a:gd name="T3" fmla="*/ 446 h 450"/>
                <a:gd name="T4" fmla="*/ 0 w 1137"/>
                <a:gd name="T5" fmla="*/ 450 h 450"/>
                <a:gd name="T6" fmla="*/ 1137 w 1137"/>
                <a:gd name="T7" fmla="*/ 0 h 450"/>
                <a:gd name="T8" fmla="*/ 1125 w 1137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7" h="450">
                  <a:moveTo>
                    <a:pt x="1125" y="0"/>
                  </a:moveTo>
                  <a:lnTo>
                    <a:pt x="0" y="446"/>
                  </a:lnTo>
                  <a:lnTo>
                    <a:pt x="0" y="450"/>
                  </a:lnTo>
                  <a:lnTo>
                    <a:pt x="1137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226" y="-2"/>
              <a:ext cx="978" cy="388"/>
            </a:xfrm>
            <a:custGeom>
              <a:avLst/>
              <a:gdLst>
                <a:gd name="T0" fmla="*/ 968 w 978"/>
                <a:gd name="T1" fmla="*/ 0 h 388"/>
                <a:gd name="T2" fmla="*/ 0 w 978"/>
                <a:gd name="T3" fmla="*/ 384 h 388"/>
                <a:gd name="T4" fmla="*/ 0 w 978"/>
                <a:gd name="T5" fmla="*/ 388 h 388"/>
                <a:gd name="T6" fmla="*/ 978 w 978"/>
                <a:gd name="T7" fmla="*/ 0 h 388"/>
                <a:gd name="T8" fmla="*/ 968 w 978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388">
                  <a:moveTo>
                    <a:pt x="968" y="0"/>
                  </a:moveTo>
                  <a:lnTo>
                    <a:pt x="0" y="384"/>
                  </a:lnTo>
                  <a:lnTo>
                    <a:pt x="0" y="388"/>
                  </a:lnTo>
                  <a:lnTo>
                    <a:pt x="978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26" y="-2"/>
              <a:ext cx="819" cy="325"/>
            </a:xfrm>
            <a:custGeom>
              <a:avLst/>
              <a:gdLst>
                <a:gd name="T0" fmla="*/ 809 w 819"/>
                <a:gd name="T1" fmla="*/ 0 h 325"/>
                <a:gd name="T2" fmla="*/ 0 w 819"/>
                <a:gd name="T3" fmla="*/ 321 h 325"/>
                <a:gd name="T4" fmla="*/ 0 w 819"/>
                <a:gd name="T5" fmla="*/ 325 h 325"/>
                <a:gd name="T6" fmla="*/ 819 w 819"/>
                <a:gd name="T7" fmla="*/ 0 h 325"/>
                <a:gd name="T8" fmla="*/ 809 w 819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325">
                  <a:moveTo>
                    <a:pt x="809" y="0"/>
                  </a:moveTo>
                  <a:lnTo>
                    <a:pt x="0" y="321"/>
                  </a:lnTo>
                  <a:lnTo>
                    <a:pt x="0" y="325"/>
                  </a:lnTo>
                  <a:lnTo>
                    <a:pt x="819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26" y="-2"/>
              <a:ext cx="661" cy="263"/>
            </a:xfrm>
            <a:custGeom>
              <a:avLst/>
              <a:gdLst>
                <a:gd name="T0" fmla="*/ 651 w 661"/>
                <a:gd name="T1" fmla="*/ 0 h 263"/>
                <a:gd name="T2" fmla="*/ 0 w 661"/>
                <a:gd name="T3" fmla="*/ 257 h 263"/>
                <a:gd name="T4" fmla="*/ 0 w 661"/>
                <a:gd name="T5" fmla="*/ 263 h 263"/>
                <a:gd name="T6" fmla="*/ 661 w 661"/>
                <a:gd name="T7" fmla="*/ 0 h 263"/>
                <a:gd name="T8" fmla="*/ 651 w 661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63">
                  <a:moveTo>
                    <a:pt x="651" y="0"/>
                  </a:moveTo>
                  <a:lnTo>
                    <a:pt x="0" y="257"/>
                  </a:lnTo>
                  <a:lnTo>
                    <a:pt x="0" y="263"/>
                  </a:lnTo>
                  <a:lnTo>
                    <a:pt x="661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26" y="-2"/>
              <a:ext cx="504" cy="199"/>
            </a:xfrm>
            <a:custGeom>
              <a:avLst/>
              <a:gdLst>
                <a:gd name="T0" fmla="*/ 492 w 504"/>
                <a:gd name="T1" fmla="*/ 0 h 199"/>
                <a:gd name="T2" fmla="*/ 0 w 504"/>
                <a:gd name="T3" fmla="*/ 195 h 199"/>
                <a:gd name="T4" fmla="*/ 0 w 504"/>
                <a:gd name="T5" fmla="*/ 199 h 199"/>
                <a:gd name="T6" fmla="*/ 504 w 504"/>
                <a:gd name="T7" fmla="*/ 0 h 199"/>
                <a:gd name="T8" fmla="*/ 492 w 50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99">
                  <a:moveTo>
                    <a:pt x="492" y="0"/>
                  </a:moveTo>
                  <a:lnTo>
                    <a:pt x="0" y="195"/>
                  </a:lnTo>
                  <a:lnTo>
                    <a:pt x="0" y="199"/>
                  </a:lnTo>
                  <a:lnTo>
                    <a:pt x="504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26" y="-2"/>
              <a:ext cx="345" cy="137"/>
            </a:xfrm>
            <a:custGeom>
              <a:avLst/>
              <a:gdLst>
                <a:gd name="T0" fmla="*/ 333 w 345"/>
                <a:gd name="T1" fmla="*/ 0 h 137"/>
                <a:gd name="T2" fmla="*/ 0 w 345"/>
                <a:gd name="T3" fmla="*/ 133 h 137"/>
                <a:gd name="T4" fmla="*/ 0 w 345"/>
                <a:gd name="T5" fmla="*/ 137 h 137"/>
                <a:gd name="T6" fmla="*/ 345 w 345"/>
                <a:gd name="T7" fmla="*/ 0 h 137"/>
                <a:gd name="T8" fmla="*/ 333 w 34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37">
                  <a:moveTo>
                    <a:pt x="333" y="0"/>
                  </a:moveTo>
                  <a:lnTo>
                    <a:pt x="0" y="133"/>
                  </a:lnTo>
                  <a:lnTo>
                    <a:pt x="0" y="137"/>
                  </a:lnTo>
                  <a:lnTo>
                    <a:pt x="345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226" y="-2"/>
              <a:ext cx="187" cy="74"/>
            </a:xfrm>
            <a:custGeom>
              <a:avLst/>
              <a:gdLst>
                <a:gd name="T0" fmla="*/ 177 w 187"/>
                <a:gd name="T1" fmla="*/ 0 h 74"/>
                <a:gd name="T2" fmla="*/ 0 w 187"/>
                <a:gd name="T3" fmla="*/ 70 h 74"/>
                <a:gd name="T4" fmla="*/ 0 w 187"/>
                <a:gd name="T5" fmla="*/ 74 h 74"/>
                <a:gd name="T6" fmla="*/ 187 w 187"/>
                <a:gd name="T7" fmla="*/ 0 h 74"/>
                <a:gd name="T8" fmla="*/ 177 w 18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4">
                  <a:moveTo>
                    <a:pt x="177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226" y="-2"/>
              <a:ext cx="28" cy="12"/>
            </a:xfrm>
            <a:custGeom>
              <a:avLst/>
              <a:gdLst>
                <a:gd name="T0" fmla="*/ 18 w 28"/>
                <a:gd name="T1" fmla="*/ 0 h 12"/>
                <a:gd name="T2" fmla="*/ 0 w 28"/>
                <a:gd name="T3" fmla="*/ 8 h 12"/>
                <a:gd name="T4" fmla="*/ 0 w 28"/>
                <a:gd name="T5" fmla="*/ 12 h 12"/>
                <a:gd name="T6" fmla="*/ 28 w 28"/>
                <a:gd name="T7" fmla="*/ 0 h 12"/>
                <a:gd name="T8" fmla="*/ 18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8" y="0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 smtClean="0"/>
              <a:t>EXPECT MORE</a:t>
            </a:r>
            <a:r>
              <a:rPr lang="en-US" dirty="0" smtClean="0"/>
              <a:t> FROM</a:t>
            </a:r>
            <a:endParaRPr lang="en-GB" dirty="0"/>
          </a:p>
        </p:txBody>
      </p:sp>
      <p:pic>
        <p:nvPicPr>
          <p:cNvPr id="39" name="Picture 3" descr="I:\MarketingandCommunications\Marketing\Design\PowerPoint 2017\images\ABBEYTAX-RGB-W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00" y="774000"/>
            <a:ext cx="1889125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I:\MarketingandCommunications\Marketing\Design\PowerPoint 2017\images\GABELLE-RGB-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00" y="360000"/>
            <a:ext cx="981075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366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Placeholder 2"/>
          <p:cNvSpPr>
            <a:spLocks noGrp="1"/>
          </p:cNvSpPr>
          <p:nvPr>
            <p:ph type="subTitle" idx="1"/>
          </p:nvPr>
        </p:nvSpPr>
        <p:spPr>
          <a:xfrm>
            <a:off x="360000" y="5454000"/>
            <a:ext cx="4500000" cy="1080000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360000" y="2592000"/>
            <a:ext cx="8425225" cy="2184281"/>
          </a:xfrm>
        </p:spPr>
        <p:txBody>
          <a:bodyPr anchor="t"/>
          <a:lstStyle>
            <a:lvl1pPr>
              <a:defRPr sz="55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61950" y="0"/>
            <a:ext cx="2754313" cy="2601913"/>
            <a:chOff x="228" y="0"/>
            <a:chExt cx="1735" cy="163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8" y="0"/>
              <a:ext cx="1735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6" y="9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26" y="8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6" y="822"/>
              <a:ext cx="1737" cy="690"/>
            </a:xfrm>
            <a:custGeom>
              <a:avLst/>
              <a:gdLst>
                <a:gd name="T0" fmla="*/ 1737 w 1737"/>
                <a:gd name="T1" fmla="*/ 0 h 690"/>
                <a:gd name="T2" fmla="*/ 0 w 1737"/>
                <a:gd name="T3" fmla="*/ 686 h 690"/>
                <a:gd name="T4" fmla="*/ 0 w 1737"/>
                <a:gd name="T5" fmla="*/ 690 h 690"/>
                <a:gd name="T6" fmla="*/ 1737 w 1737"/>
                <a:gd name="T7" fmla="*/ 4 h 690"/>
                <a:gd name="T8" fmla="*/ 1737 w 17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0">
                  <a:moveTo>
                    <a:pt x="1737" y="0"/>
                  </a:moveTo>
                  <a:lnTo>
                    <a:pt x="0" y="686"/>
                  </a:lnTo>
                  <a:lnTo>
                    <a:pt x="0" y="690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26" y="757"/>
              <a:ext cx="1737" cy="693"/>
            </a:xfrm>
            <a:custGeom>
              <a:avLst/>
              <a:gdLst>
                <a:gd name="T0" fmla="*/ 1737 w 1737"/>
                <a:gd name="T1" fmla="*/ 0 h 693"/>
                <a:gd name="T2" fmla="*/ 0 w 1737"/>
                <a:gd name="T3" fmla="*/ 687 h 693"/>
                <a:gd name="T4" fmla="*/ 0 w 1737"/>
                <a:gd name="T5" fmla="*/ 693 h 693"/>
                <a:gd name="T6" fmla="*/ 1737 w 1737"/>
                <a:gd name="T7" fmla="*/ 6 h 693"/>
                <a:gd name="T8" fmla="*/ 1737 w 1737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3">
                  <a:moveTo>
                    <a:pt x="1737" y="0"/>
                  </a:moveTo>
                  <a:lnTo>
                    <a:pt x="0" y="687"/>
                  </a:lnTo>
                  <a:lnTo>
                    <a:pt x="0" y="693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226" y="6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226" y="6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226" y="5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26" y="50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226" y="4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226" y="3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5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5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226" y="319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6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26" y="257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26" y="1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26" y="1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26" y="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226" y="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226" y="-2"/>
              <a:ext cx="1610" cy="639"/>
            </a:xfrm>
            <a:custGeom>
              <a:avLst/>
              <a:gdLst>
                <a:gd name="T0" fmla="*/ 1600 w 1610"/>
                <a:gd name="T1" fmla="*/ 0 h 639"/>
                <a:gd name="T2" fmla="*/ 0 w 1610"/>
                <a:gd name="T3" fmla="*/ 633 h 639"/>
                <a:gd name="T4" fmla="*/ 0 w 1610"/>
                <a:gd name="T5" fmla="*/ 639 h 639"/>
                <a:gd name="T6" fmla="*/ 1610 w 1610"/>
                <a:gd name="T7" fmla="*/ 0 h 639"/>
                <a:gd name="T8" fmla="*/ 1600 w 1610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639">
                  <a:moveTo>
                    <a:pt x="1600" y="0"/>
                  </a:moveTo>
                  <a:lnTo>
                    <a:pt x="0" y="633"/>
                  </a:lnTo>
                  <a:lnTo>
                    <a:pt x="0" y="639"/>
                  </a:lnTo>
                  <a:lnTo>
                    <a:pt x="1610" y="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226" y="-2"/>
              <a:ext cx="1452" cy="574"/>
            </a:xfrm>
            <a:custGeom>
              <a:avLst/>
              <a:gdLst>
                <a:gd name="T0" fmla="*/ 1442 w 1452"/>
                <a:gd name="T1" fmla="*/ 0 h 574"/>
                <a:gd name="T2" fmla="*/ 0 w 1452"/>
                <a:gd name="T3" fmla="*/ 570 h 574"/>
                <a:gd name="T4" fmla="*/ 0 w 1452"/>
                <a:gd name="T5" fmla="*/ 574 h 574"/>
                <a:gd name="T6" fmla="*/ 1452 w 1452"/>
                <a:gd name="T7" fmla="*/ 0 h 574"/>
                <a:gd name="T8" fmla="*/ 1442 w 1452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574">
                  <a:moveTo>
                    <a:pt x="1442" y="0"/>
                  </a:moveTo>
                  <a:lnTo>
                    <a:pt x="0" y="570"/>
                  </a:lnTo>
                  <a:lnTo>
                    <a:pt x="0" y="574"/>
                  </a:lnTo>
                  <a:lnTo>
                    <a:pt x="1452" y="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226" y="-2"/>
              <a:ext cx="1295" cy="512"/>
            </a:xfrm>
            <a:custGeom>
              <a:avLst/>
              <a:gdLst>
                <a:gd name="T0" fmla="*/ 1283 w 1295"/>
                <a:gd name="T1" fmla="*/ 0 h 512"/>
                <a:gd name="T2" fmla="*/ 0 w 1295"/>
                <a:gd name="T3" fmla="*/ 508 h 512"/>
                <a:gd name="T4" fmla="*/ 0 w 1295"/>
                <a:gd name="T5" fmla="*/ 512 h 512"/>
                <a:gd name="T6" fmla="*/ 1295 w 1295"/>
                <a:gd name="T7" fmla="*/ 0 h 512"/>
                <a:gd name="T8" fmla="*/ 1283 w 1295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5" h="512">
                  <a:moveTo>
                    <a:pt x="1283" y="0"/>
                  </a:moveTo>
                  <a:lnTo>
                    <a:pt x="0" y="508"/>
                  </a:lnTo>
                  <a:lnTo>
                    <a:pt x="0" y="512"/>
                  </a:lnTo>
                  <a:lnTo>
                    <a:pt x="1295" y="0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226" y="-2"/>
              <a:ext cx="1137" cy="450"/>
            </a:xfrm>
            <a:custGeom>
              <a:avLst/>
              <a:gdLst>
                <a:gd name="T0" fmla="*/ 1125 w 1137"/>
                <a:gd name="T1" fmla="*/ 0 h 450"/>
                <a:gd name="T2" fmla="*/ 0 w 1137"/>
                <a:gd name="T3" fmla="*/ 446 h 450"/>
                <a:gd name="T4" fmla="*/ 0 w 1137"/>
                <a:gd name="T5" fmla="*/ 450 h 450"/>
                <a:gd name="T6" fmla="*/ 1137 w 1137"/>
                <a:gd name="T7" fmla="*/ 0 h 450"/>
                <a:gd name="T8" fmla="*/ 1125 w 1137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7" h="450">
                  <a:moveTo>
                    <a:pt x="1125" y="0"/>
                  </a:moveTo>
                  <a:lnTo>
                    <a:pt x="0" y="446"/>
                  </a:lnTo>
                  <a:lnTo>
                    <a:pt x="0" y="450"/>
                  </a:lnTo>
                  <a:lnTo>
                    <a:pt x="1137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226" y="-2"/>
              <a:ext cx="978" cy="388"/>
            </a:xfrm>
            <a:custGeom>
              <a:avLst/>
              <a:gdLst>
                <a:gd name="T0" fmla="*/ 968 w 978"/>
                <a:gd name="T1" fmla="*/ 0 h 388"/>
                <a:gd name="T2" fmla="*/ 0 w 978"/>
                <a:gd name="T3" fmla="*/ 384 h 388"/>
                <a:gd name="T4" fmla="*/ 0 w 978"/>
                <a:gd name="T5" fmla="*/ 388 h 388"/>
                <a:gd name="T6" fmla="*/ 978 w 978"/>
                <a:gd name="T7" fmla="*/ 0 h 388"/>
                <a:gd name="T8" fmla="*/ 968 w 978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388">
                  <a:moveTo>
                    <a:pt x="968" y="0"/>
                  </a:moveTo>
                  <a:lnTo>
                    <a:pt x="0" y="384"/>
                  </a:lnTo>
                  <a:lnTo>
                    <a:pt x="0" y="388"/>
                  </a:lnTo>
                  <a:lnTo>
                    <a:pt x="978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26" y="-2"/>
              <a:ext cx="819" cy="325"/>
            </a:xfrm>
            <a:custGeom>
              <a:avLst/>
              <a:gdLst>
                <a:gd name="T0" fmla="*/ 809 w 819"/>
                <a:gd name="T1" fmla="*/ 0 h 325"/>
                <a:gd name="T2" fmla="*/ 0 w 819"/>
                <a:gd name="T3" fmla="*/ 321 h 325"/>
                <a:gd name="T4" fmla="*/ 0 w 819"/>
                <a:gd name="T5" fmla="*/ 325 h 325"/>
                <a:gd name="T6" fmla="*/ 819 w 819"/>
                <a:gd name="T7" fmla="*/ 0 h 325"/>
                <a:gd name="T8" fmla="*/ 809 w 819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325">
                  <a:moveTo>
                    <a:pt x="809" y="0"/>
                  </a:moveTo>
                  <a:lnTo>
                    <a:pt x="0" y="321"/>
                  </a:lnTo>
                  <a:lnTo>
                    <a:pt x="0" y="325"/>
                  </a:lnTo>
                  <a:lnTo>
                    <a:pt x="819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26" y="-2"/>
              <a:ext cx="661" cy="263"/>
            </a:xfrm>
            <a:custGeom>
              <a:avLst/>
              <a:gdLst>
                <a:gd name="T0" fmla="*/ 651 w 661"/>
                <a:gd name="T1" fmla="*/ 0 h 263"/>
                <a:gd name="T2" fmla="*/ 0 w 661"/>
                <a:gd name="T3" fmla="*/ 257 h 263"/>
                <a:gd name="T4" fmla="*/ 0 w 661"/>
                <a:gd name="T5" fmla="*/ 263 h 263"/>
                <a:gd name="T6" fmla="*/ 661 w 661"/>
                <a:gd name="T7" fmla="*/ 0 h 263"/>
                <a:gd name="T8" fmla="*/ 651 w 661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63">
                  <a:moveTo>
                    <a:pt x="651" y="0"/>
                  </a:moveTo>
                  <a:lnTo>
                    <a:pt x="0" y="257"/>
                  </a:lnTo>
                  <a:lnTo>
                    <a:pt x="0" y="263"/>
                  </a:lnTo>
                  <a:lnTo>
                    <a:pt x="661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26" y="-2"/>
              <a:ext cx="504" cy="199"/>
            </a:xfrm>
            <a:custGeom>
              <a:avLst/>
              <a:gdLst>
                <a:gd name="T0" fmla="*/ 492 w 504"/>
                <a:gd name="T1" fmla="*/ 0 h 199"/>
                <a:gd name="T2" fmla="*/ 0 w 504"/>
                <a:gd name="T3" fmla="*/ 195 h 199"/>
                <a:gd name="T4" fmla="*/ 0 w 504"/>
                <a:gd name="T5" fmla="*/ 199 h 199"/>
                <a:gd name="T6" fmla="*/ 504 w 504"/>
                <a:gd name="T7" fmla="*/ 0 h 199"/>
                <a:gd name="T8" fmla="*/ 492 w 50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99">
                  <a:moveTo>
                    <a:pt x="492" y="0"/>
                  </a:moveTo>
                  <a:lnTo>
                    <a:pt x="0" y="195"/>
                  </a:lnTo>
                  <a:lnTo>
                    <a:pt x="0" y="199"/>
                  </a:lnTo>
                  <a:lnTo>
                    <a:pt x="504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26" y="-2"/>
              <a:ext cx="345" cy="137"/>
            </a:xfrm>
            <a:custGeom>
              <a:avLst/>
              <a:gdLst>
                <a:gd name="T0" fmla="*/ 333 w 345"/>
                <a:gd name="T1" fmla="*/ 0 h 137"/>
                <a:gd name="T2" fmla="*/ 0 w 345"/>
                <a:gd name="T3" fmla="*/ 133 h 137"/>
                <a:gd name="T4" fmla="*/ 0 w 345"/>
                <a:gd name="T5" fmla="*/ 137 h 137"/>
                <a:gd name="T6" fmla="*/ 345 w 345"/>
                <a:gd name="T7" fmla="*/ 0 h 137"/>
                <a:gd name="T8" fmla="*/ 333 w 34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37">
                  <a:moveTo>
                    <a:pt x="333" y="0"/>
                  </a:moveTo>
                  <a:lnTo>
                    <a:pt x="0" y="133"/>
                  </a:lnTo>
                  <a:lnTo>
                    <a:pt x="0" y="137"/>
                  </a:lnTo>
                  <a:lnTo>
                    <a:pt x="345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226" y="-2"/>
              <a:ext cx="187" cy="74"/>
            </a:xfrm>
            <a:custGeom>
              <a:avLst/>
              <a:gdLst>
                <a:gd name="T0" fmla="*/ 177 w 187"/>
                <a:gd name="T1" fmla="*/ 0 h 74"/>
                <a:gd name="T2" fmla="*/ 0 w 187"/>
                <a:gd name="T3" fmla="*/ 70 h 74"/>
                <a:gd name="T4" fmla="*/ 0 w 187"/>
                <a:gd name="T5" fmla="*/ 74 h 74"/>
                <a:gd name="T6" fmla="*/ 187 w 187"/>
                <a:gd name="T7" fmla="*/ 0 h 74"/>
                <a:gd name="T8" fmla="*/ 177 w 18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4">
                  <a:moveTo>
                    <a:pt x="177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226" y="-2"/>
              <a:ext cx="28" cy="12"/>
            </a:xfrm>
            <a:custGeom>
              <a:avLst/>
              <a:gdLst>
                <a:gd name="T0" fmla="*/ 18 w 28"/>
                <a:gd name="T1" fmla="*/ 0 h 12"/>
                <a:gd name="T2" fmla="*/ 0 w 28"/>
                <a:gd name="T3" fmla="*/ 8 h 12"/>
                <a:gd name="T4" fmla="*/ 0 w 28"/>
                <a:gd name="T5" fmla="*/ 12 h 12"/>
                <a:gd name="T6" fmla="*/ 28 w 28"/>
                <a:gd name="T7" fmla="*/ 0 h 12"/>
                <a:gd name="T8" fmla="*/ 18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8" y="0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5" name="Picture 3" descr="I:\MarketingandCommunications\Marketing\Design\PowerPoint 2017\images\ABBEYTAX-RGB-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00" y="5921375"/>
            <a:ext cx="1889125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706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6163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360000" y="2592000"/>
            <a:ext cx="8425225" cy="2184281"/>
          </a:xfrm>
        </p:spPr>
        <p:txBody>
          <a:bodyPr anchor="t"/>
          <a:lstStyle>
            <a:lvl1pPr>
              <a:defRPr sz="55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61950" y="0"/>
            <a:ext cx="2754313" cy="2601913"/>
            <a:chOff x="228" y="0"/>
            <a:chExt cx="1735" cy="163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8" y="0"/>
              <a:ext cx="1735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6" y="9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26" y="8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6" y="822"/>
              <a:ext cx="1737" cy="690"/>
            </a:xfrm>
            <a:custGeom>
              <a:avLst/>
              <a:gdLst>
                <a:gd name="T0" fmla="*/ 1737 w 1737"/>
                <a:gd name="T1" fmla="*/ 0 h 690"/>
                <a:gd name="T2" fmla="*/ 0 w 1737"/>
                <a:gd name="T3" fmla="*/ 686 h 690"/>
                <a:gd name="T4" fmla="*/ 0 w 1737"/>
                <a:gd name="T5" fmla="*/ 690 h 690"/>
                <a:gd name="T6" fmla="*/ 1737 w 1737"/>
                <a:gd name="T7" fmla="*/ 4 h 690"/>
                <a:gd name="T8" fmla="*/ 1737 w 17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0">
                  <a:moveTo>
                    <a:pt x="1737" y="0"/>
                  </a:moveTo>
                  <a:lnTo>
                    <a:pt x="0" y="686"/>
                  </a:lnTo>
                  <a:lnTo>
                    <a:pt x="0" y="690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26" y="757"/>
              <a:ext cx="1737" cy="693"/>
            </a:xfrm>
            <a:custGeom>
              <a:avLst/>
              <a:gdLst>
                <a:gd name="T0" fmla="*/ 1737 w 1737"/>
                <a:gd name="T1" fmla="*/ 0 h 693"/>
                <a:gd name="T2" fmla="*/ 0 w 1737"/>
                <a:gd name="T3" fmla="*/ 687 h 693"/>
                <a:gd name="T4" fmla="*/ 0 w 1737"/>
                <a:gd name="T5" fmla="*/ 693 h 693"/>
                <a:gd name="T6" fmla="*/ 1737 w 1737"/>
                <a:gd name="T7" fmla="*/ 6 h 693"/>
                <a:gd name="T8" fmla="*/ 1737 w 1737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3">
                  <a:moveTo>
                    <a:pt x="1737" y="0"/>
                  </a:moveTo>
                  <a:lnTo>
                    <a:pt x="0" y="687"/>
                  </a:lnTo>
                  <a:lnTo>
                    <a:pt x="0" y="693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226" y="6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226" y="6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226" y="5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26" y="50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226" y="4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226" y="3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5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5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226" y="319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6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26" y="257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26" y="1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26" y="1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26" y="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226" y="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226" y="-2"/>
              <a:ext cx="1610" cy="639"/>
            </a:xfrm>
            <a:custGeom>
              <a:avLst/>
              <a:gdLst>
                <a:gd name="T0" fmla="*/ 1600 w 1610"/>
                <a:gd name="T1" fmla="*/ 0 h 639"/>
                <a:gd name="T2" fmla="*/ 0 w 1610"/>
                <a:gd name="T3" fmla="*/ 633 h 639"/>
                <a:gd name="T4" fmla="*/ 0 w 1610"/>
                <a:gd name="T5" fmla="*/ 639 h 639"/>
                <a:gd name="T6" fmla="*/ 1610 w 1610"/>
                <a:gd name="T7" fmla="*/ 0 h 639"/>
                <a:gd name="T8" fmla="*/ 1600 w 1610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639">
                  <a:moveTo>
                    <a:pt x="1600" y="0"/>
                  </a:moveTo>
                  <a:lnTo>
                    <a:pt x="0" y="633"/>
                  </a:lnTo>
                  <a:lnTo>
                    <a:pt x="0" y="639"/>
                  </a:lnTo>
                  <a:lnTo>
                    <a:pt x="1610" y="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226" y="-2"/>
              <a:ext cx="1452" cy="574"/>
            </a:xfrm>
            <a:custGeom>
              <a:avLst/>
              <a:gdLst>
                <a:gd name="T0" fmla="*/ 1442 w 1452"/>
                <a:gd name="T1" fmla="*/ 0 h 574"/>
                <a:gd name="T2" fmla="*/ 0 w 1452"/>
                <a:gd name="T3" fmla="*/ 570 h 574"/>
                <a:gd name="T4" fmla="*/ 0 w 1452"/>
                <a:gd name="T5" fmla="*/ 574 h 574"/>
                <a:gd name="T6" fmla="*/ 1452 w 1452"/>
                <a:gd name="T7" fmla="*/ 0 h 574"/>
                <a:gd name="T8" fmla="*/ 1442 w 1452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574">
                  <a:moveTo>
                    <a:pt x="1442" y="0"/>
                  </a:moveTo>
                  <a:lnTo>
                    <a:pt x="0" y="570"/>
                  </a:lnTo>
                  <a:lnTo>
                    <a:pt x="0" y="574"/>
                  </a:lnTo>
                  <a:lnTo>
                    <a:pt x="1452" y="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226" y="-2"/>
              <a:ext cx="1295" cy="512"/>
            </a:xfrm>
            <a:custGeom>
              <a:avLst/>
              <a:gdLst>
                <a:gd name="T0" fmla="*/ 1283 w 1295"/>
                <a:gd name="T1" fmla="*/ 0 h 512"/>
                <a:gd name="T2" fmla="*/ 0 w 1295"/>
                <a:gd name="T3" fmla="*/ 508 h 512"/>
                <a:gd name="T4" fmla="*/ 0 w 1295"/>
                <a:gd name="T5" fmla="*/ 512 h 512"/>
                <a:gd name="T6" fmla="*/ 1295 w 1295"/>
                <a:gd name="T7" fmla="*/ 0 h 512"/>
                <a:gd name="T8" fmla="*/ 1283 w 1295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5" h="512">
                  <a:moveTo>
                    <a:pt x="1283" y="0"/>
                  </a:moveTo>
                  <a:lnTo>
                    <a:pt x="0" y="508"/>
                  </a:lnTo>
                  <a:lnTo>
                    <a:pt x="0" y="512"/>
                  </a:lnTo>
                  <a:lnTo>
                    <a:pt x="1295" y="0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226" y="-2"/>
              <a:ext cx="1137" cy="450"/>
            </a:xfrm>
            <a:custGeom>
              <a:avLst/>
              <a:gdLst>
                <a:gd name="T0" fmla="*/ 1125 w 1137"/>
                <a:gd name="T1" fmla="*/ 0 h 450"/>
                <a:gd name="T2" fmla="*/ 0 w 1137"/>
                <a:gd name="T3" fmla="*/ 446 h 450"/>
                <a:gd name="T4" fmla="*/ 0 w 1137"/>
                <a:gd name="T5" fmla="*/ 450 h 450"/>
                <a:gd name="T6" fmla="*/ 1137 w 1137"/>
                <a:gd name="T7" fmla="*/ 0 h 450"/>
                <a:gd name="T8" fmla="*/ 1125 w 1137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7" h="450">
                  <a:moveTo>
                    <a:pt x="1125" y="0"/>
                  </a:moveTo>
                  <a:lnTo>
                    <a:pt x="0" y="446"/>
                  </a:lnTo>
                  <a:lnTo>
                    <a:pt x="0" y="450"/>
                  </a:lnTo>
                  <a:lnTo>
                    <a:pt x="1137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226" y="-2"/>
              <a:ext cx="978" cy="388"/>
            </a:xfrm>
            <a:custGeom>
              <a:avLst/>
              <a:gdLst>
                <a:gd name="T0" fmla="*/ 968 w 978"/>
                <a:gd name="T1" fmla="*/ 0 h 388"/>
                <a:gd name="T2" fmla="*/ 0 w 978"/>
                <a:gd name="T3" fmla="*/ 384 h 388"/>
                <a:gd name="T4" fmla="*/ 0 w 978"/>
                <a:gd name="T5" fmla="*/ 388 h 388"/>
                <a:gd name="T6" fmla="*/ 978 w 978"/>
                <a:gd name="T7" fmla="*/ 0 h 388"/>
                <a:gd name="T8" fmla="*/ 968 w 978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388">
                  <a:moveTo>
                    <a:pt x="968" y="0"/>
                  </a:moveTo>
                  <a:lnTo>
                    <a:pt x="0" y="384"/>
                  </a:lnTo>
                  <a:lnTo>
                    <a:pt x="0" y="388"/>
                  </a:lnTo>
                  <a:lnTo>
                    <a:pt x="978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26" y="-2"/>
              <a:ext cx="819" cy="325"/>
            </a:xfrm>
            <a:custGeom>
              <a:avLst/>
              <a:gdLst>
                <a:gd name="T0" fmla="*/ 809 w 819"/>
                <a:gd name="T1" fmla="*/ 0 h 325"/>
                <a:gd name="T2" fmla="*/ 0 w 819"/>
                <a:gd name="T3" fmla="*/ 321 h 325"/>
                <a:gd name="T4" fmla="*/ 0 w 819"/>
                <a:gd name="T5" fmla="*/ 325 h 325"/>
                <a:gd name="T6" fmla="*/ 819 w 819"/>
                <a:gd name="T7" fmla="*/ 0 h 325"/>
                <a:gd name="T8" fmla="*/ 809 w 819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325">
                  <a:moveTo>
                    <a:pt x="809" y="0"/>
                  </a:moveTo>
                  <a:lnTo>
                    <a:pt x="0" y="321"/>
                  </a:lnTo>
                  <a:lnTo>
                    <a:pt x="0" y="325"/>
                  </a:lnTo>
                  <a:lnTo>
                    <a:pt x="819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26" y="-2"/>
              <a:ext cx="661" cy="263"/>
            </a:xfrm>
            <a:custGeom>
              <a:avLst/>
              <a:gdLst>
                <a:gd name="T0" fmla="*/ 651 w 661"/>
                <a:gd name="T1" fmla="*/ 0 h 263"/>
                <a:gd name="T2" fmla="*/ 0 w 661"/>
                <a:gd name="T3" fmla="*/ 257 h 263"/>
                <a:gd name="T4" fmla="*/ 0 w 661"/>
                <a:gd name="T5" fmla="*/ 263 h 263"/>
                <a:gd name="T6" fmla="*/ 661 w 661"/>
                <a:gd name="T7" fmla="*/ 0 h 263"/>
                <a:gd name="T8" fmla="*/ 651 w 661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63">
                  <a:moveTo>
                    <a:pt x="651" y="0"/>
                  </a:moveTo>
                  <a:lnTo>
                    <a:pt x="0" y="257"/>
                  </a:lnTo>
                  <a:lnTo>
                    <a:pt x="0" y="263"/>
                  </a:lnTo>
                  <a:lnTo>
                    <a:pt x="661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26" y="-2"/>
              <a:ext cx="504" cy="199"/>
            </a:xfrm>
            <a:custGeom>
              <a:avLst/>
              <a:gdLst>
                <a:gd name="T0" fmla="*/ 492 w 504"/>
                <a:gd name="T1" fmla="*/ 0 h 199"/>
                <a:gd name="T2" fmla="*/ 0 w 504"/>
                <a:gd name="T3" fmla="*/ 195 h 199"/>
                <a:gd name="T4" fmla="*/ 0 w 504"/>
                <a:gd name="T5" fmla="*/ 199 h 199"/>
                <a:gd name="T6" fmla="*/ 504 w 504"/>
                <a:gd name="T7" fmla="*/ 0 h 199"/>
                <a:gd name="T8" fmla="*/ 492 w 50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99">
                  <a:moveTo>
                    <a:pt x="492" y="0"/>
                  </a:moveTo>
                  <a:lnTo>
                    <a:pt x="0" y="195"/>
                  </a:lnTo>
                  <a:lnTo>
                    <a:pt x="0" y="199"/>
                  </a:lnTo>
                  <a:lnTo>
                    <a:pt x="504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26" y="-2"/>
              <a:ext cx="345" cy="137"/>
            </a:xfrm>
            <a:custGeom>
              <a:avLst/>
              <a:gdLst>
                <a:gd name="T0" fmla="*/ 333 w 345"/>
                <a:gd name="T1" fmla="*/ 0 h 137"/>
                <a:gd name="T2" fmla="*/ 0 w 345"/>
                <a:gd name="T3" fmla="*/ 133 h 137"/>
                <a:gd name="T4" fmla="*/ 0 w 345"/>
                <a:gd name="T5" fmla="*/ 137 h 137"/>
                <a:gd name="T6" fmla="*/ 345 w 345"/>
                <a:gd name="T7" fmla="*/ 0 h 137"/>
                <a:gd name="T8" fmla="*/ 333 w 34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37">
                  <a:moveTo>
                    <a:pt x="333" y="0"/>
                  </a:moveTo>
                  <a:lnTo>
                    <a:pt x="0" y="133"/>
                  </a:lnTo>
                  <a:lnTo>
                    <a:pt x="0" y="137"/>
                  </a:lnTo>
                  <a:lnTo>
                    <a:pt x="345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226" y="-2"/>
              <a:ext cx="187" cy="74"/>
            </a:xfrm>
            <a:custGeom>
              <a:avLst/>
              <a:gdLst>
                <a:gd name="T0" fmla="*/ 177 w 187"/>
                <a:gd name="T1" fmla="*/ 0 h 74"/>
                <a:gd name="T2" fmla="*/ 0 w 187"/>
                <a:gd name="T3" fmla="*/ 70 h 74"/>
                <a:gd name="T4" fmla="*/ 0 w 187"/>
                <a:gd name="T5" fmla="*/ 74 h 74"/>
                <a:gd name="T6" fmla="*/ 187 w 187"/>
                <a:gd name="T7" fmla="*/ 0 h 74"/>
                <a:gd name="T8" fmla="*/ 177 w 18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4">
                  <a:moveTo>
                    <a:pt x="177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226" y="-2"/>
              <a:ext cx="28" cy="12"/>
            </a:xfrm>
            <a:custGeom>
              <a:avLst/>
              <a:gdLst>
                <a:gd name="T0" fmla="*/ 18 w 28"/>
                <a:gd name="T1" fmla="*/ 0 h 12"/>
                <a:gd name="T2" fmla="*/ 0 w 28"/>
                <a:gd name="T3" fmla="*/ 8 h 12"/>
                <a:gd name="T4" fmla="*/ 0 w 28"/>
                <a:gd name="T5" fmla="*/ 12 h 12"/>
                <a:gd name="T6" fmla="*/ 28 w 28"/>
                <a:gd name="T7" fmla="*/ 0 h 12"/>
                <a:gd name="T8" fmla="*/ 18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8" y="0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5" name="Picture 3" descr="I:\MarketingandCommunications\Marketing\Design\PowerPoint 2017\images\ABBEYTAX-RGB-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00" y="5921375"/>
            <a:ext cx="1889125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751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0000" y="1728000"/>
            <a:ext cx="8425225" cy="4415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-577"/>
            <a:ext cx="2340000" cy="360000"/>
          </a:xfrm>
          <a:solidFill>
            <a:schemeClr val="accent2"/>
          </a:solidFill>
        </p:spPr>
        <p:txBody>
          <a:bodyPr wrap="none" lIns="90000" tIns="46800" rIns="90000" bIns="46800"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 12pt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 smtClean="0"/>
              <a:t>EXPECT MORE</a:t>
            </a:r>
            <a:r>
              <a:rPr lang="en-US" dirty="0" smtClean="0"/>
              <a:t> FROM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4493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28000"/>
            <a:ext cx="4104050" cy="44108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728000"/>
            <a:ext cx="4110400" cy="44108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-577"/>
            <a:ext cx="2340000" cy="360000"/>
          </a:xfrm>
          <a:solidFill>
            <a:schemeClr val="accent2"/>
          </a:solidFill>
        </p:spPr>
        <p:txBody>
          <a:bodyPr wrap="none" lIns="90000" tIns="46800" rIns="90000" bIns="46800"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 12pt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 smtClean="0"/>
              <a:t>EXPECT MORE</a:t>
            </a:r>
            <a:r>
              <a:rPr lang="en-US" dirty="0" smtClean="0"/>
              <a:t> FROM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6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0000" y="1728000"/>
            <a:ext cx="5544000" cy="4415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-577"/>
            <a:ext cx="2340000" cy="360000"/>
          </a:xfrm>
          <a:solidFill>
            <a:schemeClr val="accent2"/>
          </a:solidFill>
        </p:spPr>
        <p:txBody>
          <a:bodyPr wrap="none" lIns="90000" tIns="46800" rIns="90000" bIns="46800"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 12pt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 smtClean="0"/>
              <a:t>EXPECT MORE</a:t>
            </a:r>
            <a:r>
              <a:rPr lang="en-US" dirty="0" smtClean="0"/>
              <a:t> FROM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20000" y="1728000"/>
            <a:ext cx="2664000" cy="3960000"/>
          </a:xfrm>
          <a:solidFill>
            <a:srgbClr val="616365">
              <a:alpha val="20000"/>
            </a:srgbClr>
          </a:solidFill>
        </p:spPr>
        <p:txBody>
          <a:bodyPr lIns="90000" tIns="90000" rIns="90000" bIns="90000"/>
          <a:lstStyle>
            <a:lvl1pPr marL="0" indent="0" algn="l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7324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89635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000" y="1728000"/>
            <a:ext cx="86391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137999"/>
            <a:ext cx="72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 smtClean="0"/>
              <a:t>EXPECT MORE</a:t>
            </a:r>
            <a:r>
              <a:rPr lang="en-US" dirty="0" smtClean="0"/>
              <a:t> FROM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25" r:id="rId2"/>
    <p:sldLayoutId id="2147483721" r:id="rId3"/>
    <p:sldLayoutId id="2147483726" r:id="rId4"/>
    <p:sldLayoutId id="2147483718" r:id="rId5"/>
    <p:sldLayoutId id="2147483717" r:id="rId6"/>
    <p:sldLayoutId id="2147483713" r:id="rId7"/>
    <p:sldLayoutId id="2147483714" r:id="rId8"/>
    <p:sldLayoutId id="2147483731" r:id="rId9"/>
    <p:sldLayoutId id="2147483732" r:id="rId10"/>
    <p:sldLayoutId id="2147483722" r:id="rId11"/>
    <p:sldLayoutId id="2147483723" r:id="rId12"/>
    <p:sldLayoutId id="2147483727" r:id="rId13"/>
    <p:sldLayoutId id="2147483730" r:id="rId14"/>
    <p:sldLayoutId id="2147483724" r:id="rId15"/>
    <p:sldLayoutId id="2147483728" r:id="rId16"/>
    <p:sldLayoutId id="2147483729" r:id="rId17"/>
    <p:sldLayoutId id="2147483720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B71234"/>
          </a:solidFill>
          <a:latin typeface="Tahoma"/>
          <a:ea typeface="+mj-ea"/>
          <a:cs typeface="Tahoma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9pPr>
    </p:titleStyle>
    <p:bodyStyle>
      <a:lvl1pPr marL="360000" indent="-360000" algn="l" defTabSz="457200" rtl="0" eaLnBrk="1" fontAlgn="base" hangingPunct="1">
        <a:spcBef>
          <a:spcPts val="900"/>
        </a:spcBef>
        <a:spcAft>
          <a:spcPct val="0"/>
        </a:spcAft>
        <a:buFont typeface="Tahoma" panose="020B0604030504040204" pitchFamily="34" charset="0"/>
        <a:buChar char="−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720000" indent="-360000" algn="l" defTabSz="457200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2pPr>
      <a:lvl3pPr marL="1080000" indent="-360000" algn="l" defTabSz="457200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719138" indent="-250825" algn="l" defTabSz="457200" rtl="0" eaLnBrk="1" fontAlgn="base" hangingPunct="1">
        <a:spcBef>
          <a:spcPts val="300"/>
        </a:spcBef>
        <a:spcAft>
          <a:spcPct val="0"/>
        </a:spcAft>
        <a:buFont typeface="Lucida Grande"/>
        <a:buChar char="–"/>
        <a:defRPr sz="2400" kern="1200">
          <a:solidFill>
            <a:schemeClr val="tx1"/>
          </a:solidFill>
          <a:latin typeface="Tahoma"/>
          <a:ea typeface="+mn-ea"/>
          <a:cs typeface="Tahoma"/>
        </a:defRPr>
      </a:lvl4pPr>
      <a:lvl5pPr marL="719138" indent="-250825" algn="l" defTabSz="457200" rtl="0" eaLnBrk="1" fontAlgn="base" hangingPunct="1">
        <a:spcBef>
          <a:spcPts val="300"/>
        </a:spcBef>
        <a:spcAft>
          <a:spcPct val="0"/>
        </a:spcAft>
        <a:buFont typeface="Lucida Grande"/>
        <a:buChar char="–"/>
        <a:defRPr sz="24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ontractreviews@abbeytax.co.uk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IR35: Where are we now?</a:t>
            </a:r>
            <a:endParaRPr lang="en-US" dirty="0"/>
          </a:p>
        </p:txBody>
      </p:sp>
      <p:sp>
        <p:nvSpPr>
          <p:cNvPr id="14349" name="Rectang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Paul Mason</a:t>
            </a:r>
            <a:br>
              <a:rPr lang="en-US" b="1" dirty="0" smtClean="0"/>
            </a:br>
            <a:r>
              <a:rPr lang="en-US" b="1" dirty="0" smtClean="0"/>
              <a:t>National Account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 for fee-payers to make deductions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sz="2800" dirty="0"/>
              <a:t>P</a:t>
            </a:r>
            <a:r>
              <a:rPr lang="en-GB" sz="2800" dirty="0" smtClean="0"/>
              <a:t>ay income </a:t>
            </a:r>
            <a:r>
              <a:rPr lang="en-GB" sz="2800" dirty="0"/>
              <a:t>tax and primary class 1 NIC liabilities to </a:t>
            </a:r>
            <a:r>
              <a:rPr lang="en-GB" sz="2800" dirty="0" smtClean="0"/>
              <a:t>HMRC under RTI via </a:t>
            </a:r>
            <a:r>
              <a:rPr lang="en-GB" sz="2800" dirty="0"/>
              <a:t>a Full Payment Submission (FPS), in the same way as </a:t>
            </a:r>
            <a:r>
              <a:rPr lang="en-GB" sz="2800" dirty="0" smtClean="0"/>
              <a:t>for </a:t>
            </a:r>
            <a:r>
              <a:rPr lang="en-GB" sz="2800" dirty="0"/>
              <a:t>employees. </a:t>
            </a:r>
            <a:endParaRPr lang="en-GB" sz="2800" dirty="0" smtClean="0"/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n-GB" sz="2800" dirty="0" smtClean="0"/>
          </a:p>
          <a:p>
            <a:r>
              <a:rPr lang="en-GB" sz="2800" dirty="0"/>
              <a:t>P</a:t>
            </a:r>
            <a:r>
              <a:rPr lang="en-GB" sz="2800" dirty="0" smtClean="0"/>
              <a:t>ay </a:t>
            </a:r>
            <a:r>
              <a:rPr lang="en-GB" sz="2800" dirty="0"/>
              <a:t>secondary class 1 NICs due in respect of these engagements, and report them to HMRC</a:t>
            </a:r>
            <a:r>
              <a:rPr lang="en-GB" sz="2800" dirty="0" smtClean="0"/>
              <a:t>.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n-GB" sz="2800" dirty="0"/>
          </a:p>
          <a:p>
            <a:r>
              <a:rPr lang="en-GB" sz="2800" dirty="0"/>
              <a:t>Paying the deemed direct payment direct to the PSC, which is made net of employment tax and Class 1 primary NICs. </a:t>
            </a:r>
            <a:endParaRPr lang="en-GB" sz="2800" dirty="0" smtClean="0"/>
          </a:p>
          <a:p>
            <a:pPr>
              <a:spcBef>
                <a:spcPts val="0"/>
              </a:spcBef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0331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considerations for </a:t>
            </a:r>
            <a:br>
              <a:rPr lang="en-GB" dirty="0" smtClean="0"/>
            </a:br>
            <a:r>
              <a:rPr lang="en-GB" dirty="0" smtClean="0"/>
              <a:t>fee-payers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sz="2800" dirty="0" smtClean="0"/>
              <a:t>Starter Information (Declaration C)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GB" sz="2800" dirty="0" smtClean="0"/>
          </a:p>
          <a:p>
            <a:r>
              <a:rPr lang="en-GB" sz="2800" dirty="0" smtClean="0"/>
              <a:t>Operate tax code BR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n-GB" sz="2800" dirty="0"/>
          </a:p>
          <a:p>
            <a:pPr>
              <a:spcAft>
                <a:spcPts val="600"/>
              </a:spcAft>
            </a:pPr>
            <a:r>
              <a:rPr lang="en-GB" sz="2800" dirty="0" smtClean="0"/>
              <a:t>No requirement for P45 from previous employment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Worker ID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Apprenticeship levy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Exceptions</a:t>
            </a:r>
          </a:p>
          <a:p>
            <a:pPr>
              <a:spcBef>
                <a:spcPts val="0"/>
              </a:spcBef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1802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of Employment Status for Tax (CEST) Service</a:t>
            </a:r>
            <a:endParaRPr lang="en-GB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75" y="1728788"/>
            <a:ext cx="5553037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3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CEST</a:t>
            </a:r>
          </a:p>
        </p:txBody>
      </p:sp>
      <p:pic>
        <p:nvPicPr>
          <p:cNvPr id="8" name="Content Placeholder 3"/>
          <p:cNvPicPr>
            <a:picLocks noGrp="1"/>
          </p:cNvPicPr>
          <p:nvPr>
            <p:ph idx="10"/>
          </p:nvPr>
        </p:nvPicPr>
        <p:blipFill rotWithShape="1">
          <a:blip r:embed="rId2"/>
          <a:srcRect t="6499" b="5595"/>
          <a:stretch/>
        </p:blipFill>
        <p:spPr bwMode="auto">
          <a:xfrm>
            <a:off x="1304768" y="1728788"/>
            <a:ext cx="6536052" cy="4414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CEST</a:t>
            </a:r>
          </a:p>
        </p:txBody>
      </p:sp>
      <p:pic>
        <p:nvPicPr>
          <p:cNvPr id="10" name="Content Placeholder 4"/>
          <p:cNvPicPr>
            <a:picLocks noGrp="1"/>
          </p:cNvPicPr>
          <p:nvPr>
            <p:ph idx="10"/>
          </p:nvPr>
        </p:nvPicPr>
        <p:blipFill rotWithShape="1">
          <a:blip r:embed="rId2"/>
          <a:srcRect t="5957"/>
          <a:stretch/>
        </p:blipFill>
        <p:spPr bwMode="auto">
          <a:xfrm>
            <a:off x="1518031" y="1728788"/>
            <a:ext cx="6109526" cy="4414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95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CEST</a:t>
            </a:r>
          </a:p>
        </p:txBody>
      </p:sp>
      <p:pic>
        <p:nvPicPr>
          <p:cNvPr id="8" name="Content Placeholder 3"/>
          <p:cNvPicPr>
            <a:picLocks noGrp="1"/>
          </p:cNvPicPr>
          <p:nvPr>
            <p:ph idx="10"/>
          </p:nvPr>
        </p:nvPicPr>
        <p:blipFill rotWithShape="1">
          <a:blip r:embed="rId2"/>
          <a:srcRect t="15885" b="20216"/>
          <a:stretch/>
        </p:blipFill>
        <p:spPr bwMode="auto">
          <a:xfrm>
            <a:off x="360363" y="1867935"/>
            <a:ext cx="8424862" cy="4136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35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C’EST </a:t>
            </a:r>
            <a:r>
              <a:rPr lang="en-GB" dirty="0" err="1"/>
              <a:t>Magnifique</a:t>
            </a:r>
            <a:r>
              <a:rPr lang="en-GB" dirty="0"/>
              <a:t>!</a:t>
            </a:r>
          </a:p>
        </p:txBody>
      </p:sp>
      <p:pic>
        <p:nvPicPr>
          <p:cNvPr id="10" name="Content Placeholder 4"/>
          <p:cNvPicPr>
            <a:picLocks noGrp="1"/>
          </p:cNvPicPr>
          <p:nvPr>
            <p:ph idx="10"/>
          </p:nvPr>
        </p:nvPicPr>
        <p:blipFill rotWithShape="1">
          <a:blip r:embed="rId2"/>
          <a:srcRect t="6499" b="8123"/>
          <a:stretch/>
        </p:blipFill>
        <p:spPr bwMode="auto">
          <a:xfrm>
            <a:off x="1208003" y="1728788"/>
            <a:ext cx="6729581" cy="4414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02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N’est-ce</a:t>
            </a:r>
            <a:r>
              <a:rPr lang="en-GB" dirty="0" smtClean="0"/>
              <a:t> pas…?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fontAlgn="base">
              <a:spcAft>
                <a:spcPts val="1200"/>
              </a:spcAft>
            </a:pPr>
            <a:r>
              <a:rPr lang="en-GB" b="1" dirty="0" smtClean="0"/>
              <a:t>“About </a:t>
            </a:r>
            <a:r>
              <a:rPr lang="en-GB" b="1" dirty="0"/>
              <a:t>this result</a:t>
            </a:r>
          </a:p>
          <a:p>
            <a:pPr>
              <a:spcAft>
                <a:spcPts val="1200"/>
              </a:spcAft>
            </a:pPr>
            <a:r>
              <a:rPr lang="en-GB" dirty="0"/>
              <a:t>HMRC will stand by the result given unless a compliance check finds the information provided isn't accurate.</a:t>
            </a:r>
          </a:p>
          <a:p>
            <a:pPr>
              <a:spcAft>
                <a:spcPts val="1200"/>
              </a:spcAft>
            </a:pPr>
            <a:r>
              <a:rPr lang="en-GB" dirty="0"/>
              <a:t>HMRC won't stand by results achieved through contrived arrangements designed to get a particular outcome from the service. This would be treated as evidence of deliberate non-compliance with associated higher penalties.</a:t>
            </a:r>
          </a:p>
          <a:p>
            <a:pPr>
              <a:spcAft>
                <a:spcPts val="1200"/>
              </a:spcAft>
            </a:pPr>
            <a:r>
              <a:rPr lang="en-GB" dirty="0"/>
              <a:t>HMRC can review your taxes for up to 20 years.</a:t>
            </a:r>
          </a:p>
          <a:p>
            <a:pPr fontAlgn="base"/>
            <a:r>
              <a:rPr lang="en-GB" dirty="0"/>
              <a:t>HMRC won’t keep a record of this result</a:t>
            </a:r>
            <a:r>
              <a:rPr lang="en-GB" dirty="0" smtClean="0"/>
              <a:t>.”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9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going</a:t>
            </a:r>
          </a:p>
          <a:p>
            <a:pPr algn="ctr"/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impact on the private </a:t>
            </a:r>
            <a:r>
              <a:rPr lang="en-GB" dirty="0"/>
              <a:t>s</a:t>
            </a:r>
            <a:r>
              <a:rPr lang="en-GB" dirty="0" smtClean="0"/>
              <a:t>ector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2800" dirty="0" smtClean="0"/>
              <a:t>How will they decide status?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2800" dirty="0" smtClean="0"/>
              <a:t>Will they be more discerning?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2800" dirty="0" smtClean="0"/>
              <a:t>Agencies as fee-payers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2800" dirty="0" smtClean="0"/>
              <a:t>Where might HMRC strike?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GB" sz="2800" dirty="0"/>
          </a:p>
          <a:p>
            <a:pPr marL="0" indent="0">
              <a:lnSpc>
                <a:spcPct val="50000"/>
              </a:lnSpc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1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going?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considerations</a:t>
            </a:r>
            <a:endParaRPr lang="en-GB" dirty="0"/>
          </a:p>
        </p:txBody>
      </p:sp>
      <p:sp>
        <p:nvSpPr>
          <p:cNvPr id="10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2800" dirty="0" smtClean="0"/>
              <a:t>Operating PSCs in the future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2800" dirty="0" smtClean="0"/>
              <a:t>Umbrella company solution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2800" dirty="0" smtClean="0"/>
              <a:t>Effect on fee protection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GB" sz="2800" dirty="0"/>
          </a:p>
          <a:p>
            <a:pPr marL="0" indent="0">
              <a:lnSpc>
                <a:spcPct val="50000"/>
              </a:lnSpc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36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topics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IR35</a:t>
            </a:r>
            <a:r>
              <a:rPr lang="en-GB" dirty="0"/>
              <a:t>: Where are we now?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800" dirty="0" smtClean="0"/>
              <a:t>Quick </a:t>
            </a:r>
            <a:r>
              <a:rPr lang="en-GB" sz="2800" dirty="0"/>
              <a:t>run through of the fundamentals of </a:t>
            </a:r>
            <a:r>
              <a:rPr lang="en-GB" sz="2800" dirty="0" smtClean="0"/>
              <a:t>IR35</a:t>
            </a:r>
            <a:endParaRPr lang="en-GB" sz="2800" dirty="0"/>
          </a:p>
          <a:p>
            <a:pPr>
              <a:spcAft>
                <a:spcPts val="600"/>
              </a:spcAft>
            </a:pPr>
            <a:r>
              <a:rPr lang="en-GB" sz="2800" dirty="0" smtClean="0"/>
              <a:t>The impact of the recent consultation on employment status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What has changed in the public sector and may change in the private sector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The “CEST” Tool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09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meantime</a:t>
            </a:r>
            <a:endParaRPr lang="en-GB" dirty="0"/>
          </a:p>
        </p:txBody>
      </p:sp>
      <p:sp>
        <p:nvSpPr>
          <p:cNvPr id="11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sz="2800" dirty="0"/>
              <a:t>Nothing has changed – yet!!</a:t>
            </a:r>
          </a:p>
          <a:p>
            <a:pPr marL="0" indent="0">
              <a:lnSpc>
                <a:spcPct val="50000"/>
              </a:lnSpc>
              <a:buNone/>
            </a:pPr>
            <a:endParaRPr lang="en-GB" sz="2800" dirty="0"/>
          </a:p>
          <a:p>
            <a:r>
              <a:rPr lang="en-GB" sz="2800" dirty="0"/>
              <a:t>IR35 still their risk; consider independent opinion</a:t>
            </a:r>
          </a:p>
          <a:p>
            <a:pPr marL="0" indent="0">
              <a:lnSpc>
                <a:spcPct val="50000"/>
              </a:lnSpc>
              <a:buNone/>
            </a:pPr>
            <a:endParaRPr lang="en-GB" sz="2800" dirty="0"/>
          </a:p>
          <a:p>
            <a:r>
              <a:rPr lang="en-GB" sz="2800" dirty="0"/>
              <a:t>Review contractual terms AND the working practices</a:t>
            </a:r>
          </a:p>
          <a:p>
            <a:pPr>
              <a:lnSpc>
                <a:spcPct val="50000"/>
              </a:lnSpc>
            </a:pPr>
            <a:endParaRPr lang="en-GB" sz="2800" dirty="0"/>
          </a:p>
          <a:p>
            <a:r>
              <a:rPr lang="en-GB" sz="2800" dirty="0"/>
              <a:t>Additional service to offer clients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GB" sz="2800" dirty="0"/>
          </a:p>
          <a:p>
            <a:pPr marL="0" indent="0">
              <a:lnSpc>
                <a:spcPct val="50000"/>
              </a:lnSpc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992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 meantime…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GB" sz="2800" dirty="0" smtClean="0"/>
              <a:t>Abbey Tax Contract Review</a:t>
            </a:r>
            <a:endParaRPr lang="en-GB" sz="2800" dirty="0"/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GB" sz="2800" dirty="0"/>
              <a:t>D</a:t>
            </a:r>
            <a:r>
              <a:rPr lang="en-GB" sz="2800" dirty="0" smtClean="0"/>
              <a:t>iscounted to </a:t>
            </a:r>
            <a:r>
              <a:rPr lang="en-GB" sz="2800" dirty="0"/>
              <a:t>£</a:t>
            </a:r>
            <a:r>
              <a:rPr lang="en-GB" sz="2800" dirty="0" smtClean="0"/>
              <a:t>170 </a:t>
            </a:r>
            <a:r>
              <a:rPr lang="en-GB" sz="2800" dirty="0"/>
              <a:t>+ VAT </a:t>
            </a:r>
            <a:r>
              <a:rPr lang="en-GB" sz="2800" dirty="0" smtClean="0"/>
              <a:t>for this event</a:t>
            </a:r>
            <a:endParaRPr lang="en-GB" sz="2800" dirty="0"/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GB" sz="2800" dirty="0" smtClean="0"/>
              <a:t>Quote “GP Event 2018”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GB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contractreviews@abbeytax.co.uk</a:t>
            </a:r>
            <a:r>
              <a:rPr lang="en-GB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GB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01788 702869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GB" sz="2800" dirty="0"/>
          </a:p>
          <a:p>
            <a:pPr marL="0" indent="0">
              <a:lnSpc>
                <a:spcPct val="50000"/>
              </a:lnSpc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808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Consultation on employment status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IR35</a:t>
            </a:r>
            <a:r>
              <a:rPr lang="en-GB" dirty="0"/>
              <a:t>: Where are we now?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GB" sz="2800" dirty="0" smtClean="0"/>
              <a:t>Government favours an alignment of tax and employment rights</a:t>
            </a:r>
            <a:endParaRPr lang="en-GB" sz="2800" dirty="0"/>
          </a:p>
          <a:p>
            <a:pPr>
              <a:spcAft>
                <a:spcPts val="1800"/>
              </a:spcAft>
            </a:pPr>
            <a:r>
              <a:rPr lang="en-GB" sz="2800" dirty="0" smtClean="0"/>
              <a:t>The “Dependent Contractor”</a:t>
            </a:r>
          </a:p>
          <a:p>
            <a:pPr>
              <a:spcAft>
                <a:spcPts val="1800"/>
              </a:spcAft>
            </a:pPr>
            <a:r>
              <a:rPr lang="en-GB" sz="2800" dirty="0" smtClean="0"/>
              <a:t>MOO makes a comeback!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This outcome of this consultation will have a direct impact on IR35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563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IR35: Creating the hypothetical contract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IR35</a:t>
            </a:r>
            <a:r>
              <a:rPr lang="en-GB" dirty="0"/>
              <a:t>: Where are we now?</a:t>
            </a:r>
          </a:p>
          <a:p>
            <a:pPr algn="ctr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75597" y="1744556"/>
            <a:ext cx="8533694" cy="3725974"/>
            <a:chOff x="164828" y="1874199"/>
            <a:chExt cx="8533694" cy="4104456"/>
          </a:xfrm>
        </p:grpSpPr>
        <p:grpSp>
          <p:nvGrpSpPr>
            <p:cNvPr id="10" name="Group 9"/>
            <p:cNvGrpSpPr/>
            <p:nvPr/>
          </p:nvGrpSpPr>
          <p:grpSpPr>
            <a:xfrm>
              <a:off x="2195736" y="1874199"/>
              <a:ext cx="4680520" cy="4104456"/>
              <a:chOff x="2411760" y="2060848"/>
              <a:chExt cx="5112568" cy="396044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425846" y="2060848"/>
                <a:ext cx="5098482" cy="720000"/>
              </a:xfrm>
              <a:prstGeom prst="rect">
                <a:avLst/>
              </a:prstGeom>
              <a:solidFill>
                <a:srgbClr val="B71234"/>
              </a:solidFill>
              <a:ln w="3175">
                <a:solidFill>
                  <a:srgbClr val="6163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End Client</a:t>
                </a:r>
                <a:endParaRPr lang="en-GB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425846" y="3140968"/>
                <a:ext cx="5098482" cy="720000"/>
              </a:xfrm>
              <a:prstGeom prst="rect">
                <a:avLst/>
              </a:prstGeom>
              <a:solidFill>
                <a:srgbClr val="B71234"/>
              </a:solidFill>
              <a:ln w="3175">
                <a:solidFill>
                  <a:srgbClr val="6163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Agency</a:t>
                </a:r>
                <a:endParaRPr lang="en-GB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11760" y="4149080"/>
                <a:ext cx="5098482" cy="720000"/>
              </a:xfrm>
              <a:prstGeom prst="rect">
                <a:avLst/>
              </a:prstGeom>
              <a:solidFill>
                <a:srgbClr val="B71234"/>
              </a:solidFill>
              <a:ln w="3175">
                <a:solidFill>
                  <a:srgbClr val="6163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(Personal) Service Company</a:t>
                </a:r>
                <a:endParaRPr lang="en-GB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11760" y="5157192"/>
                <a:ext cx="5098482" cy="864096"/>
              </a:xfrm>
              <a:prstGeom prst="rect">
                <a:avLst/>
              </a:prstGeom>
              <a:solidFill>
                <a:srgbClr val="B71234"/>
              </a:solidFill>
              <a:ln w="3175">
                <a:solidFill>
                  <a:srgbClr val="6163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</a:t>
                </a:r>
                <a:r>
                  <a:rPr lang="en-GB" sz="2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Indivdual</a:t>
                </a:r>
                <a:endParaRPr lang="en-GB" sz="2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GB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(Shareholder/Director)</a:t>
                </a:r>
                <a:endPara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11" name="Curved Connector 10"/>
            <p:cNvCxnSpPr>
              <a:stCxn id="17" idx="3"/>
              <a:endCxn id="20" idx="3"/>
            </p:cNvCxnSpPr>
            <p:nvPr/>
          </p:nvCxnSpPr>
          <p:spPr>
            <a:xfrm flipH="1">
              <a:off x="6863360" y="2247290"/>
              <a:ext cx="12896" cy="3283606"/>
            </a:xfrm>
            <a:prstGeom prst="curvedConnector3">
              <a:avLst>
                <a:gd name="adj1" fmla="val -8750667"/>
              </a:avLst>
            </a:prstGeom>
            <a:ln w="38100">
              <a:solidFill>
                <a:srgbClr val="6E2585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Left Bracket 11"/>
            <p:cNvSpPr/>
            <p:nvPr/>
          </p:nvSpPr>
          <p:spPr>
            <a:xfrm>
              <a:off x="1619672" y="2359171"/>
              <a:ext cx="576064" cy="853805"/>
            </a:xfrm>
            <a:prstGeom prst="leftBracket">
              <a:avLst>
                <a:gd name="adj" fmla="val 66283"/>
              </a:avLst>
            </a:prstGeom>
            <a:ln w="28575">
              <a:solidFill>
                <a:srgbClr val="6E2585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Left Bracket 12"/>
            <p:cNvSpPr/>
            <p:nvPr/>
          </p:nvSpPr>
          <p:spPr>
            <a:xfrm>
              <a:off x="1619672" y="3484978"/>
              <a:ext cx="576064" cy="808118"/>
            </a:xfrm>
            <a:prstGeom prst="leftBracket">
              <a:avLst>
                <a:gd name="adj" fmla="val 66283"/>
              </a:avLst>
            </a:prstGeom>
            <a:ln w="28575">
              <a:solidFill>
                <a:srgbClr val="6E2585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44524" y="2247291"/>
              <a:ext cx="553998" cy="328360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45453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Hypothetical contract </a:t>
              </a:r>
              <a:endParaRPr lang="en-GB" sz="2400" dirty="0">
                <a:solidFill>
                  <a:srgbClr val="4545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828" y="2252681"/>
              <a:ext cx="1296144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45453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Upper contract </a:t>
              </a:r>
              <a:endParaRPr lang="en-GB" sz="2400" dirty="0">
                <a:solidFill>
                  <a:srgbClr val="4545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4828" y="3484978"/>
              <a:ext cx="1296144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45453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Lower contract </a:t>
              </a:r>
              <a:endParaRPr lang="en-GB" sz="2400" dirty="0">
                <a:solidFill>
                  <a:srgbClr val="4545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8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IR35: The issues – Ready Mixed Concrete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800" dirty="0" smtClean="0"/>
              <a:t>Personal Service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Control </a:t>
            </a:r>
          </a:p>
          <a:p>
            <a:pPr marL="360000" lvl="1" indent="0">
              <a:spcAft>
                <a:spcPts val="600"/>
              </a:spcAft>
              <a:buNone/>
            </a:pPr>
            <a:r>
              <a:rPr lang="en-GB" sz="2800" dirty="0" smtClean="0"/>
              <a:t>What / Where / When / </a:t>
            </a:r>
            <a:r>
              <a:rPr lang="en-GB" sz="2800" b="1" dirty="0" smtClean="0"/>
              <a:t>How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Mutuality of Obligations 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Financial Risk</a:t>
            </a:r>
            <a:r>
              <a:rPr lang="en-GB" sz="2800" dirty="0"/>
              <a:t>/</a:t>
            </a:r>
            <a:r>
              <a:rPr lang="en-US" sz="2800" dirty="0" smtClean="0"/>
              <a:t>Business enterprise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443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legislative purposes:</a:t>
            </a:r>
            <a:br>
              <a:rPr lang="en-GB" dirty="0" smtClean="0"/>
            </a:br>
            <a:r>
              <a:rPr lang="en-GB" dirty="0" smtClean="0"/>
              <a:t>what is the public sector?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FOI Act 2000 (2002 Scotland) </a:t>
            </a:r>
            <a:r>
              <a:rPr lang="en-GB" sz="2400" dirty="0"/>
              <a:t>define </a:t>
            </a:r>
            <a:r>
              <a:rPr lang="en-GB" sz="2400" dirty="0" smtClean="0"/>
              <a:t>public sector: </a:t>
            </a:r>
            <a:endParaRPr lang="en-GB" sz="2400" dirty="0"/>
          </a:p>
          <a:p>
            <a:r>
              <a:rPr lang="en-GB" sz="2400" dirty="0" smtClean="0"/>
              <a:t>Government </a:t>
            </a:r>
            <a:r>
              <a:rPr lang="en-GB" sz="2400" dirty="0"/>
              <a:t>departments, legislative bodies, armed forces </a:t>
            </a:r>
          </a:p>
          <a:p>
            <a:r>
              <a:rPr lang="en-GB" sz="2400" dirty="0" smtClean="0"/>
              <a:t>Local </a:t>
            </a:r>
            <a:r>
              <a:rPr lang="en-GB" sz="2400" dirty="0"/>
              <a:t>government </a:t>
            </a:r>
          </a:p>
          <a:p>
            <a:r>
              <a:rPr lang="en-GB" sz="2400" dirty="0" smtClean="0"/>
              <a:t>NHS </a:t>
            </a:r>
            <a:r>
              <a:rPr lang="en-GB" sz="2400" dirty="0"/>
              <a:t>– NB: incl. GP Surgeries &amp; Dental Practices, but not businesses providing ophthalmic/pharmaceutical </a:t>
            </a:r>
            <a:r>
              <a:rPr lang="en-GB" sz="2400" dirty="0" smtClean="0"/>
              <a:t>services</a:t>
            </a:r>
          </a:p>
          <a:p>
            <a:r>
              <a:rPr lang="en-GB" sz="2400" dirty="0" smtClean="0"/>
              <a:t>Schools </a:t>
            </a:r>
            <a:r>
              <a:rPr lang="en-GB" sz="2400" dirty="0"/>
              <a:t>and further and higher education institutions </a:t>
            </a:r>
          </a:p>
          <a:p>
            <a:r>
              <a:rPr lang="en-GB" sz="2400" dirty="0" smtClean="0"/>
              <a:t>Police </a:t>
            </a:r>
            <a:endParaRPr lang="en-GB" sz="2400" dirty="0"/>
          </a:p>
          <a:p>
            <a:r>
              <a:rPr lang="en-GB" sz="2400" dirty="0" smtClean="0"/>
              <a:t>Other </a:t>
            </a:r>
            <a:r>
              <a:rPr lang="en-GB" sz="2400" dirty="0"/>
              <a:t>public </a:t>
            </a:r>
            <a:r>
              <a:rPr lang="en-GB" sz="2400" dirty="0" smtClean="0"/>
              <a:t>bodies; e.g.  British </a:t>
            </a:r>
            <a:r>
              <a:rPr lang="en-GB" sz="2400" dirty="0"/>
              <a:t>Museum, BBC, Channel </a:t>
            </a:r>
            <a:r>
              <a:rPr lang="en-GB" sz="2400" dirty="0" smtClean="0"/>
              <a:t>4 </a:t>
            </a:r>
            <a:endParaRPr lang="en-GB" sz="2400" dirty="0"/>
          </a:p>
          <a:p>
            <a:r>
              <a:rPr lang="en-GB" sz="2400" dirty="0" smtClean="0"/>
              <a:t>Publically </a:t>
            </a:r>
            <a:r>
              <a:rPr lang="en-GB" sz="2400" dirty="0"/>
              <a:t>owned companies (wholly owned by the Crown and/or the wider public sector such as </a:t>
            </a:r>
            <a:r>
              <a:rPr lang="en-GB" sz="2400" dirty="0" err="1" smtClean="0"/>
              <a:t>TfL</a:t>
            </a:r>
            <a:r>
              <a:rPr lang="en-GB" sz="2400" dirty="0" smtClean="0"/>
              <a:t>).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/>
          </a:p>
          <a:p>
            <a:pPr>
              <a:spcBef>
                <a:spcPts val="0"/>
              </a:spcBef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5796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“Redefining” the contractual chain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043608" y="1744557"/>
            <a:ext cx="6840759" cy="4276731"/>
            <a:chOff x="1897492" y="2060849"/>
            <a:chExt cx="6610390" cy="2808231"/>
          </a:xfrm>
        </p:grpSpPr>
        <p:sp>
          <p:nvSpPr>
            <p:cNvPr id="10" name="Rectangle 9"/>
            <p:cNvSpPr/>
            <p:nvPr/>
          </p:nvSpPr>
          <p:spPr>
            <a:xfrm>
              <a:off x="1897492" y="2060849"/>
              <a:ext cx="6607011" cy="737811"/>
            </a:xfrm>
            <a:prstGeom prst="rect">
              <a:avLst/>
            </a:prstGeom>
            <a:solidFill>
              <a:srgbClr val="B71234"/>
            </a:solidFill>
            <a:ln w="3175">
              <a:solidFill>
                <a:srgbClr val="6163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Public sector body</a:t>
              </a:r>
              <a:r>
                <a:rPr lang="en-GB" sz="2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</a:p>
            <a:p>
              <a:pPr algn="ctr"/>
              <a:r>
                <a:rPr lang="en-GB" sz="2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IR35 status decision-maker (and can be ‘fee-payer’)</a:t>
              </a:r>
              <a:endPara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0872" y="3120584"/>
              <a:ext cx="6607010" cy="720000"/>
            </a:xfrm>
            <a:prstGeom prst="rect">
              <a:avLst/>
            </a:prstGeom>
            <a:solidFill>
              <a:srgbClr val="B71234"/>
            </a:solidFill>
            <a:ln w="3175">
              <a:solidFill>
                <a:srgbClr val="6163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Agency</a:t>
              </a:r>
              <a:r>
                <a:rPr lang="en-GB" sz="2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the agency closest in the chain to the PSC would be the ‘</a:t>
              </a:r>
              <a:r>
                <a:rPr lang="en-GB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fee-payer</a:t>
              </a:r>
              <a:r>
                <a:rPr lang="en-GB" sz="2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’</a:t>
              </a:r>
              <a:endPara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0873" y="4149080"/>
              <a:ext cx="6603630" cy="720000"/>
            </a:xfrm>
            <a:prstGeom prst="rect">
              <a:avLst/>
            </a:prstGeom>
            <a:solidFill>
              <a:srgbClr val="B71234"/>
            </a:solidFill>
            <a:ln w="3175">
              <a:solidFill>
                <a:srgbClr val="6163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(Personal) Service Company</a:t>
              </a:r>
              <a:endPara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1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determines status?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lvl="1" indent="-342900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"/>
            </a:pPr>
            <a:r>
              <a:rPr lang="en-GB" sz="2800" dirty="0" smtClean="0"/>
              <a:t>Key change: public body is IR35 decision-maker</a:t>
            </a:r>
          </a:p>
          <a:p>
            <a:pPr marL="342900" lvl="1" indent="-342900">
              <a:lnSpc>
                <a:spcPct val="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"/>
            </a:pPr>
            <a:endParaRPr lang="en-GB" sz="2400" dirty="0"/>
          </a:p>
          <a:p>
            <a:pPr>
              <a:spcBef>
                <a:spcPts val="0"/>
              </a:spcBef>
            </a:pPr>
            <a:r>
              <a:rPr lang="en-GB" sz="2800" dirty="0" smtClean="0"/>
              <a:t>There is no right of appeal against the decision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GB" sz="2800" dirty="0" smtClean="0"/>
          </a:p>
          <a:p>
            <a:pPr>
              <a:spcBef>
                <a:spcPts val="0"/>
              </a:spcBef>
            </a:pPr>
            <a:r>
              <a:rPr lang="en-GB" sz="2800" i="1" dirty="0" smtClean="0"/>
              <a:t>“Ultimately</a:t>
            </a:r>
            <a:r>
              <a:rPr lang="en-GB" sz="2800" i="1" dirty="0"/>
              <a:t>, if they think that tax has been over deducted they can make a repayment claim and if HMRC rejects that claim and they continue to disagree the matter can be resolved with a formal </a:t>
            </a:r>
            <a:r>
              <a:rPr lang="en-GB" sz="2800" i="1" dirty="0" smtClean="0"/>
              <a:t>determination/decision </a:t>
            </a:r>
            <a:r>
              <a:rPr lang="en-GB" sz="2800" i="1" dirty="0"/>
              <a:t>and appeal to the Tribunal</a:t>
            </a:r>
            <a:r>
              <a:rPr lang="en-GB" sz="2800" i="1" dirty="0" smtClean="0"/>
              <a:t>.” </a:t>
            </a:r>
            <a:r>
              <a:rPr lang="en-GB" sz="2800" dirty="0" smtClean="0"/>
              <a:t>(HMRC 12/12/16)</a:t>
            </a:r>
            <a:endParaRPr lang="en-GB" sz="2800" dirty="0"/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/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n-GB" sz="2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/>
          </a:p>
          <a:p>
            <a:pPr>
              <a:spcBef>
                <a:spcPts val="0"/>
              </a:spcBef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36043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6352" y="-577"/>
            <a:ext cx="2340000" cy="360000"/>
          </a:xfrm>
        </p:spPr>
        <p:txBody>
          <a:bodyPr/>
          <a:lstStyle/>
          <a:p>
            <a:pPr algn="ctr"/>
            <a:r>
              <a:rPr lang="en-GB" dirty="0" smtClean="0"/>
              <a:t>IR35: Where are we now?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EXPECT MORE FROM YOUR INSURANCE AND TAX PARTNER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Calculation of Deemed Direct Payment – No 5% deduction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sz="2800" dirty="0" smtClean="0"/>
              <a:t>NB: The 5</a:t>
            </a:r>
            <a:r>
              <a:rPr lang="en-GB" sz="2800" dirty="0"/>
              <a:t>% </a:t>
            </a:r>
            <a:r>
              <a:rPr lang="en-GB" sz="2800" dirty="0" smtClean="0"/>
              <a:t>deduction for “notional expenses” remains in the private sector (for now!)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But without the 5% general deduction, where is the mechanism for claiming overheads?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What is the point of operating a PSC in the public sector if all engagements are ‘caught’?</a:t>
            </a:r>
            <a:endParaRPr lang="en-GB" sz="2800" dirty="0"/>
          </a:p>
          <a:p>
            <a:pPr>
              <a:spcBef>
                <a:spcPts val="0"/>
              </a:spcBef>
            </a:pPr>
            <a:endParaRPr lang="en-GB" sz="2800" dirty="0"/>
          </a:p>
          <a:p>
            <a:pPr marL="0" indent="0">
              <a:spcBef>
                <a:spcPts val="0"/>
              </a:spcBef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7671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UL MASON REVISED">
  <a:themeElements>
    <a:clrScheme name="Custom 168">
      <a:dk1>
        <a:srgbClr val="616365"/>
      </a:dk1>
      <a:lt1>
        <a:sysClr val="window" lastClr="FFFFFF"/>
      </a:lt1>
      <a:dk2>
        <a:srgbClr val="A0A1A3"/>
      </a:dk2>
      <a:lt2>
        <a:srgbClr val="818284"/>
      </a:lt2>
      <a:accent1>
        <a:srgbClr val="DFE0E0"/>
      </a:accent1>
      <a:accent2>
        <a:srgbClr val="B71234"/>
      </a:accent2>
      <a:accent3>
        <a:srgbClr val="616365"/>
      </a:accent3>
      <a:accent4>
        <a:srgbClr val="009AA6"/>
      </a:accent4>
      <a:accent5>
        <a:srgbClr val="7AB800"/>
      </a:accent5>
      <a:accent6>
        <a:srgbClr val="6E2585"/>
      </a:accent6>
      <a:hlink>
        <a:srgbClr val="616365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PAUL MASON REVISED</Template>
  <TotalTime>48</TotalTime>
  <Words>984</Words>
  <Application>Microsoft Office PowerPoint</Application>
  <PresentationFormat>On-screen Show (4:3)</PresentationFormat>
  <Paragraphs>174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PAUL MASON REVISED</vt:lpstr>
      <vt:lpstr>IR35: Where are we now?</vt:lpstr>
      <vt:lpstr>Today’s topics</vt:lpstr>
      <vt:lpstr>Consultation on employment status</vt:lpstr>
      <vt:lpstr>IR35: Creating the hypothetical contract</vt:lpstr>
      <vt:lpstr>IR35: The issues – Ready Mixed Concrete</vt:lpstr>
      <vt:lpstr>For legislative purposes: what is the public sector?</vt:lpstr>
      <vt:lpstr>“Redefining” the contractual chain</vt:lpstr>
      <vt:lpstr>Who determines status?</vt:lpstr>
      <vt:lpstr>Calculation of Deemed Direct Payment – No 5% deduction</vt:lpstr>
      <vt:lpstr>Requirement for fee-payers to make deductions</vt:lpstr>
      <vt:lpstr>Further considerations for  fee-payers</vt:lpstr>
      <vt:lpstr>Check of Employment Status for Tax (CEST) Service</vt:lpstr>
      <vt:lpstr>CEST</vt:lpstr>
      <vt:lpstr>CEST</vt:lpstr>
      <vt:lpstr>CEST</vt:lpstr>
      <vt:lpstr>C’EST Magnifique!</vt:lpstr>
      <vt:lpstr>N’est-ce pas…?</vt:lpstr>
      <vt:lpstr>Potential impact on the private sector</vt:lpstr>
      <vt:lpstr>Other considerations</vt:lpstr>
      <vt:lpstr>In the meantime</vt:lpstr>
      <vt:lpstr>In the meantime…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Hillier, Mark</dc:creator>
  <cp:lastModifiedBy>Tim</cp:lastModifiedBy>
  <cp:revision>33</cp:revision>
  <cp:lastPrinted>2011-06-10T09:22:25Z</cp:lastPrinted>
  <dcterms:created xsi:type="dcterms:W3CDTF">2018-02-23T14:48:19Z</dcterms:created>
  <dcterms:modified xsi:type="dcterms:W3CDTF">2018-03-10T10:55:16Z</dcterms:modified>
</cp:coreProperties>
</file>