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5"/>
  </p:notesMasterIdLst>
  <p:handoutMasterIdLst>
    <p:handoutMasterId r:id="rId36"/>
  </p:handoutMasterIdLst>
  <p:sldIdLst>
    <p:sldId id="272" r:id="rId6"/>
    <p:sldId id="271" r:id="rId7"/>
    <p:sldId id="273" r:id="rId8"/>
    <p:sldId id="274" r:id="rId9"/>
    <p:sldId id="275" r:id="rId10"/>
    <p:sldId id="283" r:id="rId11"/>
    <p:sldId id="285" r:id="rId12"/>
    <p:sldId id="276" r:id="rId13"/>
    <p:sldId id="284" r:id="rId14"/>
    <p:sldId id="291" r:id="rId15"/>
    <p:sldId id="277" r:id="rId16"/>
    <p:sldId id="292" r:id="rId17"/>
    <p:sldId id="286" r:id="rId18"/>
    <p:sldId id="278" r:id="rId19"/>
    <p:sldId id="287" r:id="rId20"/>
    <p:sldId id="293" r:id="rId21"/>
    <p:sldId id="279" r:id="rId22"/>
    <p:sldId id="288" r:id="rId23"/>
    <p:sldId id="289" r:id="rId24"/>
    <p:sldId id="290" r:id="rId25"/>
    <p:sldId id="282" r:id="rId26"/>
    <p:sldId id="280" r:id="rId27"/>
    <p:sldId id="260" r:id="rId28"/>
    <p:sldId id="263" r:id="rId29"/>
    <p:sldId id="266" r:id="rId30"/>
    <p:sldId id="267" r:id="rId31"/>
    <p:sldId id="268" r:id="rId32"/>
    <p:sldId id="269" r:id="rId33"/>
    <p:sldId id="270" r:id="rId34"/>
  </p:sldIdLst>
  <p:sldSz cx="9144000" cy="6858000" type="screen4x3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6C807DBC-8C92-7C42-84D5-1C59FCFB9E44}">
          <p14:sldIdLst>
            <p14:sldId id="272"/>
            <p14:sldId id="271"/>
            <p14:sldId id="273"/>
            <p14:sldId id="274"/>
            <p14:sldId id="275"/>
            <p14:sldId id="283"/>
            <p14:sldId id="285"/>
            <p14:sldId id="276"/>
            <p14:sldId id="284"/>
            <p14:sldId id="291"/>
            <p14:sldId id="277"/>
            <p14:sldId id="292"/>
            <p14:sldId id="286"/>
            <p14:sldId id="278"/>
            <p14:sldId id="287"/>
            <p14:sldId id="293"/>
            <p14:sldId id="279"/>
            <p14:sldId id="288"/>
            <p14:sldId id="289"/>
            <p14:sldId id="290"/>
            <p14:sldId id="282"/>
            <p14:sldId id="280"/>
          </p14:sldIdLst>
        </p14:section>
        <p14:section name="Extra slide elements" id="{66EC97C3-BC0F-9648-AAE8-BA458CD38442}">
          <p14:sldIdLst>
            <p14:sldId id="260"/>
            <p14:sldId id="263"/>
            <p14:sldId id="266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81" autoAdjust="0"/>
  </p:normalViewPr>
  <p:slideViewPr>
    <p:cSldViewPr snapToGrid="0" snapToObjects="1">
      <p:cViewPr>
        <p:scale>
          <a:sx n="77" d="100"/>
          <a:sy n="77" d="100"/>
        </p:scale>
        <p:origin x="-1176" y="-42"/>
      </p:cViewPr>
      <p:guideLst>
        <p:guide orient="horz" pos="1204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7CEF3C-C7CC-4B00-A56A-514A5E859E39}" type="doc">
      <dgm:prSet loTypeId="urn:microsoft.com/office/officeart/2008/layout/HorizontalMultiLevelHierarchy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5ED636A-3D8A-427E-8806-BD6BB6D953FF}">
      <dgm:prSet phldrT="[Text]"/>
      <dgm:spPr/>
      <dgm:t>
        <a:bodyPr/>
        <a:lstStyle/>
        <a:p>
          <a:r>
            <a:rPr lang="en-GB" dirty="0" smtClean="0"/>
            <a:t>STP</a:t>
          </a:r>
          <a:endParaRPr lang="en-GB" dirty="0"/>
        </a:p>
      </dgm:t>
    </dgm:pt>
    <dgm:pt modelId="{B61201A1-B928-41D8-8224-772E50FC97D6}" type="parTrans" cxnId="{DD95E115-4365-4E83-ABA3-49009C5AB470}">
      <dgm:prSet/>
      <dgm:spPr/>
      <dgm:t>
        <a:bodyPr/>
        <a:lstStyle/>
        <a:p>
          <a:endParaRPr lang="en-GB"/>
        </a:p>
      </dgm:t>
    </dgm:pt>
    <dgm:pt modelId="{673AEB1F-77C0-4D74-A208-727499D3188F}" type="sibTrans" cxnId="{DD95E115-4365-4E83-ABA3-49009C5AB470}">
      <dgm:prSet/>
      <dgm:spPr/>
      <dgm:t>
        <a:bodyPr/>
        <a:lstStyle/>
        <a:p>
          <a:endParaRPr lang="en-GB"/>
        </a:p>
      </dgm:t>
    </dgm:pt>
    <dgm:pt modelId="{9E91D245-2C33-48A7-B084-FE176477AEA1}">
      <dgm:prSet phldrT="[Text]"/>
      <dgm:spPr/>
      <dgm:t>
        <a:bodyPr/>
        <a:lstStyle/>
        <a:p>
          <a:r>
            <a:rPr lang="en-GB" dirty="0" smtClean="0"/>
            <a:t>CCG operational Plan 2017-19</a:t>
          </a:r>
          <a:endParaRPr lang="en-GB" dirty="0"/>
        </a:p>
      </dgm:t>
    </dgm:pt>
    <dgm:pt modelId="{9F391157-9D7E-4CFD-B3BF-056A9C8B79F3}" type="parTrans" cxnId="{F9FA98CE-B3C3-4C2F-8647-3CD1CA395559}">
      <dgm:prSet/>
      <dgm:spPr/>
      <dgm:t>
        <a:bodyPr/>
        <a:lstStyle/>
        <a:p>
          <a:endParaRPr lang="en-GB"/>
        </a:p>
      </dgm:t>
    </dgm:pt>
    <dgm:pt modelId="{2F481B43-7830-41A6-82F6-9E9C2FA21456}" type="sibTrans" cxnId="{F9FA98CE-B3C3-4C2F-8647-3CD1CA395559}">
      <dgm:prSet/>
      <dgm:spPr/>
      <dgm:t>
        <a:bodyPr/>
        <a:lstStyle/>
        <a:p>
          <a:endParaRPr lang="en-GB"/>
        </a:p>
      </dgm:t>
    </dgm:pt>
    <dgm:pt modelId="{51686D03-90C9-494E-A167-82202D12C2C2}">
      <dgm:prSet phldrT="[Text]"/>
      <dgm:spPr/>
      <dgm:t>
        <a:bodyPr/>
        <a:lstStyle/>
        <a:p>
          <a:r>
            <a:rPr lang="en-GB" dirty="0" smtClean="0"/>
            <a:t>CCG operational Plan 2017-19</a:t>
          </a:r>
          <a:endParaRPr lang="en-GB" dirty="0"/>
        </a:p>
      </dgm:t>
    </dgm:pt>
    <dgm:pt modelId="{90405921-E86E-4132-BD27-2C108F46A3D8}" type="parTrans" cxnId="{4607C6BC-9CF3-4239-BFB5-3E21327A2012}">
      <dgm:prSet/>
      <dgm:spPr/>
      <dgm:t>
        <a:bodyPr/>
        <a:lstStyle/>
        <a:p>
          <a:endParaRPr lang="en-GB"/>
        </a:p>
      </dgm:t>
    </dgm:pt>
    <dgm:pt modelId="{4CB7EC5A-85D7-43F2-9118-3513EC96BF04}" type="sibTrans" cxnId="{4607C6BC-9CF3-4239-BFB5-3E21327A2012}">
      <dgm:prSet/>
      <dgm:spPr/>
      <dgm:t>
        <a:bodyPr/>
        <a:lstStyle/>
        <a:p>
          <a:endParaRPr lang="en-GB"/>
        </a:p>
      </dgm:t>
    </dgm:pt>
    <dgm:pt modelId="{4536D26E-482D-4173-8661-A7598067E645}">
      <dgm:prSet phldrT="[Text]"/>
      <dgm:spPr/>
      <dgm:t>
        <a:bodyPr/>
        <a:lstStyle/>
        <a:p>
          <a:r>
            <a:rPr lang="en-GB" dirty="0" smtClean="0"/>
            <a:t>CCG operational Plan 2017-19</a:t>
          </a:r>
          <a:endParaRPr lang="en-GB" dirty="0"/>
        </a:p>
      </dgm:t>
    </dgm:pt>
    <dgm:pt modelId="{D5A15C2F-E2A9-4AE7-A046-63C916B8C470}" type="parTrans" cxnId="{2A4804C6-0C2F-4B0D-B847-C99F07C36005}">
      <dgm:prSet/>
      <dgm:spPr/>
      <dgm:t>
        <a:bodyPr/>
        <a:lstStyle/>
        <a:p>
          <a:endParaRPr lang="en-GB"/>
        </a:p>
      </dgm:t>
    </dgm:pt>
    <dgm:pt modelId="{3A3CB5D8-0227-44BD-A823-BC3689F32A15}" type="sibTrans" cxnId="{2A4804C6-0C2F-4B0D-B847-C99F07C36005}">
      <dgm:prSet/>
      <dgm:spPr/>
      <dgm:t>
        <a:bodyPr/>
        <a:lstStyle/>
        <a:p>
          <a:endParaRPr lang="en-GB"/>
        </a:p>
      </dgm:t>
    </dgm:pt>
    <dgm:pt modelId="{924909D3-A4AC-45EF-A263-8DA51E77352B}">
      <dgm:prSet/>
      <dgm:spPr/>
      <dgm:t>
        <a:bodyPr/>
        <a:lstStyle/>
        <a:p>
          <a:r>
            <a:rPr lang="en-GB" dirty="0" smtClean="0"/>
            <a:t>GPFV Implementation plan</a:t>
          </a:r>
          <a:endParaRPr lang="en-GB" dirty="0"/>
        </a:p>
      </dgm:t>
    </dgm:pt>
    <dgm:pt modelId="{D81EA229-F5C5-410F-8598-29B98B33CD40}" type="parTrans" cxnId="{2652B5F4-3D5D-4BD0-B781-BC6134619BA5}">
      <dgm:prSet/>
      <dgm:spPr/>
      <dgm:t>
        <a:bodyPr/>
        <a:lstStyle/>
        <a:p>
          <a:endParaRPr lang="en-GB"/>
        </a:p>
      </dgm:t>
    </dgm:pt>
    <dgm:pt modelId="{1F624AAA-5FE2-4E77-9A58-B96A8570E88F}" type="sibTrans" cxnId="{2652B5F4-3D5D-4BD0-B781-BC6134619BA5}">
      <dgm:prSet/>
      <dgm:spPr/>
      <dgm:t>
        <a:bodyPr/>
        <a:lstStyle/>
        <a:p>
          <a:endParaRPr lang="en-GB"/>
        </a:p>
      </dgm:t>
    </dgm:pt>
    <dgm:pt modelId="{4551240A-E839-409E-B5A0-EC31C2E97E82}">
      <dgm:prSet/>
      <dgm:spPr/>
      <dgm:t>
        <a:bodyPr/>
        <a:lstStyle/>
        <a:p>
          <a:r>
            <a:rPr lang="en-GB" dirty="0" smtClean="0"/>
            <a:t>GPFV Implementation plan</a:t>
          </a:r>
          <a:endParaRPr lang="en-GB" dirty="0"/>
        </a:p>
      </dgm:t>
    </dgm:pt>
    <dgm:pt modelId="{194CBDBA-1A06-447A-BC8A-98E4FB4462C3}" type="parTrans" cxnId="{5B8216F7-9ECC-4470-BDBC-5ECAF4667E24}">
      <dgm:prSet/>
      <dgm:spPr/>
      <dgm:t>
        <a:bodyPr/>
        <a:lstStyle/>
        <a:p>
          <a:endParaRPr lang="en-GB"/>
        </a:p>
      </dgm:t>
    </dgm:pt>
    <dgm:pt modelId="{85B866A1-2209-4C7A-8F3E-BCCF998E95B0}" type="sibTrans" cxnId="{5B8216F7-9ECC-4470-BDBC-5ECAF4667E24}">
      <dgm:prSet/>
      <dgm:spPr/>
      <dgm:t>
        <a:bodyPr/>
        <a:lstStyle/>
        <a:p>
          <a:endParaRPr lang="en-GB"/>
        </a:p>
      </dgm:t>
    </dgm:pt>
    <dgm:pt modelId="{7290B2B1-F705-4EEE-AA56-8F3A510D1DBF}">
      <dgm:prSet/>
      <dgm:spPr/>
      <dgm:t>
        <a:bodyPr/>
        <a:lstStyle/>
        <a:p>
          <a:r>
            <a:rPr lang="en-GB" dirty="0" smtClean="0"/>
            <a:t>GPFV Implementation plan</a:t>
          </a:r>
          <a:endParaRPr lang="en-GB" dirty="0"/>
        </a:p>
      </dgm:t>
    </dgm:pt>
    <dgm:pt modelId="{58F55141-3C60-47C4-B355-FCFD852DD82C}" type="parTrans" cxnId="{E72A9996-A8BB-4A55-9094-9FBF7607FD7C}">
      <dgm:prSet/>
      <dgm:spPr/>
      <dgm:t>
        <a:bodyPr/>
        <a:lstStyle/>
        <a:p>
          <a:endParaRPr lang="en-GB"/>
        </a:p>
      </dgm:t>
    </dgm:pt>
    <dgm:pt modelId="{047AAA36-7C90-441C-BA77-4977BF287617}" type="sibTrans" cxnId="{E72A9996-A8BB-4A55-9094-9FBF7607FD7C}">
      <dgm:prSet/>
      <dgm:spPr/>
      <dgm:t>
        <a:bodyPr/>
        <a:lstStyle/>
        <a:p>
          <a:endParaRPr lang="en-GB"/>
        </a:p>
      </dgm:t>
    </dgm:pt>
    <dgm:pt modelId="{6481F3E4-AAAB-4226-A3DF-C55F744CCB4D}" type="pres">
      <dgm:prSet presAssocID="{B47CEF3C-C7CC-4B00-A56A-514A5E859E3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1D8432B-1AA9-43AB-90E3-3328BE195D8E}" type="pres">
      <dgm:prSet presAssocID="{25ED636A-3D8A-427E-8806-BD6BB6D953FF}" presName="root1" presStyleCnt="0"/>
      <dgm:spPr/>
    </dgm:pt>
    <dgm:pt modelId="{507B8D71-5903-4D51-B2D0-4A57FD41B3A6}" type="pres">
      <dgm:prSet presAssocID="{25ED636A-3D8A-427E-8806-BD6BB6D953F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4F82A22-A61D-45FB-B04F-31199330F82D}" type="pres">
      <dgm:prSet presAssocID="{25ED636A-3D8A-427E-8806-BD6BB6D953FF}" presName="level2hierChild" presStyleCnt="0"/>
      <dgm:spPr/>
    </dgm:pt>
    <dgm:pt modelId="{76EF29F8-A152-4125-A65F-C136C08D93E5}" type="pres">
      <dgm:prSet presAssocID="{9F391157-9D7E-4CFD-B3BF-056A9C8B79F3}" presName="conn2-1" presStyleLbl="parChTrans1D2" presStyleIdx="0" presStyleCnt="3"/>
      <dgm:spPr/>
      <dgm:t>
        <a:bodyPr/>
        <a:lstStyle/>
        <a:p>
          <a:endParaRPr lang="en-GB"/>
        </a:p>
      </dgm:t>
    </dgm:pt>
    <dgm:pt modelId="{8B060D85-E762-4280-8468-11A496E23E0D}" type="pres">
      <dgm:prSet presAssocID="{9F391157-9D7E-4CFD-B3BF-056A9C8B79F3}" presName="connTx" presStyleLbl="parChTrans1D2" presStyleIdx="0" presStyleCnt="3"/>
      <dgm:spPr/>
      <dgm:t>
        <a:bodyPr/>
        <a:lstStyle/>
        <a:p>
          <a:endParaRPr lang="en-GB"/>
        </a:p>
      </dgm:t>
    </dgm:pt>
    <dgm:pt modelId="{77F347F4-9905-4762-822D-79828308D89D}" type="pres">
      <dgm:prSet presAssocID="{9E91D245-2C33-48A7-B084-FE176477AEA1}" presName="root2" presStyleCnt="0"/>
      <dgm:spPr/>
    </dgm:pt>
    <dgm:pt modelId="{1B1B625A-77B5-4FCB-BE80-4C1633825A04}" type="pres">
      <dgm:prSet presAssocID="{9E91D245-2C33-48A7-B084-FE176477AEA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F273C7B-B633-4873-AFC4-684709CD6F4A}" type="pres">
      <dgm:prSet presAssocID="{9E91D245-2C33-48A7-B084-FE176477AEA1}" presName="level3hierChild" presStyleCnt="0"/>
      <dgm:spPr/>
    </dgm:pt>
    <dgm:pt modelId="{456D8C12-B373-49E2-9C5D-B349FB2BE0DF}" type="pres">
      <dgm:prSet presAssocID="{D81EA229-F5C5-410F-8598-29B98B33CD40}" presName="conn2-1" presStyleLbl="parChTrans1D3" presStyleIdx="0" presStyleCnt="3"/>
      <dgm:spPr/>
      <dgm:t>
        <a:bodyPr/>
        <a:lstStyle/>
        <a:p>
          <a:endParaRPr lang="en-GB"/>
        </a:p>
      </dgm:t>
    </dgm:pt>
    <dgm:pt modelId="{F045CBF2-49B3-4F6D-80F5-D14992F0D3D5}" type="pres">
      <dgm:prSet presAssocID="{D81EA229-F5C5-410F-8598-29B98B33CD40}" presName="connTx" presStyleLbl="parChTrans1D3" presStyleIdx="0" presStyleCnt="3"/>
      <dgm:spPr/>
      <dgm:t>
        <a:bodyPr/>
        <a:lstStyle/>
        <a:p>
          <a:endParaRPr lang="en-GB"/>
        </a:p>
      </dgm:t>
    </dgm:pt>
    <dgm:pt modelId="{6C6A2723-C9EE-4C4B-B59A-8194581D093E}" type="pres">
      <dgm:prSet presAssocID="{924909D3-A4AC-45EF-A263-8DA51E77352B}" presName="root2" presStyleCnt="0"/>
      <dgm:spPr/>
    </dgm:pt>
    <dgm:pt modelId="{AEDBE91D-081A-4C20-8251-8239781FF90D}" type="pres">
      <dgm:prSet presAssocID="{924909D3-A4AC-45EF-A263-8DA51E77352B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F0271ED-C689-478C-9E6A-9A4252D0B2B0}" type="pres">
      <dgm:prSet presAssocID="{924909D3-A4AC-45EF-A263-8DA51E77352B}" presName="level3hierChild" presStyleCnt="0"/>
      <dgm:spPr/>
    </dgm:pt>
    <dgm:pt modelId="{A225C2E4-D5F8-4E78-935E-021FE5E12324}" type="pres">
      <dgm:prSet presAssocID="{90405921-E86E-4132-BD27-2C108F46A3D8}" presName="conn2-1" presStyleLbl="parChTrans1D2" presStyleIdx="1" presStyleCnt="3"/>
      <dgm:spPr/>
      <dgm:t>
        <a:bodyPr/>
        <a:lstStyle/>
        <a:p>
          <a:endParaRPr lang="en-GB"/>
        </a:p>
      </dgm:t>
    </dgm:pt>
    <dgm:pt modelId="{2E502AF9-3DD7-4F6A-901D-A18D6312F800}" type="pres">
      <dgm:prSet presAssocID="{90405921-E86E-4132-BD27-2C108F46A3D8}" presName="connTx" presStyleLbl="parChTrans1D2" presStyleIdx="1" presStyleCnt="3"/>
      <dgm:spPr/>
      <dgm:t>
        <a:bodyPr/>
        <a:lstStyle/>
        <a:p>
          <a:endParaRPr lang="en-GB"/>
        </a:p>
      </dgm:t>
    </dgm:pt>
    <dgm:pt modelId="{9109F03F-77E9-42F8-ADA1-126D323E2825}" type="pres">
      <dgm:prSet presAssocID="{51686D03-90C9-494E-A167-82202D12C2C2}" presName="root2" presStyleCnt="0"/>
      <dgm:spPr/>
    </dgm:pt>
    <dgm:pt modelId="{8A877F79-2DB4-44EF-92D2-66D247C07C14}" type="pres">
      <dgm:prSet presAssocID="{51686D03-90C9-494E-A167-82202D12C2C2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47B6C09-7A45-4553-B63C-7E995D05EF88}" type="pres">
      <dgm:prSet presAssocID="{51686D03-90C9-494E-A167-82202D12C2C2}" presName="level3hierChild" presStyleCnt="0"/>
      <dgm:spPr/>
    </dgm:pt>
    <dgm:pt modelId="{42F7A9B4-DA7D-4F13-886E-9D66B7C8FED0}" type="pres">
      <dgm:prSet presAssocID="{194CBDBA-1A06-447A-BC8A-98E4FB4462C3}" presName="conn2-1" presStyleLbl="parChTrans1D3" presStyleIdx="1" presStyleCnt="3"/>
      <dgm:spPr/>
      <dgm:t>
        <a:bodyPr/>
        <a:lstStyle/>
        <a:p>
          <a:endParaRPr lang="en-GB"/>
        </a:p>
      </dgm:t>
    </dgm:pt>
    <dgm:pt modelId="{2D77095B-BD5D-4F40-B79A-4857FCBEA2FB}" type="pres">
      <dgm:prSet presAssocID="{194CBDBA-1A06-447A-BC8A-98E4FB4462C3}" presName="connTx" presStyleLbl="parChTrans1D3" presStyleIdx="1" presStyleCnt="3"/>
      <dgm:spPr/>
      <dgm:t>
        <a:bodyPr/>
        <a:lstStyle/>
        <a:p>
          <a:endParaRPr lang="en-GB"/>
        </a:p>
      </dgm:t>
    </dgm:pt>
    <dgm:pt modelId="{E6C66498-A9AE-439E-B736-DE0D6AB98F1C}" type="pres">
      <dgm:prSet presAssocID="{4551240A-E839-409E-B5A0-EC31C2E97E82}" presName="root2" presStyleCnt="0"/>
      <dgm:spPr/>
    </dgm:pt>
    <dgm:pt modelId="{7603149A-57CF-4932-8E09-94BA2D356EB7}" type="pres">
      <dgm:prSet presAssocID="{4551240A-E839-409E-B5A0-EC31C2E97E82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7D29611-D082-4BAE-8FF1-CFEE821B9C70}" type="pres">
      <dgm:prSet presAssocID="{4551240A-E839-409E-B5A0-EC31C2E97E82}" presName="level3hierChild" presStyleCnt="0"/>
      <dgm:spPr/>
    </dgm:pt>
    <dgm:pt modelId="{141045E3-7EA0-4648-BF32-8B5334AFABA8}" type="pres">
      <dgm:prSet presAssocID="{D5A15C2F-E2A9-4AE7-A046-63C916B8C470}" presName="conn2-1" presStyleLbl="parChTrans1D2" presStyleIdx="2" presStyleCnt="3"/>
      <dgm:spPr/>
      <dgm:t>
        <a:bodyPr/>
        <a:lstStyle/>
        <a:p>
          <a:endParaRPr lang="en-GB"/>
        </a:p>
      </dgm:t>
    </dgm:pt>
    <dgm:pt modelId="{5BD46E64-16F6-469C-9FCB-5705B3363C60}" type="pres">
      <dgm:prSet presAssocID="{D5A15C2F-E2A9-4AE7-A046-63C916B8C470}" presName="connTx" presStyleLbl="parChTrans1D2" presStyleIdx="2" presStyleCnt="3"/>
      <dgm:spPr/>
      <dgm:t>
        <a:bodyPr/>
        <a:lstStyle/>
        <a:p>
          <a:endParaRPr lang="en-GB"/>
        </a:p>
      </dgm:t>
    </dgm:pt>
    <dgm:pt modelId="{2A96E326-55D4-4927-A606-AFA52026CF11}" type="pres">
      <dgm:prSet presAssocID="{4536D26E-482D-4173-8661-A7598067E645}" presName="root2" presStyleCnt="0"/>
      <dgm:spPr/>
    </dgm:pt>
    <dgm:pt modelId="{572C9ED5-F5C6-4C67-96BF-C646A3030BAA}" type="pres">
      <dgm:prSet presAssocID="{4536D26E-482D-4173-8661-A7598067E645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495B376-9AE9-4C6F-A3A8-6781449E079C}" type="pres">
      <dgm:prSet presAssocID="{4536D26E-482D-4173-8661-A7598067E645}" presName="level3hierChild" presStyleCnt="0"/>
      <dgm:spPr/>
    </dgm:pt>
    <dgm:pt modelId="{E2BAC34B-840B-4944-B457-069448481369}" type="pres">
      <dgm:prSet presAssocID="{58F55141-3C60-47C4-B355-FCFD852DD82C}" presName="conn2-1" presStyleLbl="parChTrans1D3" presStyleIdx="2" presStyleCnt="3"/>
      <dgm:spPr/>
      <dgm:t>
        <a:bodyPr/>
        <a:lstStyle/>
        <a:p>
          <a:endParaRPr lang="en-GB"/>
        </a:p>
      </dgm:t>
    </dgm:pt>
    <dgm:pt modelId="{3B90F547-982E-42E1-ABBA-1ACD9A60AE7D}" type="pres">
      <dgm:prSet presAssocID="{58F55141-3C60-47C4-B355-FCFD852DD82C}" presName="connTx" presStyleLbl="parChTrans1D3" presStyleIdx="2" presStyleCnt="3"/>
      <dgm:spPr/>
      <dgm:t>
        <a:bodyPr/>
        <a:lstStyle/>
        <a:p>
          <a:endParaRPr lang="en-GB"/>
        </a:p>
      </dgm:t>
    </dgm:pt>
    <dgm:pt modelId="{31E68479-8851-48C5-A657-CBD143612BD5}" type="pres">
      <dgm:prSet presAssocID="{7290B2B1-F705-4EEE-AA56-8F3A510D1DBF}" presName="root2" presStyleCnt="0"/>
      <dgm:spPr/>
    </dgm:pt>
    <dgm:pt modelId="{E5CD9F57-1290-44AC-A5F9-A8BC4C665B09}" type="pres">
      <dgm:prSet presAssocID="{7290B2B1-F705-4EEE-AA56-8F3A510D1DB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790DE4F-A57C-4842-A960-0B5234EBE55D}" type="pres">
      <dgm:prSet presAssocID="{7290B2B1-F705-4EEE-AA56-8F3A510D1DBF}" presName="level3hierChild" presStyleCnt="0"/>
      <dgm:spPr/>
    </dgm:pt>
  </dgm:ptLst>
  <dgm:cxnLst>
    <dgm:cxn modelId="{FF35BDD6-11CD-4364-A8AA-3638C82C1D83}" type="presOf" srcId="{58F55141-3C60-47C4-B355-FCFD852DD82C}" destId="{3B90F547-982E-42E1-ABBA-1ACD9A60AE7D}" srcOrd="1" destOrd="0" presId="urn:microsoft.com/office/officeart/2008/layout/HorizontalMultiLevelHierarchy"/>
    <dgm:cxn modelId="{4607C6BC-9CF3-4239-BFB5-3E21327A2012}" srcId="{25ED636A-3D8A-427E-8806-BD6BB6D953FF}" destId="{51686D03-90C9-494E-A167-82202D12C2C2}" srcOrd="1" destOrd="0" parTransId="{90405921-E86E-4132-BD27-2C108F46A3D8}" sibTransId="{4CB7EC5A-85D7-43F2-9118-3513EC96BF04}"/>
    <dgm:cxn modelId="{FFC7195A-C64C-46A7-B874-39DEB96BBF5C}" type="presOf" srcId="{9E91D245-2C33-48A7-B084-FE176477AEA1}" destId="{1B1B625A-77B5-4FCB-BE80-4C1633825A04}" srcOrd="0" destOrd="0" presId="urn:microsoft.com/office/officeart/2008/layout/HorizontalMultiLevelHierarchy"/>
    <dgm:cxn modelId="{759C622F-F811-45DA-8983-984ACA1D810F}" type="presOf" srcId="{4551240A-E839-409E-B5A0-EC31C2E97E82}" destId="{7603149A-57CF-4932-8E09-94BA2D356EB7}" srcOrd="0" destOrd="0" presId="urn:microsoft.com/office/officeart/2008/layout/HorizontalMultiLevelHierarchy"/>
    <dgm:cxn modelId="{C2204B89-5886-4192-B048-D83D32B7B5BA}" type="presOf" srcId="{7290B2B1-F705-4EEE-AA56-8F3A510D1DBF}" destId="{E5CD9F57-1290-44AC-A5F9-A8BC4C665B09}" srcOrd="0" destOrd="0" presId="urn:microsoft.com/office/officeart/2008/layout/HorizontalMultiLevelHierarchy"/>
    <dgm:cxn modelId="{805DA6E3-4EEE-4C6A-A9EA-5D573A486627}" type="presOf" srcId="{25ED636A-3D8A-427E-8806-BD6BB6D953FF}" destId="{507B8D71-5903-4D51-B2D0-4A57FD41B3A6}" srcOrd="0" destOrd="0" presId="urn:microsoft.com/office/officeart/2008/layout/HorizontalMultiLevelHierarchy"/>
    <dgm:cxn modelId="{BCDEAE40-454A-4D3D-8DD8-649CB6BAF9AF}" type="presOf" srcId="{B47CEF3C-C7CC-4B00-A56A-514A5E859E39}" destId="{6481F3E4-AAAB-4226-A3DF-C55F744CCB4D}" srcOrd="0" destOrd="0" presId="urn:microsoft.com/office/officeart/2008/layout/HorizontalMultiLevelHierarchy"/>
    <dgm:cxn modelId="{F8FDD5D2-D317-4296-912A-60993A84F829}" type="presOf" srcId="{D81EA229-F5C5-410F-8598-29B98B33CD40}" destId="{F045CBF2-49B3-4F6D-80F5-D14992F0D3D5}" srcOrd="1" destOrd="0" presId="urn:microsoft.com/office/officeart/2008/layout/HorizontalMultiLevelHierarchy"/>
    <dgm:cxn modelId="{E72A9996-A8BB-4A55-9094-9FBF7607FD7C}" srcId="{4536D26E-482D-4173-8661-A7598067E645}" destId="{7290B2B1-F705-4EEE-AA56-8F3A510D1DBF}" srcOrd="0" destOrd="0" parTransId="{58F55141-3C60-47C4-B355-FCFD852DD82C}" sibTransId="{047AAA36-7C90-441C-BA77-4977BF287617}"/>
    <dgm:cxn modelId="{EBF0F22B-3D28-4BC8-B522-28B34454E89C}" type="presOf" srcId="{90405921-E86E-4132-BD27-2C108F46A3D8}" destId="{A225C2E4-D5F8-4E78-935E-021FE5E12324}" srcOrd="0" destOrd="0" presId="urn:microsoft.com/office/officeart/2008/layout/HorizontalMultiLevelHierarchy"/>
    <dgm:cxn modelId="{532BD886-E8FC-4699-B049-0F90917255F5}" type="presOf" srcId="{D5A15C2F-E2A9-4AE7-A046-63C916B8C470}" destId="{141045E3-7EA0-4648-BF32-8B5334AFABA8}" srcOrd="0" destOrd="0" presId="urn:microsoft.com/office/officeart/2008/layout/HorizontalMultiLevelHierarchy"/>
    <dgm:cxn modelId="{E3E9BB39-6CB5-4BC4-A484-7FC2B68586FC}" type="presOf" srcId="{194CBDBA-1A06-447A-BC8A-98E4FB4462C3}" destId="{2D77095B-BD5D-4F40-B79A-4857FCBEA2FB}" srcOrd="1" destOrd="0" presId="urn:microsoft.com/office/officeart/2008/layout/HorizontalMultiLevelHierarchy"/>
    <dgm:cxn modelId="{DD95E115-4365-4E83-ABA3-49009C5AB470}" srcId="{B47CEF3C-C7CC-4B00-A56A-514A5E859E39}" destId="{25ED636A-3D8A-427E-8806-BD6BB6D953FF}" srcOrd="0" destOrd="0" parTransId="{B61201A1-B928-41D8-8224-772E50FC97D6}" sibTransId="{673AEB1F-77C0-4D74-A208-727499D3188F}"/>
    <dgm:cxn modelId="{B94D02D2-72E8-46E6-8A27-AC0794DBFF10}" type="presOf" srcId="{9F391157-9D7E-4CFD-B3BF-056A9C8B79F3}" destId="{76EF29F8-A152-4125-A65F-C136C08D93E5}" srcOrd="0" destOrd="0" presId="urn:microsoft.com/office/officeart/2008/layout/HorizontalMultiLevelHierarchy"/>
    <dgm:cxn modelId="{2A4804C6-0C2F-4B0D-B847-C99F07C36005}" srcId="{25ED636A-3D8A-427E-8806-BD6BB6D953FF}" destId="{4536D26E-482D-4173-8661-A7598067E645}" srcOrd="2" destOrd="0" parTransId="{D5A15C2F-E2A9-4AE7-A046-63C916B8C470}" sibTransId="{3A3CB5D8-0227-44BD-A823-BC3689F32A15}"/>
    <dgm:cxn modelId="{2652B5F4-3D5D-4BD0-B781-BC6134619BA5}" srcId="{9E91D245-2C33-48A7-B084-FE176477AEA1}" destId="{924909D3-A4AC-45EF-A263-8DA51E77352B}" srcOrd="0" destOrd="0" parTransId="{D81EA229-F5C5-410F-8598-29B98B33CD40}" sibTransId="{1F624AAA-5FE2-4E77-9A58-B96A8570E88F}"/>
    <dgm:cxn modelId="{E5EC075D-3A8F-43AF-A3B1-EAFE611679F7}" type="presOf" srcId="{51686D03-90C9-494E-A167-82202D12C2C2}" destId="{8A877F79-2DB4-44EF-92D2-66D247C07C14}" srcOrd="0" destOrd="0" presId="urn:microsoft.com/office/officeart/2008/layout/HorizontalMultiLevelHierarchy"/>
    <dgm:cxn modelId="{5B8216F7-9ECC-4470-BDBC-5ECAF4667E24}" srcId="{51686D03-90C9-494E-A167-82202D12C2C2}" destId="{4551240A-E839-409E-B5A0-EC31C2E97E82}" srcOrd="0" destOrd="0" parTransId="{194CBDBA-1A06-447A-BC8A-98E4FB4462C3}" sibTransId="{85B866A1-2209-4C7A-8F3E-BCCF998E95B0}"/>
    <dgm:cxn modelId="{9082FC40-DCA0-4929-A637-7224694420EB}" type="presOf" srcId="{194CBDBA-1A06-447A-BC8A-98E4FB4462C3}" destId="{42F7A9B4-DA7D-4F13-886E-9D66B7C8FED0}" srcOrd="0" destOrd="0" presId="urn:microsoft.com/office/officeart/2008/layout/HorizontalMultiLevelHierarchy"/>
    <dgm:cxn modelId="{3354FB67-683A-473D-9713-DBD606BD425D}" type="presOf" srcId="{90405921-E86E-4132-BD27-2C108F46A3D8}" destId="{2E502AF9-3DD7-4F6A-901D-A18D6312F800}" srcOrd="1" destOrd="0" presId="urn:microsoft.com/office/officeart/2008/layout/HorizontalMultiLevelHierarchy"/>
    <dgm:cxn modelId="{062E25F9-E77E-417A-8DBB-4CEF76D81986}" type="presOf" srcId="{924909D3-A4AC-45EF-A263-8DA51E77352B}" destId="{AEDBE91D-081A-4C20-8251-8239781FF90D}" srcOrd="0" destOrd="0" presId="urn:microsoft.com/office/officeart/2008/layout/HorizontalMultiLevelHierarchy"/>
    <dgm:cxn modelId="{CFF37526-DD55-4C1E-9F27-C629731542FA}" type="presOf" srcId="{58F55141-3C60-47C4-B355-FCFD852DD82C}" destId="{E2BAC34B-840B-4944-B457-069448481369}" srcOrd="0" destOrd="0" presId="urn:microsoft.com/office/officeart/2008/layout/HorizontalMultiLevelHierarchy"/>
    <dgm:cxn modelId="{5EEB53C6-410E-4555-92DD-03A5D729F44A}" type="presOf" srcId="{D5A15C2F-E2A9-4AE7-A046-63C916B8C470}" destId="{5BD46E64-16F6-469C-9FCB-5705B3363C60}" srcOrd="1" destOrd="0" presId="urn:microsoft.com/office/officeart/2008/layout/HorizontalMultiLevelHierarchy"/>
    <dgm:cxn modelId="{AD8916EE-1E86-4BDD-9C31-6496FB923155}" type="presOf" srcId="{9F391157-9D7E-4CFD-B3BF-056A9C8B79F3}" destId="{8B060D85-E762-4280-8468-11A496E23E0D}" srcOrd="1" destOrd="0" presId="urn:microsoft.com/office/officeart/2008/layout/HorizontalMultiLevelHierarchy"/>
    <dgm:cxn modelId="{F1F1D38C-2116-46BC-B63E-34D43B49E907}" type="presOf" srcId="{4536D26E-482D-4173-8661-A7598067E645}" destId="{572C9ED5-F5C6-4C67-96BF-C646A3030BAA}" srcOrd="0" destOrd="0" presId="urn:microsoft.com/office/officeart/2008/layout/HorizontalMultiLevelHierarchy"/>
    <dgm:cxn modelId="{633DA37A-1621-4E2F-B1F5-17280FACC3CB}" type="presOf" srcId="{D81EA229-F5C5-410F-8598-29B98B33CD40}" destId="{456D8C12-B373-49E2-9C5D-B349FB2BE0DF}" srcOrd="0" destOrd="0" presId="urn:microsoft.com/office/officeart/2008/layout/HorizontalMultiLevelHierarchy"/>
    <dgm:cxn modelId="{F9FA98CE-B3C3-4C2F-8647-3CD1CA395559}" srcId="{25ED636A-3D8A-427E-8806-BD6BB6D953FF}" destId="{9E91D245-2C33-48A7-B084-FE176477AEA1}" srcOrd="0" destOrd="0" parTransId="{9F391157-9D7E-4CFD-B3BF-056A9C8B79F3}" sibTransId="{2F481B43-7830-41A6-82F6-9E9C2FA21456}"/>
    <dgm:cxn modelId="{900039FC-347B-44DB-8EDC-0F4654DC8AD2}" type="presParOf" srcId="{6481F3E4-AAAB-4226-A3DF-C55F744CCB4D}" destId="{91D8432B-1AA9-43AB-90E3-3328BE195D8E}" srcOrd="0" destOrd="0" presId="urn:microsoft.com/office/officeart/2008/layout/HorizontalMultiLevelHierarchy"/>
    <dgm:cxn modelId="{AD0BD89E-0911-4C98-A69C-D13270F124EA}" type="presParOf" srcId="{91D8432B-1AA9-43AB-90E3-3328BE195D8E}" destId="{507B8D71-5903-4D51-B2D0-4A57FD41B3A6}" srcOrd="0" destOrd="0" presId="urn:microsoft.com/office/officeart/2008/layout/HorizontalMultiLevelHierarchy"/>
    <dgm:cxn modelId="{09A72EAC-CD94-482B-9001-5CD724B86CC8}" type="presParOf" srcId="{91D8432B-1AA9-43AB-90E3-3328BE195D8E}" destId="{84F82A22-A61D-45FB-B04F-31199330F82D}" srcOrd="1" destOrd="0" presId="urn:microsoft.com/office/officeart/2008/layout/HorizontalMultiLevelHierarchy"/>
    <dgm:cxn modelId="{A18AC649-65E5-43EA-8F63-25858A71C851}" type="presParOf" srcId="{84F82A22-A61D-45FB-B04F-31199330F82D}" destId="{76EF29F8-A152-4125-A65F-C136C08D93E5}" srcOrd="0" destOrd="0" presId="urn:microsoft.com/office/officeart/2008/layout/HorizontalMultiLevelHierarchy"/>
    <dgm:cxn modelId="{D9AE3BEB-2F83-4869-AA98-9930B5270481}" type="presParOf" srcId="{76EF29F8-A152-4125-A65F-C136C08D93E5}" destId="{8B060D85-E762-4280-8468-11A496E23E0D}" srcOrd="0" destOrd="0" presId="urn:microsoft.com/office/officeart/2008/layout/HorizontalMultiLevelHierarchy"/>
    <dgm:cxn modelId="{3DAB4822-B0DD-42F3-AEEF-5542A3E8E407}" type="presParOf" srcId="{84F82A22-A61D-45FB-B04F-31199330F82D}" destId="{77F347F4-9905-4762-822D-79828308D89D}" srcOrd="1" destOrd="0" presId="urn:microsoft.com/office/officeart/2008/layout/HorizontalMultiLevelHierarchy"/>
    <dgm:cxn modelId="{E653D9E0-A81C-41C4-8CED-00EB07D30C39}" type="presParOf" srcId="{77F347F4-9905-4762-822D-79828308D89D}" destId="{1B1B625A-77B5-4FCB-BE80-4C1633825A04}" srcOrd="0" destOrd="0" presId="urn:microsoft.com/office/officeart/2008/layout/HorizontalMultiLevelHierarchy"/>
    <dgm:cxn modelId="{673C984A-4A07-454D-9713-9A4A6279EAAE}" type="presParOf" srcId="{77F347F4-9905-4762-822D-79828308D89D}" destId="{BF273C7B-B633-4873-AFC4-684709CD6F4A}" srcOrd="1" destOrd="0" presId="urn:microsoft.com/office/officeart/2008/layout/HorizontalMultiLevelHierarchy"/>
    <dgm:cxn modelId="{8B87B882-76A4-422E-BDDC-8A64D69DDE77}" type="presParOf" srcId="{BF273C7B-B633-4873-AFC4-684709CD6F4A}" destId="{456D8C12-B373-49E2-9C5D-B349FB2BE0DF}" srcOrd="0" destOrd="0" presId="urn:microsoft.com/office/officeart/2008/layout/HorizontalMultiLevelHierarchy"/>
    <dgm:cxn modelId="{E5FEA51E-D41C-4AE9-8D19-FA95142E6867}" type="presParOf" srcId="{456D8C12-B373-49E2-9C5D-B349FB2BE0DF}" destId="{F045CBF2-49B3-4F6D-80F5-D14992F0D3D5}" srcOrd="0" destOrd="0" presId="urn:microsoft.com/office/officeart/2008/layout/HorizontalMultiLevelHierarchy"/>
    <dgm:cxn modelId="{C9FFDD7C-549C-4B0F-A0D7-D26F7673C88A}" type="presParOf" srcId="{BF273C7B-B633-4873-AFC4-684709CD6F4A}" destId="{6C6A2723-C9EE-4C4B-B59A-8194581D093E}" srcOrd="1" destOrd="0" presId="urn:microsoft.com/office/officeart/2008/layout/HorizontalMultiLevelHierarchy"/>
    <dgm:cxn modelId="{067ED528-BDB5-40E0-BF20-0991CC555D99}" type="presParOf" srcId="{6C6A2723-C9EE-4C4B-B59A-8194581D093E}" destId="{AEDBE91D-081A-4C20-8251-8239781FF90D}" srcOrd="0" destOrd="0" presId="urn:microsoft.com/office/officeart/2008/layout/HorizontalMultiLevelHierarchy"/>
    <dgm:cxn modelId="{20279B3F-EC24-4B5A-A000-4FB520227474}" type="presParOf" srcId="{6C6A2723-C9EE-4C4B-B59A-8194581D093E}" destId="{DF0271ED-C689-478C-9E6A-9A4252D0B2B0}" srcOrd="1" destOrd="0" presId="urn:microsoft.com/office/officeart/2008/layout/HorizontalMultiLevelHierarchy"/>
    <dgm:cxn modelId="{321C918E-4204-4FB2-9BA9-4521D510CD10}" type="presParOf" srcId="{84F82A22-A61D-45FB-B04F-31199330F82D}" destId="{A225C2E4-D5F8-4E78-935E-021FE5E12324}" srcOrd="2" destOrd="0" presId="urn:microsoft.com/office/officeart/2008/layout/HorizontalMultiLevelHierarchy"/>
    <dgm:cxn modelId="{5D6B6253-4E87-4393-B369-A7456751947B}" type="presParOf" srcId="{A225C2E4-D5F8-4E78-935E-021FE5E12324}" destId="{2E502AF9-3DD7-4F6A-901D-A18D6312F800}" srcOrd="0" destOrd="0" presId="urn:microsoft.com/office/officeart/2008/layout/HorizontalMultiLevelHierarchy"/>
    <dgm:cxn modelId="{78843DC4-C124-45A6-B72F-CE5DBC976F4F}" type="presParOf" srcId="{84F82A22-A61D-45FB-B04F-31199330F82D}" destId="{9109F03F-77E9-42F8-ADA1-126D323E2825}" srcOrd="3" destOrd="0" presId="urn:microsoft.com/office/officeart/2008/layout/HorizontalMultiLevelHierarchy"/>
    <dgm:cxn modelId="{9B5A24C0-2EDF-48D1-B436-AF92F9E8A219}" type="presParOf" srcId="{9109F03F-77E9-42F8-ADA1-126D323E2825}" destId="{8A877F79-2DB4-44EF-92D2-66D247C07C14}" srcOrd="0" destOrd="0" presId="urn:microsoft.com/office/officeart/2008/layout/HorizontalMultiLevelHierarchy"/>
    <dgm:cxn modelId="{1357EF8C-BDCE-420D-BE0E-B9BAEE1F676A}" type="presParOf" srcId="{9109F03F-77E9-42F8-ADA1-126D323E2825}" destId="{947B6C09-7A45-4553-B63C-7E995D05EF88}" srcOrd="1" destOrd="0" presId="urn:microsoft.com/office/officeart/2008/layout/HorizontalMultiLevelHierarchy"/>
    <dgm:cxn modelId="{2B88E207-8C3D-43BE-B818-A5C33643EF87}" type="presParOf" srcId="{947B6C09-7A45-4553-B63C-7E995D05EF88}" destId="{42F7A9B4-DA7D-4F13-886E-9D66B7C8FED0}" srcOrd="0" destOrd="0" presId="urn:microsoft.com/office/officeart/2008/layout/HorizontalMultiLevelHierarchy"/>
    <dgm:cxn modelId="{4A9B25E7-7D6A-4C41-B0CD-ED2273D3B805}" type="presParOf" srcId="{42F7A9B4-DA7D-4F13-886E-9D66B7C8FED0}" destId="{2D77095B-BD5D-4F40-B79A-4857FCBEA2FB}" srcOrd="0" destOrd="0" presId="urn:microsoft.com/office/officeart/2008/layout/HorizontalMultiLevelHierarchy"/>
    <dgm:cxn modelId="{CAE56EC6-FEB1-47DB-BD52-6F146BB9E78E}" type="presParOf" srcId="{947B6C09-7A45-4553-B63C-7E995D05EF88}" destId="{E6C66498-A9AE-439E-B736-DE0D6AB98F1C}" srcOrd="1" destOrd="0" presId="urn:microsoft.com/office/officeart/2008/layout/HorizontalMultiLevelHierarchy"/>
    <dgm:cxn modelId="{A14CE66B-5F67-4E9C-B0A2-80843E2631D4}" type="presParOf" srcId="{E6C66498-A9AE-439E-B736-DE0D6AB98F1C}" destId="{7603149A-57CF-4932-8E09-94BA2D356EB7}" srcOrd="0" destOrd="0" presId="urn:microsoft.com/office/officeart/2008/layout/HorizontalMultiLevelHierarchy"/>
    <dgm:cxn modelId="{123B75E0-4339-4900-B5EA-3D1199F75170}" type="presParOf" srcId="{E6C66498-A9AE-439E-B736-DE0D6AB98F1C}" destId="{07D29611-D082-4BAE-8FF1-CFEE821B9C70}" srcOrd="1" destOrd="0" presId="urn:microsoft.com/office/officeart/2008/layout/HorizontalMultiLevelHierarchy"/>
    <dgm:cxn modelId="{01900181-9FA5-4CA0-8E7F-7B4A8CDA9638}" type="presParOf" srcId="{84F82A22-A61D-45FB-B04F-31199330F82D}" destId="{141045E3-7EA0-4648-BF32-8B5334AFABA8}" srcOrd="4" destOrd="0" presId="urn:microsoft.com/office/officeart/2008/layout/HorizontalMultiLevelHierarchy"/>
    <dgm:cxn modelId="{BE9272F1-BCFC-4D67-A8E0-B2ED4A8DED29}" type="presParOf" srcId="{141045E3-7EA0-4648-BF32-8B5334AFABA8}" destId="{5BD46E64-16F6-469C-9FCB-5705B3363C60}" srcOrd="0" destOrd="0" presId="urn:microsoft.com/office/officeart/2008/layout/HorizontalMultiLevelHierarchy"/>
    <dgm:cxn modelId="{A053238A-B64F-4589-A0AB-B9BFD7572902}" type="presParOf" srcId="{84F82A22-A61D-45FB-B04F-31199330F82D}" destId="{2A96E326-55D4-4927-A606-AFA52026CF11}" srcOrd="5" destOrd="0" presId="urn:microsoft.com/office/officeart/2008/layout/HorizontalMultiLevelHierarchy"/>
    <dgm:cxn modelId="{79E09C59-F318-4E76-85E7-89AFE027DA3A}" type="presParOf" srcId="{2A96E326-55D4-4927-A606-AFA52026CF11}" destId="{572C9ED5-F5C6-4C67-96BF-C646A3030BAA}" srcOrd="0" destOrd="0" presId="urn:microsoft.com/office/officeart/2008/layout/HorizontalMultiLevelHierarchy"/>
    <dgm:cxn modelId="{E40E717E-406F-4303-8A93-76AE7A399790}" type="presParOf" srcId="{2A96E326-55D4-4927-A606-AFA52026CF11}" destId="{6495B376-9AE9-4C6F-A3A8-6781449E079C}" srcOrd="1" destOrd="0" presId="urn:microsoft.com/office/officeart/2008/layout/HorizontalMultiLevelHierarchy"/>
    <dgm:cxn modelId="{63876027-23CE-45F4-8C53-AC5F9F775819}" type="presParOf" srcId="{6495B376-9AE9-4C6F-A3A8-6781449E079C}" destId="{E2BAC34B-840B-4944-B457-069448481369}" srcOrd="0" destOrd="0" presId="urn:microsoft.com/office/officeart/2008/layout/HorizontalMultiLevelHierarchy"/>
    <dgm:cxn modelId="{67C905BC-E5C1-43ED-8BBE-3AA545C2D604}" type="presParOf" srcId="{E2BAC34B-840B-4944-B457-069448481369}" destId="{3B90F547-982E-42E1-ABBA-1ACD9A60AE7D}" srcOrd="0" destOrd="0" presId="urn:microsoft.com/office/officeart/2008/layout/HorizontalMultiLevelHierarchy"/>
    <dgm:cxn modelId="{5811CD81-F91F-4727-8A7B-4053D514ADA7}" type="presParOf" srcId="{6495B376-9AE9-4C6F-A3A8-6781449E079C}" destId="{31E68479-8851-48C5-A657-CBD143612BD5}" srcOrd="1" destOrd="0" presId="urn:microsoft.com/office/officeart/2008/layout/HorizontalMultiLevelHierarchy"/>
    <dgm:cxn modelId="{D62EF6F9-B94D-45CF-9EC5-74EDDD295A02}" type="presParOf" srcId="{31E68479-8851-48C5-A657-CBD143612BD5}" destId="{E5CD9F57-1290-44AC-A5F9-A8BC4C665B09}" srcOrd="0" destOrd="0" presId="urn:microsoft.com/office/officeart/2008/layout/HorizontalMultiLevelHierarchy"/>
    <dgm:cxn modelId="{E6509834-107C-4093-BE27-3E3CA09B1614}" type="presParOf" srcId="{31E68479-8851-48C5-A657-CBD143612BD5}" destId="{C790DE4F-A57C-4842-A960-0B5234EBE55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AC34B-840B-4944-B457-069448481369}">
      <dsp:nvSpPr>
        <dsp:cNvPr id="0" name=""/>
        <dsp:cNvSpPr/>
      </dsp:nvSpPr>
      <dsp:spPr>
        <a:xfrm>
          <a:off x="4296497" y="2868354"/>
          <a:ext cx="4924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48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530429" y="2901762"/>
        <a:ext cx="24624" cy="24624"/>
      </dsp:txXfrm>
    </dsp:sp>
    <dsp:sp modelId="{141045E3-7EA0-4648-BF32-8B5334AFABA8}">
      <dsp:nvSpPr>
        <dsp:cNvPr id="0" name=""/>
        <dsp:cNvSpPr/>
      </dsp:nvSpPr>
      <dsp:spPr>
        <a:xfrm>
          <a:off x="1341566" y="1975644"/>
          <a:ext cx="492488" cy="938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244" y="0"/>
              </a:lnTo>
              <a:lnTo>
                <a:pt x="246244" y="938430"/>
              </a:lnTo>
              <a:lnTo>
                <a:pt x="492488" y="9384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561315" y="2418364"/>
        <a:ext cx="52990" cy="52990"/>
      </dsp:txXfrm>
    </dsp:sp>
    <dsp:sp modelId="{42F7A9B4-DA7D-4F13-886E-9D66B7C8FED0}">
      <dsp:nvSpPr>
        <dsp:cNvPr id="0" name=""/>
        <dsp:cNvSpPr/>
      </dsp:nvSpPr>
      <dsp:spPr>
        <a:xfrm>
          <a:off x="4296497" y="1929923"/>
          <a:ext cx="4924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48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530429" y="1963331"/>
        <a:ext cx="24624" cy="24624"/>
      </dsp:txXfrm>
    </dsp:sp>
    <dsp:sp modelId="{A225C2E4-D5F8-4E78-935E-021FE5E12324}">
      <dsp:nvSpPr>
        <dsp:cNvPr id="0" name=""/>
        <dsp:cNvSpPr/>
      </dsp:nvSpPr>
      <dsp:spPr>
        <a:xfrm>
          <a:off x="1341566" y="1929923"/>
          <a:ext cx="4924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488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575498" y="1963331"/>
        <a:ext cx="24624" cy="24624"/>
      </dsp:txXfrm>
    </dsp:sp>
    <dsp:sp modelId="{456D8C12-B373-49E2-9C5D-B349FB2BE0DF}">
      <dsp:nvSpPr>
        <dsp:cNvPr id="0" name=""/>
        <dsp:cNvSpPr/>
      </dsp:nvSpPr>
      <dsp:spPr>
        <a:xfrm>
          <a:off x="4296497" y="991493"/>
          <a:ext cx="4924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48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530429" y="1024900"/>
        <a:ext cx="24624" cy="24624"/>
      </dsp:txXfrm>
    </dsp:sp>
    <dsp:sp modelId="{76EF29F8-A152-4125-A65F-C136C08D93E5}">
      <dsp:nvSpPr>
        <dsp:cNvPr id="0" name=""/>
        <dsp:cNvSpPr/>
      </dsp:nvSpPr>
      <dsp:spPr>
        <a:xfrm>
          <a:off x="1341566" y="1037213"/>
          <a:ext cx="492488" cy="938430"/>
        </a:xfrm>
        <a:custGeom>
          <a:avLst/>
          <a:gdLst/>
          <a:ahLst/>
          <a:cxnLst/>
          <a:rect l="0" t="0" r="0" b="0"/>
          <a:pathLst>
            <a:path>
              <a:moveTo>
                <a:pt x="0" y="938430"/>
              </a:moveTo>
              <a:lnTo>
                <a:pt x="246244" y="938430"/>
              </a:lnTo>
              <a:lnTo>
                <a:pt x="246244" y="0"/>
              </a:lnTo>
              <a:lnTo>
                <a:pt x="49248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561315" y="1479933"/>
        <a:ext cx="52990" cy="52990"/>
      </dsp:txXfrm>
    </dsp:sp>
    <dsp:sp modelId="{507B8D71-5903-4D51-B2D0-4A57FD41B3A6}">
      <dsp:nvSpPr>
        <dsp:cNvPr id="0" name=""/>
        <dsp:cNvSpPr/>
      </dsp:nvSpPr>
      <dsp:spPr>
        <a:xfrm rot="16200000">
          <a:off x="-1009450" y="1600271"/>
          <a:ext cx="3951288" cy="7507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200" kern="1200" dirty="0" smtClean="0"/>
            <a:t>STP</a:t>
          </a:r>
          <a:endParaRPr lang="en-GB" sz="5200" kern="1200" dirty="0"/>
        </a:p>
      </dsp:txBody>
      <dsp:txXfrm>
        <a:off x="-1009450" y="1600271"/>
        <a:ext cx="3951288" cy="750744"/>
      </dsp:txXfrm>
    </dsp:sp>
    <dsp:sp modelId="{1B1B625A-77B5-4FCB-BE80-4C1633825A04}">
      <dsp:nvSpPr>
        <dsp:cNvPr id="0" name=""/>
        <dsp:cNvSpPr/>
      </dsp:nvSpPr>
      <dsp:spPr>
        <a:xfrm>
          <a:off x="1834054" y="661840"/>
          <a:ext cx="2462442" cy="7507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CCG operational Plan 2017-19</a:t>
          </a:r>
          <a:endParaRPr lang="en-GB" sz="2100" kern="1200" dirty="0"/>
        </a:p>
      </dsp:txBody>
      <dsp:txXfrm>
        <a:off x="1834054" y="661840"/>
        <a:ext cx="2462442" cy="750744"/>
      </dsp:txXfrm>
    </dsp:sp>
    <dsp:sp modelId="{AEDBE91D-081A-4C20-8251-8239781FF90D}">
      <dsp:nvSpPr>
        <dsp:cNvPr id="0" name=""/>
        <dsp:cNvSpPr/>
      </dsp:nvSpPr>
      <dsp:spPr>
        <a:xfrm>
          <a:off x="4788985" y="661840"/>
          <a:ext cx="2462442" cy="7507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GPFV Implementation plan</a:t>
          </a:r>
          <a:endParaRPr lang="en-GB" sz="2100" kern="1200" dirty="0"/>
        </a:p>
      </dsp:txBody>
      <dsp:txXfrm>
        <a:off x="4788985" y="661840"/>
        <a:ext cx="2462442" cy="750744"/>
      </dsp:txXfrm>
    </dsp:sp>
    <dsp:sp modelId="{8A877F79-2DB4-44EF-92D2-66D247C07C14}">
      <dsp:nvSpPr>
        <dsp:cNvPr id="0" name=""/>
        <dsp:cNvSpPr/>
      </dsp:nvSpPr>
      <dsp:spPr>
        <a:xfrm>
          <a:off x="1834054" y="1600271"/>
          <a:ext cx="2462442" cy="7507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CCG operational Plan 2017-19</a:t>
          </a:r>
          <a:endParaRPr lang="en-GB" sz="2100" kern="1200" dirty="0"/>
        </a:p>
      </dsp:txBody>
      <dsp:txXfrm>
        <a:off x="1834054" y="1600271"/>
        <a:ext cx="2462442" cy="750744"/>
      </dsp:txXfrm>
    </dsp:sp>
    <dsp:sp modelId="{7603149A-57CF-4932-8E09-94BA2D356EB7}">
      <dsp:nvSpPr>
        <dsp:cNvPr id="0" name=""/>
        <dsp:cNvSpPr/>
      </dsp:nvSpPr>
      <dsp:spPr>
        <a:xfrm>
          <a:off x="4788985" y="1600271"/>
          <a:ext cx="2462442" cy="7507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GPFV Implementation plan</a:t>
          </a:r>
          <a:endParaRPr lang="en-GB" sz="2100" kern="1200" dirty="0"/>
        </a:p>
      </dsp:txBody>
      <dsp:txXfrm>
        <a:off x="4788985" y="1600271"/>
        <a:ext cx="2462442" cy="750744"/>
      </dsp:txXfrm>
    </dsp:sp>
    <dsp:sp modelId="{572C9ED5-F5C6-4C67-96BF-C646A3030BAA}">
      <dsp:nvSpPr>
        <dsp:cNvPr id="0" name=""/>
        <dsp:cNvSpPr/>
      </dsp:nvSpPr>
      <dsp:spPr>
        <a:xfrm>
          <a:off x="1834054" y="2538702"/>
          <a:ext cx="2462442" cy="7507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CCG operational Plan 2017-19</a:t>
          </a:r>
          <a:endParaRPr lang="en-GB" sz="2100" kern="1200" dirty="0"/>
        </a:p>
      </dsp:txBody>
      <dsp:txXfrm>
        <a:off x="1834054" y="2538702"/>
        <a:ext cx="2462442" cy="750744"/>
      </dsp:txXfrm>
    </dsp:sp>
    <dsp:sp modelId="{E5CD9F57-1290-44AC-A5F9-A8BC4C665B09}">
      <dsp:nvSpPr>
        <dsp:cNvPr id="0" name=""/>
        <dsp:cNvSpPr/>
      </dsp:nvSpPr>
      <dsp:spPr>
        <a:xfrm>
          <a:off x="4788985" y="2538702"/>
          <a:ext cx="2462442" cy="7507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GPFV Implementation plan</a:t>
          </a:r>
          <a:endParaRPr lang="en-GB" sz="2100" kern="1200" dirty="0"/>
        </a:p>
      </dsp:txBody>
      <dsp:txXfrm>
        <a:off x="4788985" y="2538702"/>
        <a:ext cx="2462442" cy="750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1D71F-2657-BF40-9BA8-1341E8D62F20}" type="datetime1">
              <a:rPr lang="en-GB" smtClean="0"/>
              <a:t>27/11/2016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EE869-81EB-AC4C-B612-80DE4181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45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A70F4-2FAD-3E41-BF6C-C5B1EEDE06E7}" type="datetime1">
              <a:rPr lang="en-GB" smtClean="0"/>
              <a:t>27/11/2016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7A7B8-EAD2-9846-9761-91C91B5D5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40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6270" y="5512615"/>
            <a:ext cx="964026" cy="96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57200" y="6459741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8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8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6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NHS England reversed ou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15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457200" y="5985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91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480567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pic>
        <p:nvPicPr>
          <p:cNvPr id="9" name="Picture 8" descr="logo-a5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81202"/>
            <a:ext cx="816864" cy="509016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0"/>
            <a:ext cx="9144000" cy="684907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82762" y="4993860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pic>
        <p:nvPicPr>
          <p:cNvPr id="12" name="Picture 11" descr="logo-a5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81202"/>
            <a:ext cx="816864" cy="509016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382763" y="5985383"/>
            <a:ext cx="3383340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2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571824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pic>
        <p:nvPicPr>
          <p:cNvPr id="12" name="Picture 11" descr="NHS England reversed ou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3675271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9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82762" y="4993860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pic>
        <p:nvPicPr>
          <p:cNvPr id="10" name="Picture 9" descr="logo-a5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81202"/>
            <a:ext cx="816864" cy="509016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382763" y="5985383"/>
            <a:ext cx="3383340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389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7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HS England reversed ou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pic>
        <p:nvPicPr>
          <p:cNvPr id="7" name="Picture 6" descr="Untitled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2" y="5487584"/>
            <a:ext cx="918569" cy="1003622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4413336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837997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 smtClean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5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logo-a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9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logo-a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1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4" name="Picture 13" descr="logo-a5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www.england.nhs.uk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 smtClean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18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0" r:id="rId7"/>
    <p:sldLayoutId id="2147483672" r:id="rId8"/>
    <p:sldLayoutId id="2147483679" r:id="rId9"/>
    <p:sldLayoutId id="2147483650" r:id="rId10"/>
    <p:sldLayoutId id="2147483678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2.xls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3.xls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4.xlsx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GPFV plans</a:t>
            </a:r>
            <a:br>
              <a:rPr lang="en-GB" dirty="0" smtClean="0"/>
            </a:br>
            <a:r>
              <a:rPr lang="en-GB" dirty="0" smtClean="0"/>
              <a:t>2017-19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Operational planning guidance for CCGs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16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GP Online Support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325054"/>
              </p:ext>
            </p:extLst>
          </p:nvPr>
        </p:nvGraphicFramePr>
        <p:xfrm>
          <a:off x="1072924" y="1507671"/>
          <a:ext cx="5495925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Worksheet" r:id="rId4" imgW="5495850" imgH="4648290" progId="Excel.Sheet.12">
                  <p:embed/>
                </p:oleObj>
              </mc:Choice>
              <mc:Fallback>
                <p:oleObj name="Worksheet" r:id="rId4" imgW="5495850" imgH="46482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2924" y="1507671"/>
                        <a:ext cx="5495925" cy="46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637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£45m over 5 years</a:t>
            </a:r>
          </a:p>
          <a:p>
            <a:r>
              <a:rPr lang="en-GB" dirty="0" smtClean="0"/>
              <a:t>£5m in 16-17 already allocated, £10m in 17-18, £10m in 18-19</a:t>
            </a:r>
          </a:p>
          <a:p>
            <a:r>
              <a:rPr lang="en-GB" dirty="0" smtClean="0"/>
              <a:t>Devolved to CCGs</a:t>
            </a:r>
          </a:p>
          <a:p>
            <a:r>
              <a:rPr lang="en-GB" dirty="0" smtClean="0"/>
              <a:t>Fair shares on registered populations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Training for care navigators and medical assistants for all practices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5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472032"/>
            <a:ext cx="7356815" cy="667725"/>
          </a:xfrm>
        </p:spPr>
        <p:txBody>
          <a:bodyPr/>
          <a:lstStyle/>
          <a:p>
            <a:r>
              <a:rPr lang="en-GB" dirty="0" smtClean="0"/>
              <a:t>GP Development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385850"/>
              </p:ext>
            </p:extLst>
          </p:nvPr>
        </p:nvGraphicFramePr>
        <p:xfrm>
          <a:off x="653823" y="1105059"/>
          <a:ext cx="6943725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Worksheet" r:id="rId4" imgW="6943860" imgH="5229225" progId="Excel.Sheet.12">
                  <p:embed/>
                </p:oleObj>
              </mc:Choice>
              <mc:Fallback>
                <p:oleObj name="Worksheet" r:id="rId4" imgW="6943860" imgH="52292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3823" y="1105059"/>
                        <a:ext cx="6943725" cy="522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002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Plans should set out:</a:t>
            </a:r>
          </a:p>
          <a:p>
            <a:pPr lvl="1"/>
            <a:r>
              <a:rPr lang="en-GB" dirty="0" smtClean="0"/>
              <a:t>How the CCG intends to deliver the programme</a:t>
            </a:r>
          </a:p>
          <a:p>
            <a:pPr lvl="1"/>
            <a:r>
              <a:rPr lang="en-GB" dirty="0" smtClean="0"/>
              <a:t>Any collaborative delivery with other CCGs or across STP</a:t>
            </a:r>
          </a:p>
          <a:p>
            <a:pPr lvl="1"/>
            <a:r>
              <a:rPr lang="en-GB" dirty="0" smtClean="0"/>
              <a:t>Fit with other development activity </a:t>
            </a:r>
            <a:r>
              <a:rPr lang="en-GB" dirty="0" err="1" smtClean="0"/>
              <a:t>eg</a:t>
            </a:r>
            <a:r>
              <a:rPr lang="en-GB" dirty="0" smtClean="0"/>
              <a:t> General Practice Development Programme</a:t>
            </a:r>
          </a:p>
          <a:p>
            <a:pPr lvl="1"/>
            <a:r>
              <a:rPr lang="en-GB" dirty="0" smtClean="0"/>
              <a:t>How the delivery plan has been developed with practices</a:t>
            </a:r>
          </a:p>
          <a:p>
            <a:pPr lvl="1"/>
            <a:r>
              <a:rPr lang="en-GB" dirty="0" smtClean="0"/>
              <a:t>Outcomes and impacts expected 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Training for care navigators and medical assistants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65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CCGs with GPAF sites-£6 per weighted patient 17-18 and 18-19 ( New Forest and Southampton City)</a:t>
            </a:r>
          </a:p>
          <a:p>
            <a:r>
              <a:rPr lang="en-GB" dirty="0" smtClean="0"/>
              <a:t>Transformation areas to accelerate extended access £6 per head in 17-18 (NEHF, </a:t>
            </a:r>
            <a:r>
              <a:rPr lang="en-GB" dirty="0" err="1" smtClean="0"/>
              <a:t>FandG</a:t>
            </a:r>
            <a:r>
              <a:rPr lang="en-GB" dirty="0" smtClean="0"/>
              <a:t>, SEH, IOW)</a:t>
            </a:r>
          </a:p>
          <a:p>
            <a:r>
              <a:rPr lang="en-GB" dirty="0" smtClean="0"/>
              <a:t>Transformation Areas - £1.50 per head support 16-17</a:t>
            </a:r>
          </a:p>
          <a:p>
            <a:r>
              <a:rPr lang="en-GB" dirty="0" smtClean="0"/>
              <a:t>All other CCGs commence 18-19 £3.34 per head</a:t>
            </a:r>
          </a:p>
          <a:p>
            <a:r>
              <a:rPr lang="en-GB" dirty="0" smtClean="0"/>
              <a:t>All to achieve 100% coverage from April 19 £6 per head minimum</a:t>
            </a:r>
          </a:p>
          <a:p>
            <a:r>
              <a:rPr lang="en-GB" dirty="0" smtClean="0"/>
              <a:t>Recurrent Funding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Improving access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85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Plans should set out</a:t>
            </a:r>
          </a:p>
          <a:p>
            <a:pPr lvl="1"/>
            <a:r>
              <a:rPr lang="en-GB" dirty="0" smtClean="0"/>
              <a:t>Plans for service delivery to meet national core criteria</a:t>
            </a:r>
          </a:p>
          <a:p>
            <a:pPr lvl="1"/>
            <a:r>
              <a:rPr lang="en-GB" dirty="0" smtClean="0"/>
              <a:t>Procurement approach</a:t>
            </a:r>
          </a:p>
          <a:p>
            <a:pPr lvl="1"/>
            <a:r>
              <a:rPr lang="en-GB" dirty="0" smtClean="0"/>
              <a:t>Implementation plans and timetable to meet CCG specific target</a:t>
            </a:r>
          </a:p>
          <a:p>
            <a:pPr lvl="1"/>
            <a:r>
              <a:rPr lang="en-GB" dirty="0" smtClean="0"/>
              <a:t>Practice, patient and public engagement plans</a:t>
            </a:r>
          </a:p>
          <a:p>
            <a:pPr lvl="1"/>
            <a:r>
              <a:rPr lang="en-GB" dirty="0" smtClean="0"/>
              <a:t>Linkages to urgent care services in and out of hours</a:t>
            </a:r>
          </a:p>
          <a:p>
            <a:pPr lvl="1"/>
            <a:r>
              <a:rPr lang="en-GB" dirty="0" smtClean="0"/>
              <a:t>Digital approaches supporting delivery</a:t>
            </a:r>
          </a:p>
          <a:p>
            <a:pPr lvl="1"/>
            <a:r>
              <a:rPr lang="en-GB" dirty="0" smtClean="0"/>
              <a:t>Actions to resolve identified inequalities of access to general practice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Improving access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39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43083"/>
            <a:ext cx="7356815" cy="667725"/>
          </a:xfrm>
        </p:spPr>
        <p:txBody>
          <a:bodyPr/>
          <a:lstStyle/>
          <a:p>
            <a:r>
              <a:rPr lang="en-GB" dirty="0" smtClean="0"/>
              <a:t>GP Access Fund</a:t>
            </a:r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896966"/>
              </p:ext>
            </p:extLst>
          </p:nvPr>
        </p:nvGraphicFramePr>
        <p:xfrm>
          <a:off x="628650" y="1210808"/>
          <a:ext cx="63627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Worksheet" r:id="rId4" imgW="6362820" imgH="5143500" progId="Excel.Sheet.12">
                  <p:embed/>
                </p:oleObj>
              </mc:Choice>
              <mc:Fallback>
                <p:oleObj name="Worksheet" r:id="rId4" imgW="6362820" imgH="5143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650" y="1210808"/>
                        <a:ext cx="63627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7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Other investments will be made via funding either held nationally or devolved to NHS england local offices these include:</a:t>
            </a:r>
          </a:p>
          <a:p>
            <a:pPr lvl="1"/>
            <a:r>
              <a:rPr lang="en-GB" dirty="0" smtClean="0"/>
              <a:t>General practice resilience programme</a:t>
            </a:r>
          </a:p>
          <a:p>
            <a:pPr lvl="1"/>
            <a:r>
              <a:rPr lang="en-GB" dirty="0" smtClean="0"/>
              <a:t>Estates and technology transformation fund</a:t>
            </a:r>
          </a:p>
          <a:p>
            <a:pPr lvl="1"/>
            <a:r>
              <a:rPr lang="en-GB" dirty="0" smtClean="0"/>
              <a:t>Increases in funding for GP trainees(HEE)</a:t>
            </a:r>
          </a:p>
          <a:p>
            <a:pPr lvl="1"/>
            <a:r>
              <a:rPr lang="en-GB" dirty="0" smtClean="0"/>
              <a:t>Increases in funding for GPIT</a:t>
            </a:r>
          </a:p>
          <a:p>
            <a:pPr lvl="1"/>
            <a:r>
              <a:rPr lang="en-GB" dirty="0" smtClean="0"/>
              <a:t>Increases in funding for public health services ( section 7A)</a:t>
            </a:r>
          </a:p>
          <a:p>
            <a:pPr lvl="1"/>
            <a:r>
              <a:rPr lang="en-GB" dirty="0" smtClean="0"/>
              <a:t>Fully funded practice based mental health therapists 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investment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2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Plans should set out:</a:t>
            </a:r>
          </a:p>
          <a:p>
            <a:pPr lvl="1"/>
            <a:r>
              <a:rPr lang="en-GB" dirty="0" smtClean="0"/>
              <a:t>Baseline assessment</a:t>
            </a:r>
          </a:p>
          <a:p>
            <a:pPr lvl="1"/>
            <a:r>
              <a:rPr lang="en-GB" dirty="0" smtClean="0"/>
              <a:t>Workforce development plans and links to STP workforce development plan</a:t>
            </a:r>
          </a:p>
          <a:p>
            <a:pPr lvl="1"/>
            <a:r>
              <a:rPr lang="en-GB" dirty="0" smtClean="0"/>
              <a:t>CCG/STP recruit and retain initiatives</a:t>
            </a:r>
          </a:p>
          <a:p>
            <a:pPr lvl="1"/>
            <a:r>
              <a:rPr lang="en-GB" dirty="0" smtClean="0"/>
              <a:t>Plans to promote and develop use of other health care professionals in practice</a:t>
            </a:r>
          </a:p>
          <a:p>
            <a:pPr lvl="1"/>
            <a:r>
              <a:rPr lang="en-GB" dirty="0" smtClean="0"/>
              <a:t>Impacts and opportunities from new models of care on delivery of general practice and development of workforce</a:t>
            </a:r>
          </a:p>
          <a:p>
            <a:pPr lvl="1"/>
            <a:r>
              <a:rPr lang="en-GB" dirty="0" smtClean="0"/>
              <a:t>Joint approaches with HEE to deliver </a:t>
            </a:r>
            <a:r>
              <a:rPr lang="en-GB" smtClean="0"/>
              <a:t>increased workforce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Workforce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8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Plans should set out:</a:t>
            </a:r>
          </a:p>
          <a:p>
            <a:pPr lvl="1"/>
            <a:r>
              <a:rPr lang="en-GB" dirty="0" smtClean="0"/>
              <a:t>Approach(</a:t>
            </a:r>
            <a:r>
              <a:rPr lang="en-GB" dirty="0" err="1" smtClean="0"/>
              <a:t>es</a:t>
            </a:r>
            <a:r>
              <a:rPr lang="en-GB" dirty="0" smtClean="0"/>
              <a:t>) to self care and care planning</a:t>
            </a:r>
          </a:p>
          <a:p>
            <a:pPr lvl="1"/>
            <a:r>
              <a:rPr lang="en-GB" dirty="0" smtClean="0"/>
              <a:t>Inclusion of community pharmacy (and other agencies) within care pathways</a:t>
            </a:r>
          </a:p>
          <a:p>
            <a:pPr lvl="1"/>
            <a:r>
              <a:rPr lang="en-GB" dirty="0" smtClean="0"/>
              <a:t>Approach to and support for the general practice development programme (Time for care)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Workload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83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CCGs need to submit a General Practice Forward View implementation plan on 23</a:t>
            </a:r>
            <a:r>
              <a:rPr lang="en-US" baseline="30000" dirty="0" smtClean="0"/>
              <a:t>rd</a:t>
            </a:r>
            <a:r>
              <a:rPr lang="en-US" dirty="0" smtClean="0"/>
              <a:t> December. </a:t>
            </a:r>
            <a:r>
              <a:rPr lang="en-US" sz="1050" dirty="0" smtClean="0"/>
              <a:t>(Operational Planning Guidance Annex 6)</a:t>
            </a:r>
          </a:p>
          <a:p>
            <a:r>
              <a:rPr lang="en-US" dirty="0" smtClean="0"/>
              <a:t>It needs to cover as a minimum</a:t>
            </a:r>
          </a:p>
          <a:p>
            <a:pPr lvl="1"/>
            <a:r>
              <a:rPr lang="en-US" dirty="0" smtClean="0"/>
              <a:t>How access to general practice will be improved</a:t>
            </a:r>
          </a:p>
          <a:p>
            <a:pPr lvl="1"/>
            <a:r>
              <a:rPr lang="en-US" dirty="0" smtClean="0"/>
              <a:t>How funds for Practice Transformational Support will be created and deployed to support general practice</a:t>
            </a:r>
          </a:p>
          <a:p>
            <a:pPr lvl="1"/>
            <a:r>
              <a:rPr lang="en-US" dirty="0" smtClean="0"/>
              <a:t>How ring fenced funding being devolved to CCGS to support training and stimulate use of on line consultation will be deployed</a:t>
            </a:r>
          </a:p>
          <a:p>
            <a:r>
              <a:rPr lang="en-US" dirty="0" smtClean="0"/>
              <a:t>A template for aspiration, spend and delivery is likely to be provided nationally.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and when?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Plans should :</a:t>
            </a:r>
          </a:p>
          <a:p>
            <a:pPr lvl="1"/>
            <a:r>
              <a:rPr lang="en-GB" dirty="0" smtClean="0"/>
              <a:t>Make reference to impacts expected from digital roadmap implementation</a:t>
            </a:r>
          </a:p>
          <a:p>
            <a:pPr lvl="1"/>
            <a:r>
              <a:rPr lang="en-GB" dirty="0" smtClean="0"/>
              <a:t>Confirm investment plans for GPIT</a:t>
            </a:r>
          </a:p>
          <a:p>
            <a:pPr lvl="1"/>
            <a:r>
              <a:rPr lang="en-GB" dirty="0" smtClean="0"/>
              <a:t>Provide assurance that revenue impacts of any ETTF projects delivering in 17-19 are planned and affordable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Infrastructure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Care Redesign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Clear articulated vision (Primary care strategy, Vanguard, new model etc.)</a:t>
            </a:r>
          </a:p>
          <a:p>
            <a:r>
              <a:rPr lang="en-GB" dirty="0" smtClean="0"/>
              <a:t>Sustainable services today</a:t>
            </a:r>
          </a:p>
          <a:p>
            <a:r>
              <a:rPr lang="en-GB" dirty="0" smtClean="0"/>
              <a:t>Transformed services tomorrow</a:t>
            </a:r>
          </a:p>
          <a:p>
            <a:r>
              <a:rPr lang="en-GB" dirty="0" smtClean="0"/>
              <a:t>Fits with STP vision </a:t>
            </a:r>
            <a:endParaRPr lang="en-GB" dirty="0"/>
          </a:p>
          <a:p>
            <a:r>
              <a:rPr lang="en-GB" dirty="0" smtClean="0"/>
              <a:t>Includes self care, technology, wider workforce actions to address capacity and capability</a:t>
            </a:r>
          </a:p>
          <a:p>
            <a:r>
              <a:rPr lang="en-GB" dirty="0" smtClean="0"/>
              <a:t>Implementation plan co-produced with primary care providers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55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CCGs must plan to increase general practice funding by at least the % increase in core CCG allocations</a:t>
            </a:r>
          </a:p>
          <a:p>
            <a:r>
              <a:rPr lang="en-GB" dirty="0" smtClean="0"/>
              <a:t>17-18 2.14%</a:t>
            </a:r>
          </a:p>
          <a:p>
            <a:r>
              <a:rPr lang="en-GB" dirty="0" smtClean="0"/>
              <a:t>18-19 2.15%</a:t>
            </a:r>
          </a:p>
          <a:p>
            <a:r>
              <a:rPr lang="en-GB" dirty="0" smtClean="0"/>
              <a:t>This is to fund core PC contract changes</a:t>
            </a:r>
          </a:p>
          <a:p>
            <a:endParaRPr lang="en-GB" dirty="0" smtClean="0"/>
          </a:p>
          <a:p>
            <a:r>
              <a:rPr lang="en-GB" dirty="0" smtClean="0"/>
              <a:t>17-18 average PC allocation growth in Wessex 2.69%</a:t>
            </a:r>
          </a:p>
          <a:p>
            <a:r>
              <a:rPr lang="en-GB" dirty="0" smtClean="0"/>
              <a:t>18-19 average growth 2.3%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Growth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6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 numCol="2" spcCol="180000">
            <a:noAutofit/>
          </a:bodyPr>
          <a:lstStyle/>
          <a:p>
            <a:pPr marL="457200" indent="-457200" algn="l">
              <a:lnSpc>
                <a:spcPct val="120000"/>
              </a:lnSpc>
              <a:buClr>
                <a:schemeClr val="bg2"/>
              </a:buClr>
              <a:buFont typeface="Wingdings" charset="2"/>
              <a:buAutoNum type="arabicPlain"/>
              <a:tabLst>
                <a:tab pos="355600" algn="l"/>
                <a:tab pos="2600325" algn="l"/>
              </a:tabLst>
            </a:pPr>
            <a:r>
              <a:rPr lang="en-GB" sz="2400" dirty="0" smtClean="0">
                <a:solidFill>
                  <a:schemeClr val="tx2"/>
                </a:solidFill>
                <a:latin typeface="Arial"/>
                <a:cs typeface="Arial"/>
              </a:rPr>
              <a:t>Section title	3</a:t>
            </a:r>
          </a:p>
          <a:p>
            <a:pPr marL="457200" indent="-457200" algn="l">
              <a:lnSpc>
                <a:spcPct val="120000"/>
              </a:lnSpc>
              <a:buClr>
                <a:schemeClr val="bg2"/>
              </a:buClr>
              <a:buFont typeface="Wingdings" charset="2"/>
              <a:buAutoNum type="arabicPlain"/>
              <a:tabLst>
                <a:tab pos="355600" algn="l"/>
                <a:tab pos="2600325" algn="l"/>
              </a:tabLst>
            </a:pPr>
            <a:r>
              <a:rPr lang="en-GB" sz="2400" dirty="0" smtClean="0">
                <a:solidFill>
                  <a:schemeClr val="tx2"/>
                </a:solidFill>
                <a:latin typeface="Arial"/>
                <a:cs typeface="Arial"/>
              </a:rPr>
              <a:t>Section title	8</a:t>
            </a:r>
          </a:p>
          <a:p>
            <a:pPr marL="457200" indent="-457200" algn="l">
              <a:lnSpc>
                <a:spcPct val="120000"/>
              </a:lnSpc>
              <a:buClr>
                <a:schemeClr val="bg2"/>
              </a:buClr>
              <a:buFont typeface="Wingdings" charset="2"/>
              <a:buAutoNum type="arabicPlain"/>
              <a:tabLst>
                <a:tab pos="355600" algn="l"/>
                <a:tab pos="2600325" algn="l"/>
              </a:tabLst>
            </a:pPr>
            <a:r>
              <a:rPr lang="en-GB" sz="2400" dirty="0" smtClean="0">
                <a:solidFill>
                  <a:schemeClr val="tx2"/>
                </a:solidFill>
                <a:latin typeface="Arial"/>
                <a:cs typeface="Arial"/>
              </a:rPr>
              <a:t>Section title	10</a:t>
            </a:r>
          </a:p>
          <a:p>
            <a:pPr marL="457200" indent="-457200" algn="l">
              <a:lnSpc>
                <a:spcPct val="120000"/>
              </a:lnSpc>
              <a:buClr>
                <a:schemeClr val="bg2"/>
              </a:buClr>
              <a:buFont typeface="Wingdings" charset="2"/>
              <a:buAutoNum type="arabicPlain"/>
              <a:tabLst>
                <a:tab pos="355600" algn="l"/>
                <a:tab pos="2600325" algn="l"/>
              </a:tabLst>
            </a:pPr>
            <a:r>
              <a:rPr lang="en-GB" sz="2400" dirty="0" smtClean="0">
                <a:solidFill>
                  <a:schemeClr val="tx2"/>
                </a:solidFill>
                <a:latin typeface="Arial"/>
                <a:cs typeface="Arial"/>
              </a:rPr>
              <a:t>Section title	12</a:t>
            </a:r>
          </a:p>
          <a:p>
            <a:pPr marL="457200" indent="-457200" algn="l">
              <a:lnSpc>
                <a:spcPct val="120000"/>
              </a:lnSpc>
              <a:buClr>
                <a:schemeClr val="bg2"/>
              </a:buClr>
              <a:buFont typeface="Wingdings" charset="2"/>
              <a:buAutoNum type="arabicPlain"/>
              <a:tabLst>
                <a:tab pos="355600" algn="l"/>
                <a:tab pos="2600325" algn="l"/>
              </a:tabLst>
            </a:pPr>
            <a:r>
              <a:rPr lang="en-GB" sz="2400" dirty="0" smtClean="0">
                <a:solidFill>
                  <a:schemeClr val="tx2"/>
                </a:solidFill>
                <a:latin typeface="Arial"/>
                <a:cs typeface="Arial"/>
              </a:rPr>
              <a:t>Section title	15</a:t>
            </a:r>
          </a:p>
          <a:p>
            <a:pPr marL="457200" indent="-457200" algn="l">
              <a:lnSpc>
                <a:spcPct val="120000"/>
              </a:lnSpc>
              <a:buClr>
                <a:schemeClr val="bg2"/>
              </a:buClr>
              <a:buFont typeface="Wingdings" charset="2"/>
              <a:buAutoNum type="arabicPlain"/>
              <a:tabLst>
                <a:tab pos="355600" algn="l"/>
                <a:tab pos="2600325" algn="l"/>
              </a:tabLst>
            </a:pPr>
            <a:r>
              <a:rPr lang="en-GB" sz="2400" dirty="0" smtClean="0">
                <a:solidFill>
                  <a:schemeClr val="tx2"/>
                </a:solidFill>
                <a:latin typeface="Arial"/>
                <a:cs typeface="Arial"/>
              </a:rPr>
              <a:t>Section title	23</a:t>
            </a:r>
          </a:p>
          <a:p>
            <a:pPr marL="457200" indent="-457200" algn="l">
              <a:lnSpc>
                <a:spcPct val="120000"/>
              </a:lnSpc>
              <a:buClr>
                <a:schemeClr val="bg2"/>
              </a:buClr>
              <a:buFont typeface="Wingdings" charset="2"/>
              <a:buAutoNum type="arabicPlain"/>
              <a:tabLst>
                <a:tab pos="355600" algn="l"/>
                <a:tab pos="2600325" algn="l"/>
              </a:tabLst>
            </a:pPr>
            <a:endParaRPr lang="en-GB" sz="24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457200" indent="-457200" algn="l">
              <a:lnSpc>
                <a:spcPct val="120000"/>
              </a:lnSpc>
              <a:buClr>
                <a:schemeClr val="bg2"/>
              </a:buClr>
              <a:buFont typeface="Wingdings" charset="2"/>
              <a:buAutoNum type="arabicPlain"/>
              <a:tabLst>
                <a:tab pos="355600" algn="l"/>
                <a:tab pos="2600325" algn="l"/>
              </a:tabLst>
            </a:pPr>
            <a:r>
              <a:rPr lang="en-GB" sz="2400" dirty="0" smtClean="0">
                <a:solidFill>
                  <a:schemeClr val="tx2"/>
                </a:solidFill>
                <a:latin typeface="Arial"/>
                <a:cs typeface="Arial"/>
              </a:rPr>
              <a:t>Section title	25</a:t>
            </a:r>
          </a:p>
          <a:p>
            <a:pPr marL="457200" indent="-457200" algn="l">
              <a:lnSpc>
                <a:spcPct val="120000"/>
              </a:lnSpc>
              <a:buClr>
                <a:schemeClr val="bg2"/>
              </a:buClr>
              <a:buFont typeface="Wingdings" charset="2"/>
              <a:buAutoNum type="arabicPlain"/>
              <a:tabLst>
                <a:tab pos="355600" algn="l"/>
                <a:tab pos="2600325" algn="l"/>
              </a:tabLst>
            </a:pPr>
            <a:r>
              <a:rPr lang="en-GB" sz="2400" dirty="0" smtClean="0">
                <a:solidFill>
                  <a:schemeClr val="tx2"/>
                </a:solidFill>
                <a:latin typeface="Arial"/>
                <a:cs typeface="Arial"/>
              </a:rPr>
              <a:t>Section title	27</a:t>
            </a:r>
          </a:p>
          <a:p>
            <a:pPr marL="457200" indent="-457200" algn="l">
              <a:lnSpc>
                <a:spcPct val="120000"/>
              </a:lnSpc>
              <a:buClr>
                <a:schemeClr val="bg2"/>
              </a:buClr>
              <a:buFont typeface="Wingdings" charset="2"/>
              <a:buAutoNum type="arabicPlain"/>
              <a:tabLst>
                <a:tab pos="355600" algn="l"/>
                <a:tab pos="2600325" algn="l"/>
              </a:tabLst>
            </a:pPr>
            <a:r>
              <a:rPr lang="en-GB" sz="2400" dirty="0" smtClean="0">
                <a:solidFill>
                  <a:schemeClr val="tx2"/>
                </a:solidFill>
                <a:latin typeface="Arial"/>
                <a:cs typeface="Arial"/>
              </a:rPr>
              <a:t>Section title	31</a:t>
            </a:r>
          </a:p>
          <a:p>
            <a:pPr marL="457200" indent="-457200" algn="l">
              <a:lnSpc>
                <a:spcPct val="120000"/>
              </a:lnSpc>
              <a:buClr>
                <a:schemeClr val="bg2"/>
              </a:buClr>
              <a:buFont typeface="Wingdings" charset="2"/>
              <a:buAutoNum type="arabicPlain"/>
              <a:tabLst>
                <a:tab pos="355600" algn="l"/>
                <a:tab pos="2600325" algn="l"/>
              </a:tabLst>
            </a:pPr>
            <a:r>
              <a:rPr lang="en-GB" sz="2400" dirty="0" smtClean="0">
                <a:solidFill>
                  <a:schemeClr val="tx2"/>
                </a:solidFill>
                <a:latin typeface="Arial"/>
                <a:cs typeface="Arial"/>
              </a:rPr>
              <a:t>Section title	36</a:t>
            </a:r>
          </a:p>
          <a:p>
            <a:pPr marL="457200" indent="-457200" algn="l">
              <a:lnSpc>
                <a:spcPct val="120000"/>
              </a:lnSpc>
              <a:buClr>
                <a:schemeClr val="bg2"/>
              </a:buClr>
              <a:buFont typeface="Wingdings" charset="2"/>
              <a:buAutoNum type="arabicPlain"/>
              <a:tabLst>
                <a:tab pos="355600" algn="l"/>
                <a:tab pos="2600325" algn="l"/>
              </a:tabLst>
            </a:pPr>
            <a:r>
              <a:rPr lang="en-GB" sz="2400" dirty="0" smtClean="0">
                <a:solidFill>
                  <a:schemeClr val="tx2"/>
                </a:solidFill>
                <a:latin typeface="Arial"/>
                <a:cs typeface="Arial"/>
              </a:rPr>
              <a:t>Section title	38</a:t>
            </a:r>
          </a:p>
          <a:p>
            <a:pPr marL="457200" indent="-457200" algn="l">
              <a:lnSpc>
                <a:spcPct val="120000"/>
              </a:lnSpc>
              <a:buClr>
                <a:schemeClr val="bg2"/>
              </a:buClr>
              <a:buFont typeface="Wingdings" charset="2"/>
              <a:buAutoNum type="arabicPlain"/>
              <a:tabLst>
                <a:tab pos="355600" algn="l"/>
                <a:tab pos="2600325" algn="l"/>
              </a:tabLst>
            </a:pPr>
            <a:r>
              <a:rPr lang="en-GB" sz="2400" dirty="0" smtClean="0">
                <a:solidFill>
                  <a:schemeClr val="tx2"/>
                </a:solidFill>
                <a:latin typeface="Arial"/>
                <a:cs typeface="Arial"/>
              </a:rPr>
              <a:t>Section title	41</a:t>
            </a: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457200" y="732746"/>
            <a:ext cx="7498080" cy="66548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>
                <a:solidFill>
                  <a:schemeClr val="tx2"/>
                </a:solidFill>
                <a:latin typeface="Arial"/>
                <a:cs typeface="Arial"/>
              </a:rPr>
              <a:t>Contents</a:t>
            </a:r>
          </a:p>
        </p:txBody>
      </p:sp>
      <p:pic>
        <p:nvPicPr>
          <p:cNvPr id="10" name="Picture 9" descr="logo-a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9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/>
          <p:cNvSpPr txBox="1">
            <a:spLocks/>
          </p:cNvSpPr>
          <p:nvPr/>
        </p:nvSpPr>
        <p:spPr>
          <a:xfrm>
            <a:off x="1722805" y="1907108"/>
            <a:ext cx="6176241" cy="1129441"/>
          </a:xfrm>
          <a:prstGeom prst="rect">
            <a:avLst/>
          </a:prstGeom>
        </p:spPr>
        <p:txBody>
          <a:bodyPr vert="horz" lIns="91440" tIns="45720" rIns="91440" bIns="45720" numCol="1" spcCol="18000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You can use a maximum of two different types of icon per slide</a:t>
            </a:r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1773690" y="3192070"/>
            <a:ext cx="6127780" cy="1129441"/>
          </a:xfrm>
          <a:prstGeom prst="rect">
            <a:avLst/>
          </a:prstGeom>
        </p:spPr>
        <p:txBody>
          <a:bodyPr vert="horz" lIns="91440" tIns="45720" rIns="91440" bIns="45720" numCol="1" spcCol="18000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tx1"/>
                </a:solidFill>
                <a:latin typeface="Arial"/>
                <a:cs typeface="Arial"/>
              </a:rPr>
              <a:t>You can use the same type of icon more than once on a page e.g. as bullet points</a:t>
            </a:r>
            <a:endParaRPr lang="en-GB"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1758849" y="4522299"/>
            <a:ext cx="5830958" cy="1129441"/>
          </a:xfrm>
          <a:prstGeom prst="rect">
            <a:avLst/>
          </a:prstGeom>
        </p:spPr>
        <p:txBody>
          <a:bodyPr vert="horz" lIns="91440" tIns="45720" rIns="91440" bIns="45720" numCol="1" spcCol="18000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rgbClr val="000000"/>
                </a:solidFill>
                <a:latin typeface="Arial"/>
                <a:cs typeface="Arial"/>
              </a:rPr>
              <a:t>If you resize an icon, keep the proportions the same</a:t>
            </a:r>
            <a:endParaRPr lang="en-GB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6" name="Picture 15" descr="logo-a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89" y="3186429"/>
            <a:ext cx="856972" cy="8315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4545389"/>
            <a:ext cx="835760" cy="8357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1" y="1914543"/>
            <a:ext cx="835760" cy="8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icons - blue</a:t>
            </a:r>
            <a:endParaRPr lang="en-US" dirty="0"/>
          </a:p>
        </p:txBody>
      </p:sp>
      <p:pic>
        <p:nvPicPr>
          <p:cNvPr id="9" name="Picture 8" descr="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81" y="2078182"/>
            <a:ext cx="1381004" cy="1350818"/>
          </a:xfrm>
          <a:prstGeom prst="rect">
            <a:avLst/>
          </a:prstGeom>
        </p:spPr>
      </p:pic>
      <p:pic>
        <p:nvPicPr>
          <p:cNvPr id="15" name="Picture 14" descr="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81" y="4588741"/>
            <a:ext cx="1230074" cy="1350818"/>
          </a:xfrm>
          <a:prstGeom prst="rect">
            <a:avLst/>
          </a:prstGeom>
        </p:spPr>
      </p:pic>
      <p:pic>
        <p:nvPicPr>
          <p:cNvPr id="16" name="Picture 15" descr="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406" y="2078182"/>
            <a:ext cx="1350818" cy="1350818"/>
          </a:xfrm>
          <a:prstGeom prst="rect">
            <a:avLst/>
          </a:prstGeom>
        </p:spPr>
      </p:pic>
      <p:pic>
        <p:nvPicPr>
          <p:cNvPr id="17" name="Picture 16" descr="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49" y="2078182"/>
            <a:ext cx="1350818" cy="1350818"/>
          </a:xfrm>
          <a:prstGeom prst="rect">
            <a:avLst/>
          </a:prstGeom>
        </p:spPr>
      </p:pic>
      <p:pic>
        <p:nvPicPr>
          <p:cNvPr id="18" name="Picture 17" descr="A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78" y="4588741"/>
            <a:ext cx="1720595" cy="1350818"/>
          </a:xfrm>
          <a:prstGeom prst="rect">
            <a:avLst/>
          </a:prstGeom>
        </p:spPr>
      </p:pic>
      <p:pic>
        <p:nvPicPr>
          <p:cNvPr id="19" name="Picture 18" descr="a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195" y="4588741"/>
            <a:ext cx="1335725" cy="135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icons - pink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53" y="4600287"/>
            <a:ext cx="1705888" cy="1339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49" y="2078182"/>
            <a:ext cx="1350818" cy="1350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269" y="2078182"/>
            <a:ext cx="1350818" cy="1350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81" y="2078182"/>
            <a:ext cx="1381003" cy="13508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81" y="4584700"/>
            <a:ext cx="1233754" cy="1354859"/>
          </a:xfrm>
          <a:prstGeom prst="rect">
            <a:avLst/>
          </a:prstGeom>
        </p:spPr>
      </p:pic>
      <p:pic>
        <p:nvPicPr>
          <p:cNvPr id="11" name="Picture 10" descr="a1p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746" y="4584699"/>
            <a:ext cx="1339721" cy="135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icons - dark blue</a:t>
            </a:r>
            <a:endParaRPr lang="en-US" dirty="0"/>
          </a:p>
        </p:txBody>
      </p:sp>
      <p:pic>
        <p:nvPicPr>
          <p:cNvPr id="3" name="Picture 2" descr="a1d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49" y="4600287"/>
            <a:ext cx="1343271" cy="1358450"/>
          </a:xfrm>
          <a:prstGeom prst="rect">
            <a:avLst/>
          </a:prstGeom>
        </p:spPr>
      </p:pic>
      <p:pic>
        <p:nvPicPr>
          <p:cNvPr id="5" name="Picture 4" descr="A2d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53" y="4600287"/>
            <a:ext cx="1705888" cy="1339272"/>
          </a:xfrm>
          <a:prstGeom prst="rect">
            <a:avLst/>
          </a:prstGeom>
        </p:spPr>
      </p:pic>
      <p:pic>
        <p:nvPicPr>
          <p:cNvPr id="6" name="Picture 5" descr="Hd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49" y="2078182"/>
            <a:ext cx="1350818" cy="1350818"/>
          </a:xfrm>
          <a:prstGeom prst="rect">
            <a:avLst/>
          </a:prstGeom>
        </p:spPr>
      </p:pic>
      <p:pic>
        <p:nvPicPr>
          <p:cNvPr id="7" name="Picture 6" descr="Pd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269" y="2078182"/>
            <a:ext cx="1350818" cy="1350818"/>
          </a:xfrm>
          <a:prstGeom prst="rect">
            <a:avLst/>
          </a:prstGeom>
        </p:spPr>
      </p:pic>
      <p:pic>
        <p:nvPicPr>
          <p:cNvPr id="8" name="Picture 7" descr="Td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81" y="2078182"/>
            <a:ext cx="1381004" cy="1350818"/>
          </a:xfrm>
          <a:prstGeom prst="rect">
            <a:avLst/>
          </a:prstGeom>
        </p:spPr>
      </p:pic>
      <p:pic>
        <p:nvPicPr>
          <p:cNvPr id="10" name="Picture 9" descr="Sd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81" y="4584700"/>
            <a:ext cx="1233755" cy="135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icons – light blue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49" y="4600287"/>
            <a:ext cx="1343271" cy="1358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53" y="4600287"/>
            <a:ext cx="1705888" cy="1339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49" y="2078182"/>
            <a:ext cx="1350818" cy="1350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269" y="2078182"/>
            <a:ext cx="1350818" cy="1350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81" y="2078182"/>
            <a:ext cx="1381003" cy="13508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81" y="4584700"/>
            <a:ext cx="1233754" cy="135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627909"/>
            <a:ext cx="9144000" cy="4652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icons – white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49" y="4600287"/>
            <a:ext cx="1343270" cy="1358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53" y="4600287"/>
            <a:ext cx="1705887" cy="1339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49" y="2078182"/>
            <a:ext cx="1350818" cy="1350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269" y="2078182"/>
            <a:ext cx="1350818" cy="1350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81" y="2078182"/>
            <a:ext cx="1381003" cy="13508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81" y="4584700"/>
            <a:ext cx="1233754" cy="13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932538"/>
              </p:ext>
            </p:extLst>
          </p:nvPr>
        </p:nvGraphicFramePr>
        <p:xfrm>
          <a:off x="457200" y="1679575"/>
          <a:ext cx="784225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does this plan fit?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6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Transformational support from CCG allocations</a:t>
            </a:r>
          </a:p>
          <a:p>
            <a:r>
              <a:rPr lang="en-GB" dirty="0" smtClean="0"/>
              <a:t>Online consultation software systems</a:t>
            </a:r>
          </a:p>
          <a:p>
            <a:r>
              <a:rPr lang="en-GB" dirty="0" smtClean="0"/>
              <a:t>Training care navigators and medical assistants</a:t>
            </a:r>
          </a:p>
          <a:p>
            <a:r>
              <a:rPr lang="en-GB" dirty="0" smtClean="0"/>
              <a:t>GP resilience programme (NHS England)</a:t>
            </a:r>
          </a:p>
          <a:p>
            <a:r>
              <a:rPr lang="en-GB" dirty="0" smtClean="0"/>
              <a:t>Improving access to general practice</a:t>
            </a:r>
          </a:p>
          <a:p>
            <a:r>
              <a:rPr lang="en-GB" dirty="0" smtClean="0"/>
              <a:t>ETTF (NHS England)</a:t>
            </a:r>
          </a:p>
          <a:p>
            <a:r>
              <a:rPr lang="en-GB" dirty="0" smtClean="0"/>
              <a:t>Core allocation growth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money- headlines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33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Total £3 per head for 17-19</a:t>
            </a:r>
          </a:p>
          <a:p>
            <a:r>
              <a:rPr lang="en-GB" dirty="0" smtClean="0"/>
              <a:t>Non recurrent</a:t>
            </a:r>
          </a:p>
          <a:p>
            <a:r>
              <a:rPr lang="en-GB" dirty="0" smtClean="0"/>
              <a:t>Commence in 17-18</a:t>
            </a:r>
          </a:p>
          <a:p>
            <a:r>
              <a:rPr lang="en-GB" dirty="0" smtClean="0"/>
              <a:t>Investment over 2 years-Can be split across 2 years </a:t>
            </a:r>
          </a:p>
          <a:p>
            <a:r>
              <a:rPr lang="en-GB" dirty="0" smtClean="0"/>
              <a:t>CCGs need to find this from within allocations for core CCG services</a:t>
            </a:r>
            <a:endParaRPr lang="en-GB" dirty="0"/>
          </a:p>
          <a:p>
            <a:r>
              <a:rPr lang="en-GB" dirty="0" smtClean="0"/>
              <a:t>To be spent to stimulate development of at scale providers, stimulate implementation of 10 high impact actions, secure sustainability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Transformational support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2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Transformation Support </a:t>
            </a:r>
            <a:endParaRPr lang="en-GB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890896"/>
              </p:ext>
            </p:extLst>
          </p:nvPr>
        </p:nvGraphicFramePr>
        <p:xfrm>
          <a:off x="790574" y="1460841"/>
          <a:ext cx="6497329" cy="4794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Worksheet" r:id="rId4" imgW="5886540" imgH="4343400" progId="Excel.Sheet.12">
                  <p:embed/>
                </p:oleObj>
              </mc:Choice>
              <mc:Fallback>
                <p:oleObj name="Worksheet" r:id="rId4" imgW="5886540" imgH="4343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0574" y="1460841"/>
                        <a:ext cx="6497329" cy="4794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4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Plans should set out:</a:t>
            </a:r>
          </a:p>
          <a:p>
            <a:pPr lvl="1"/>
            <a:r>
              <a:rPr lang="en-GB" dirty="0" smtClean="0"/>
              <a:t>Priorities for use of the £3 per head</a:t>
            </a:r>
          </a:p>
          <a:p>
            <a:pPr lvl="1"/>
            <a:r>
              <a:rPr lang="en-GB" dirty="0" smtClean="0"/>
              <a:t>Be clear about investment in general practices or in supporting services e.g. federation development etc.</a:t>
            </a:r>
          </a:p>
          <a:p>
            <a:pPr lvl="1"/>
            <a:r>
              <a:rPr lang="en-GB" dirty="0" smtClean="0"/>
              <a:t>Expected outcomes across the 2 year period</a:t>
            </a:r>
          </a:p>
          <a:p>
            <a:pPr lvl="1"/>
            <a:r>
              <a:rPr lang="en-GB" dirty="0" smtClean="0"/>
              <a:t>Phasing of spend across the 2 years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Transformational support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6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£45 m over 3 years, £15m in 17-18, £20m in 18-19</a:t>
            </a:r>
          </a:p>
          <a:p>
            <a:r>
              <a:rPr lang="en-GB" dirty="0" smtClean="0"/>
              <a:t>Fair share allocation to CCG on registered  populations</a:t>
            </a:r>
          </a:p>
          <a:p>
            <a:r>
              <a:rPr lang="en-GB" dirty="0" smtClean="0"/>
              <a:t>Specification for spend to follow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line consultation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61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Plans should set out:</a:t>
            </a:r>
          </a:p>
          <a:p>
            <a:pPr lvl="1"/>
            <a:r>
              <a:rPr lang="en-GB" dirty="0"/>
              <a:t>Where a system is being ‘piloted’ locally details of costs and contractual </a:t>
            </a:r>
            <a:r>
              <a:rPr lang="en-GB" dirty="0" smtClean="0"/>
              <a:t>arrangements</a:t>
            </a:r>
            <a:endParaRPr lang="en-GB" dirty="0"/>
          </a:p>
          <a:p>
            <a:pPr lvl="1"/>
            <a:r>
              <a:rPr lang="en-GB" dirty="0"/>
              <a:t>Roll out and ‘mainstreaming’ plans </a:t>
            </a:r>
            <a:r>
              <a:rPr lang="en-GB" dirty="0" smtClean="0"/>
              <a:t>with </a:t>
            </a:r>
            <a:r>
              <a:rPr lang="en-GB" dirty="0"/>
              <a:t>phased costings and population </a:t>
            </a:r>
            <a:r>
              <a:rPr lang="en-GB" dirty="0" smtClean="0"/>
              <a:t>coverage</a:t>
            </a:r>
          </a:p>
          <a:p>
            <a:pPr lvl="1"/>
            <a:r>
              <a:rPr lang="en-GB" dirty="0" smtClean="0"/>
              <a:t>Procurement strategy</a:t>
            </a:r>
          </a:p>
          <a:p>
            <a:pPr lvl="1"/>
            <a:r>
              <a:rPr lang="en-GB" dirty="0" smtClean="0"/>
              <a:t>Linkages across STP footprint and cross borders- consistency check</a:t>
            </a:r>
          </a:p>
          <a:p>
            <a:pPr lvl="1"/>
            <a:r>
              <a:rPr lang="en-GB" dirty="0" smtClean="0"/>
              <a:t>Patient and public engagement plans to maximise impact</a:t>
            </a:r>
          </a:p>
          <a:p>
            <a:pPr lvl="1"/>
            <a:r>
              <a:rPr lang="en-GB" dirty="0" smtClean="0"/>
              <a:t>Transformational change at practice level to respond to on line consultations- capacity benefit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line consultation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6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1367701-27c8-403e-a234-85855c5cd73e">K57F673QWXRZ-1374-26</_dlc_DocId>
    <_dlc_DocIdUrl xmlns="51367701-27c8-403e-a234-85855c5cd73e">
      <Url>https://nhsengland.sharepoint.com/TeamCentre/VisionandValues/_layouts/15/DocIdRedir.aspx?ID=K57F673QWXRZ-1374-26</Url>
      <Description>K57F673QWXRZ-1374-26</Description>
    </_dlc_DocIdUrl>
    <SharedWithUsers xmlns="11cf67b4-8be8-4203-926d-b1451d6a3644">
      <UserInfo>
        <DisplayName>Lauren Griffin</DisplayName>
        <AccountId>3449</AccountId>
        <AccountType/>
      </UserInfo>
      <UserInfo>
        <DisplayName>Mike Prentice</DisplayName>
        <AccountId>496</AccountId>
        <AccountType/>
      </UserInfo>
      <UserInfo>
        <DisplayName>Alastair Whitington</DisplayName>
        <AccountId>3400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D083DDF8B2CE45ABEDBAB4F90C7050" ma:contentTypeVersion="1" ma:contentTypeDescription="Create a new document." ma:contentTypeScope="" ma:versionID="6f0372cf94b48e3ff03ea2af8d244034">
  <xsd:schema xmlns:xsd="http://www.w3.org/2001/XMLSchema" xmlns:xs="http://www.w3.org/2001/XMLSchema" xmlns:p="http://schemas.microsoft.com/office/2006/metadata/properties" xmlns:ns2="51367701-27c8-403e-a234-85855c5cd73e" xmlns:ns3="11cf67b4-8be8-4203-926d-b1451d6a3644" targetNamespace="http://schemas.microsoft.com/office/2006/metadata/properties" ma:root="true" ma:fieldsID="6ce6b8d50e902b0a5e2178625f1a7f6a" ns2:_="" ns3:_="">
    <xsd:import namespace="51367701-27c8-403e-a234-85855c5cd73e"/>
    <xsd:import namespace="11cf67b4-8be8-4203-926d-b1451d6a364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67701-27c8-403e-a234-85855c5cd73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f67b4-8be8-4203-926d-b1451d6a3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3E2D8D-97DE-4E74-B764-E6068406E7B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162815B-73E9-4F29-BCD9-8ECFE512B070}">
  <ds:schemaRefs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51367701-27c8-403e-a234-85855c5cd73e"/>
    <ds:schemaRef ds:uri="http://schemas.microsoft.com/office/2006/documentManagement/types"/>
    <ds:schemaRef ds:uri="11cf67b4-8be8-4203-926d-b1451d6a3644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3A858E9-A82C-48FC-8CCF-1C12D02559A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999061A-8D83-4D3E-9432-39EC0AA82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367701-27c8-403e-a234-85855c5cd73e"/>
    <ds:schemaRef ds:uri="11cf67b4-8be8-4203-926d-b1451d6a3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</TotalTime>
  <Words>962</Words>
  <Application>Microsoft Office PowerPoint</Application>
  <PresentationFormat>On-screen Show (4:3)</PresentationFormat>
  <Paragraphs>146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Worksheet</vt:lpstr>
      <vt:lpstr>GPFV plans 2017-19</vt:lpstr>
      <vt:lpstr>What and when?</vt:lpstr>
      <vt:lpstr>Where does this plan fit?</vt:lpstr>
      <vt:lpstr>The money- headlines</vt:lpstr>
      <vt:lpstr>Transformational support</vt:lpstr>
      <vt:lpstr>Transformation Support </vt:lpstr>
      <vt:lpstr>Transformational support</vt:lpstr>
      <vt:lpstr>On line consultation systems</vt:lpstr>
      <vt:lpstr>On line consultation</vt:lpstr>
      <vt:lpstr>GP Online Support</vt:lpstr>
      <vt:lpstr>Training for care navigators and medical assistants for all practices</vt:lpstr>
      <vt:lpstr>GP Development</vt:lpstr>
      <vt:lpstr>Training for care navigators and medical assistants</vt:lpstr>
      <vt:lpstr>Improving access</vt:lpstr>
      <vt:lpstr>Improving access</vt:lpstr>
      <vt:lpstr>GP Access Fund</vt:lpstr>
      <vt:lpstr>Other investment</vt:lpstr>
      <vt:lpstr>Workforce</vt:lpstr>
      <vt:lpstr>Workload</vt:lpstr>
      <vt:lpstr>Infrastructure</vt:lpstr>
      <vt:lpstr>Care Redesign</vt:lpstr>
      <vt:lpstr>Growth</vt:lpstr>
      <vt:lpstr>PowerPoint Presentation</vt:lpstr>
      <vt:lpstr>PowerPoint Presentation</vt:lpstr>
      <vt:lpstr>Our icons - blue</vt:lpstr>
      <vt:lpstr>Our icons - pink</vt:lpstr>
      <vt:lpstr>Our icons - dark blue</vt:lpstr>
      <vt:lpstr>Our icons – light blue</vt:lpstr>
      <vt:lpstr>Our icons – white</vt:lpstr>
    </vt:vector>
  </TitlesOfParts>
  <Company>Smith &amp; Milton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NHS England Presentation Template</dc:title>
  <dc:creator>Kevin O'Brien</dc:creator>
  <cp:lastModifiedBy>Tim</cp:lastModifiedBy>
  <cp:revision>119</cp:revision>
  <cp:lastPrinted>2014-05-27T15:15:21Z</cp:lastPrinted>
  <dcterms:created xsi:type="dcterms:W3CDTF">2014-04-08T10:27:44Z</dcterms:created>
  <dcterms:modified xsi:type="dcterms:W3CDTF">2016-11-27T10:07:38Z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0x010100C8D083DDF8B2CE45ABEDBAB4F90C7050</vt:lpwstr>
  </property>
  <property fmtid="{D5CDD505-2E9C-101B-9397-08002B2CF9AE}" pid="3" name="_dlc_DocIdItemGuid">
    <vt:lpwstr>162e1004-4b7b-4f5d-a50a-d24947abc4b0</vt:lpwstr>
  </property>
</Properties>
</file>