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26"/>
  </p:notesMasterIdLst>
  <p:handoutMasterIdLst>
    <p:handoutMasterId r:id="rId27"/>
  </p:handoutMasterIdLst>
  <p:sldIdLst>
    <p:sldId id="462" r:id="rId6"/>
    <p:sldId id="466" r:id="rId7"/>
    <p:sldId id="488" r:id="rId8"/>
    <p:sldId id="480" r:id="rId9"/>
    <p:sldId id="499" r:id="rId10"/>
    <p:sldId id="501" r:id="rId11"/>
    <p:sldId id="500" r:id="rId12"/>
    <p:sldId id="485" r:id="rId13"/>
    <p:sldId id="493" r:id="rId14"/>
    <p:sldId id="494" r:id="rId15"/>
    <p:sldId id="490" r:id="rId16"/>
    <p:sldId id="496" r:id="rId17"/>
    <p:sldId id="491" r:id="rId18"/>
    <p:sldId id="483" r:id="rId19"/>
    <p:sldId id="497" r:id="rId20"/>
    <p:sldId id="495" r:id="rId21"/>
    <p:sldId id="492" r:id="rId22"/>
    <p:sldId id="498" r:id="rId23"/>
    <p:sldId id="502" r:id="rId24"/>
    <p:sldId id="484" r:id="rId25"/>
  </p:sldIdLst>
  <p:sldSz cx="9144000" cy="6858000" type="screen4x3"/>
  <p:notesSz cx="10017125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B8D"/>
    <a:srgbClr val="FEF6F0"/>
    <a:srgbClr val="6DA6D9"/>
    <a:srgbClr val="0066FF"/>
    <a:srgbClr val="BCBA74"/>
    <a:srgbClr val="FFFFD9"/>
    <a:srgbClr val="0033CC"/>
    <a:srgbClr val="00FF99"/>
    <a:srgbClr val="33CC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0" autoAdjust="0"/>
    <p:restoredTop sz="89165" autoAdjust="0"/>
  </p:normalViewPr>
  <p:slideViewPr>
    <p:cSldViewPr snapToGrid="0" snapToObjects="1">
      <p:cViewPr>
        <p:scale>
          <a:sx n="72" d="100"/>
          <a:sy n="72" d="100"/>
        </p:scale>
        <p:origin x="-1146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1846" cy="344794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2941" y="1"/>
            <a:ext cx="4341846" cy="344794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DF820E6F-86A5-4904-A23C-E549F232F53E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3369"/>
            <a:ext cx="4341846" cy="344794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2941" y="6543369"/>
            <a:ext cx="4341846" cy="344794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E9721CAB-328A-48D9-AA8B-2B8F8198A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487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40754" cy="344408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4055" y="0"/>
            <a:ext cx="4340754" cy="344408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3823006B-50FA-4C77-A030-79C1A0F10745}" type="datetimeFigureOut">
              <a:rPr lang="en-GB" smtClean="0"/>
              <a:pPr/>
              <a:t>06/01/2020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6125" y="515938"/>
            <a:ext cx="3444875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8" tIns="46214" rIns="92428" bIns="462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1714" y="3271878"/>
            <a:ext cx="8013700" cy="3099674"/>
          </a:xfrm>
          <a:prstGeom prst="rect">
            <a:avLst/>
          </a:prstGeom>
        </p:spPr>
        <p:txBody>
          <a:bodyPr vert="horz" lIns="92428" tIns="46214" rIns="92428" bIns="462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542559"/>
            <a:ext cx="4340754" cy="344408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4055" y="6542559"/>
            <a:ext cx="4340754" cy="344408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938E733B-A530-4443-A38E-8B2537B089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32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737AEA-8E7B-417E-A55F-5B4DC52698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426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E733B-A530-4443-A38E-8B2537B0895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92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3302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A9653B-CCBE-9A46-9A79-0994C55069CA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E81FF7-4A03-BA47-9835-D204C139C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2395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A9653B-CCBE-9A46-9A79-0994C55069CA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E81FF7-4A03-BA47-9835-D204C139C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396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0521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A9653B-CCBE-9A46-9A79-0994C55069CA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E81FF7-4A03-BA47-9835-D204C139C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7712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24226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A9653B-CCBE-9A46-9A79-0994C55069CA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E81FF7-4A03-BA47-9835-D204C139C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6439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A9653B-CCBE-9A46-9A79-0994C55069CA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E81FF7-4A03-BA47-9835-D204C139C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49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A9653B-CCBE-9A46-9A79-0994C55069CA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E81FF7-4A03-BA47-9835-D204C139C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8352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A9653B-CCBE-9A46-9A79-0994C55069CA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E81FF7-4A03-BA47-9835-D204C139C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084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A9653B-CCBE-9A46-9A79-0994C55069CA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E81FF7-4A03-BA47-9835-D204C139C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5823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5492"/>
            <a:ext cx="9144000" cy="30492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68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5861"/>
            <a:ext cx="9144000" cy="3442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925" y="132818"/>
            <a:ext cx="7772400" cy="1470025"/>
          </a:xfrm>
        </p:spPr>
        <p:txBody>
          <a:bodyPr>
            <a:normAutofit/>
          </a:bodyPr>
          <a:lstStyle/>
          <a:p>
            <a:r>
              <a:rPr lang="en-GB" sz="4400" b="1" dirty="0">
                <a:latin typeface="Arial" pitchFamily="34" charset="0"/>
                <a:cs typeface="Arial" pitchFamily="34" charset="0"/>
              </a:rPr>
              <a:t>Wound Care Pilot </a:t>
            </a:r>
            <a:r>
              <a:rPr lang="en-GB" sz="4400" b="1" dirty="0" smtClean="0">
                <a:latin typeface="Arial" pitchFamily="34" charset="0"/>
                <a:cs typeface="Arial" pitchFamily="34" charset="0"/>
              </a:rPr>
              <a:t>Project Update 05/12/2019</a:t>
            </a:r>
            <a:endParaRPr lang="en-GB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867865"/>
            <a:ext cx="8208912" cy="10740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Health Protection Team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Dudley Metropolitan Borough Council</a:t>
            </a:r>
          </a:p>
        </p:txBody>
      </p:sp>
    </p:spTree>
    <p:extLst>
      <p:ext uri="{BB962C8B-B14F-4D97-AF65-F5344CB8AC3E}">
        <p14:creationId xmlns:p14="http://schemas.microsoft.com/office/powerpoint/2010/main" val="1240279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246376"/>
            <a:ext cx="7886700" cy="1325563"/>
          </a:xfrm>
        </p:spPr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Wound Care Pilot Project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 descr="Pilot proposal flowchart V2 - Word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5" t="40017" r="21994" b="15817"/>
          <a:stretch/>
        </p:blipFill>
        <p:spPr>
          <a:xfrm>
            <a:off x="410484" y="1571939"/>
            <a:ext cx="8323031" cy="3586348"/>
          </a:xfrm>
        </p:spPr>
      </p:pic>
    </p:spTree>
    <p:extLst>
      <p:ext uri="{BB962C8B-B14F-4D97-AF65-F5344CB8AC3E}">
        <p14:creationId xmlns:p14="http://schemas.microsoft.com/office/powerpoint/2010/main" val="1817153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Wound Care Pilot Project</a:t>
            </a:r>
            <a:b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Tissue Viability (TV)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382703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Link to TV service at RHH for advice/training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Support from industry rep with honorary contract with RHH (2 days/month)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to take place in December 2019, provided by industry representative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Further training to take place in January 2020 re: leg ulcers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870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Wound Care Pilot Project</a:t>
            </a:r>
            <a:b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 Ulcer Clinic (LUC)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382703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Strengthening links with service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Creation of a pathway to facilitate referral by BBV nurses directly to LUC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ARC service user currently on caseload – co-production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660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Wound Care Pilot Project</a:t>
            </a:r>
            <a:b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Atlantic Recovery Centre (ARC)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3827030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Awareness session re: injection site infections for pharmacists who provide needle exchange service and supervised consumption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provided to ARC staff and volunteers on identification and referral of skin and soft tissue infections in PWID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MECC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Tap into support groups – co-production</a:t>
            </a:r>
          </a:p>
        </p:txBody>
      </p:sp>
    </p:spTree>
    <p:extLst>
      <p:ext uri="{BB962C8B-B14F-4D97-AF65-F5344CB8AC3E}">
        <p14:creationId xmlns:p14="http://schemas.microsoft.com/office/powerpoint/2010/main" val="2203074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067" b="1563"/>
          <a:stretch/>
        </p:blipFill>
        <p:spPr>
          <a:xfrm>
            <a:off x="1872344" y="18413"/>
            <a:ext cx="4833256" cy="684430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224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Wound Care Pilot Project</a:t>
            </a:r>
            <a:b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Prescriptions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382703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Dressings/antibiotics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RHH support – BBV nurse prescriber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ARC support – contingency plan – clinicians at the ARC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Cost of prescriptions for the duration of the pilot will be supported by the Dudley CCG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843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246376"/>
            <a:ext cx="7886700" cy="1325563"/>
          </a:xfrm>
        </p:spPr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Wound Care Pilot Project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Pilot proposal flowchart V2 - Word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8" t="35017" r="25457" b="18873"/>
          <a:stretch/>
        </p:blipFill>
        <p:spPr>
          <a:xfrm>
            <a:off x="400545" y="1571939"/>
            <a:ext cx="8220941" cy="4001985"/>
          </a:xfrm>
        </p:spPr>
      </p:pic>
    </p:spTree>
    <p:extLst>
      <p:ext uri="{BB962C8B-B14F-4D97-AF65-F5344CB8AC3E}">
        <p14:creationId xmlns:p14="http://schemas.microsoft.com/office/powerpoint/2010/main" val="3478850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Wound Care Pilot Project</a:t>
            </a:r>
            <a:b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382703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 take place monthly and at the end of pilot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have been agreed with BBV nurses</a:t>
            </a:r>
          </a:p>
        </p:txBody>
      </p:sp>
    </p:spTree>
    <p:extLst>
      <p:ext uri="{BB962C8B-B14F-4D97-AF65-F5344CB8AC3E}">
        <p14:creationId xmlns:p14="http://schemas.microsoft.com/office/powerpoint/2010/main" val="3822107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Wound Care Pilot Project</a:t>
            </a:r>
            <a:b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Comms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024" y="2800989"/>
            <a:ext cx="3752973" cy="1416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PHE campaign materials will support us in developing our own campaigns</a:t>
            </a:r>
          </a:p>
        </p:txBody>
      </p:sp>
      <p:pic>
        <p:nvPicPr>
          <p:cNvPr id="4" name="Picture 3" descr="Staph Strep info_England_short_v3(shorter)_FINPoster_July2019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4" t="16519" r="41818" b="2743"/>
          <a:stretch/>
        </p:blipFill>
        <p:spPr>
          <a:xfrm>
            <a:off x="4750131" y="1243054"/>
            <a:ext cx="3253838" cy="44756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0502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Risk assessment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1864"/>
            <a:ext cx="78867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With increasing numbers of bloodstream infections (BSIs)/sepsis cases if failure to establish the service: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Increasing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pressure on secondary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Failure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CCG to achieve national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the reduction of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BSIs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Reputational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effects/adverse publicity for 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CCG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scrutiny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regulators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Evidence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from the cases so far, has identified one death (10%)  and long term effects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(amputation)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as well as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impacting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large number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65145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0"/>
          <a:stretch/>
        </p:blipFill>
        <p:spPr>
          <a:xfrm>
            <a:off x="0" y="-227"/>
            <a:ext cx="9144000" cy="57241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159"/>
            <a:ext cx="78867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Wound infections in </a:t>
            </a:r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PWID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034" y="1031632"/>
            <a:ext cx="8198827" cy="17350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 of bacterial infections in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PWID across England caused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and </a:t>
            </a:r>
            <a:r>
              <a:rPr lang="en-GB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Staph </a:t>
            </a:r>
            <a:r>
              <a:rPr lang="en-GB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aureus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to hospital admissions, limb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amputations and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deaths.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60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r="3782"/>
          <a:stretch/>
        </p:blipFill>
        <p:spPr>
          <a:xfrm>
            <a:off x="0" y="0"/>
            <a:ext cx="9144000" cy="565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21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-1"/>
            <a:ext cx="9144001" cy="7740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369" y="365126"/>
            <a:ext cx="8011258" cy="58444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MSSA audit – Health Protection Team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369" y="3657599"/>
            <a:ext cx="8011258" cy="2790701"/>
          </a:xfr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64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community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onset cases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MSSA were observed in Dudley during 2017/18 (source: HCAI DCS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59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these cases had an identifiable Dudley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GP        (56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unique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individuals – 3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repeat diagnoses)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Of these, 10 cases were PWID (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17.86%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773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53"/>
          <a:stretch/>
        </p:blipFill>
        <p:spPr>
          <a:xfrm>
            <a:off x="1899307" y="1873735"/>
            <a:ext cx="5380131" cy="3809977"/>
          </a:xfrm>
          <a:ln>
            <a:solidFill>
              <a:schemeClr val="tx1"/>
            </a:solidFill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3" b="13833"/>
          <a:stretch/>
        </p:blipFill>
        <p:spPr>
          <a:xfrm>
            <a:off x="628648" y="1873736"/>
            <a:ext cx="7809181" cy="38099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Dudley CCG MSSA bacteraemia trend since 2011/2012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24499" y="4999511"/>
            <a:ext cx="3776353" cy="3325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524498" y="4647818"/>
            <a:ext cx="3776353" cy="311150"/>
          </a:xfrm>
          <a:prstGeom prst="rect">
            <a:avLst/>
          </a:prstGeom>
          <a:noFill/>
          <a:ln w="38100">
            <a:solidFill>
              <a:srgbClr val="E73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306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Implications for primary care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06875"/>
            <a:ext cx="7886700" cy="4028907"/>
          </a:xfrm>
        </p:spPr>
        <p:txBody>
          <a:bodyPr>
            <a:normAutofit lnSpcReduction="10000"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service users would require registering at a GP practice in order to utilise Practice nurse facilities, and not all would do this.</a:t>
            </a:r>
          </a:p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cohort have reported that they would not like to sit in a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GP surgery’s waiting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room with other patients due to the feeling of being judged due to possible smells and or/unsightly wounds. 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73162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/>
          <a:stretch/>
        </p:blipFill>
        <p:spPr>
          <a:xfrm>
            <a:off x="-23751" y="0"/>
            <a:ext cx="9167751" cy="5695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Implications for primary care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564375"/>
            <a:ext cx="7886701" cy="3850780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in this cohort would not be concordant with stipulated time slots for appointments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in primary care may be booked but not utilised, hence effectiveness of primary care time.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568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43"/>
          <a:stretch/>
        </p:blipFill>
        <p:spPr>
          <a:xfrm>
            <a:off x="0" y="-1"/>
            <a:ext cx="9144000" cy="5788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898" y="365126"/>
            <a:ext cx="4727121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Cost implications for primary care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898" y="2055816"/>
            <a:ext cx="4477738" cy="33118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 has been estimated that the cost to provide this service in primary care would be between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</a:t>
            </a:r>
            <a:r>
              <a:rPr lang="en-GB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64260-£336,864 </a:t>
            </a:r>
            <a:endParaRPr lang="en-GB" sz="4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based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current costings for both practice and GP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appointments)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9342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Wound Care Pilot Project</a:t>
            </a:r>
            <a:b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Admin support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3827030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Free up admin time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by providing admin support so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Blood Borne Viruses (BBV) nurses at Atlantic Recovery Centre can treat wounds and refer patients to other services (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Leg Ulcer Clinic)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 start on the 1</a:t>
            </a:r>
            <a:r>
              <a:rPr lang="en-GB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of January – duration of between 6 to 9 months depending on level of admin support needed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Use existing admin staff and backfill with agency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Cost of service provision supported by DMBC for the pilot period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744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lot proposal flowchart V2 - Word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1" t="28627" r="27414" b="17763"/>
          <a:stretch/>
        </p:blipFill>
        <p:spPr>
          <a:xfrm>
            <a:off x="1050968" y="1258782"/>
            <a:ext cx="7168882" cy="4536374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246376"/>
            <a:ext cx="7886700" cy="1325563"/>
          </a:xfrm>
        </p:spPr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Wound Care Pilot Project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311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E7DFD4A38EF6468B2B24C5FA185DD5" ma:contentTypeVersion="12" ma:contentTypeDescription="Create a new document." ma:contentTypeScope="" ma:versionID="2b9c661a4d68f3cdc20bb062d99dd4a6">
  <xsd:schema xmlns:xsd="http://www.w3.org/2001/XMLSchema" xmlns:xs="http://www.w3.org/2001/XMLSchema" xmlns:p="http://schemas.microsoft.com/office/2006/metadata/properties" xmlns:ns2="fb2141da-1f12-4788-a0b0-9c6229778481" targetNamespace="http://schemas.microsoft.com/office/2006/metadata/properties" ma:root="true" ma:fieldsID="f2f5b7593e3bcb55690401ce18fd05ff" ns2:_="">
    <xsd:import namespace="fb2141da-1f12-4788-a0b0-9c6229778481"/>
    <xsd:element name="properties">
      <xsd:complexType>
        <xsd:sequence>
          <xsd:element name="documentManagement">
            <xsd:complexType>
              <xsd:all>
                <xsd:element ref="ns2:SupportCategory" minOccurs="0"/>
                <xsd:element ref="ns2:DocumentCategory" minOccurs="0"/>
                <xsd:element ref="ns2:PinboardItem" minOccurs="0"/>
                <xsd:element ref="ns2:o35fb112a38c499499b1f05473acc0d8" minOccurs="0"/>
                <xsd:element ref="ns2:TaxCatchAll" minOccurs="0"/>
                <xsd:element ref="ns2:o08f1b52a2b244ac81738a72e1f2e60f" minOccurs="0"/>
                <xsd:element ref="ns2:fba0e30c82964238a08c8cfa9d18a3e9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2141da-1f12-4788-a0b0-9c6229778481" elementFormDefault="qualified">
    <xsd:import namespace="http://schemas.microsoft.com/office/2006/documentManagement/types"/>
    <xsd:import namespace="http://schemas.microsoft.com/office/infopath/2007/PartnerControls"/>
    <xsd:element name="SupportCategory" ma:index="8" nillable="true" ma:displayName="Support Category" ma:format="Dropdown" ma:internalName="SupportCategory">
      <xsd:simpleType>
        <xsd:restriction base="dms:Choice">
          <xsd:enumeration value="Audit"/>
          <xsd:enumeration value="Communications and Public Affairs"/>
          <xsd:enumeration value="Corporate"/>
          <xsd:enumeration value="Corporate Landlord Services"/>
          <xsd:enumeration value="Democratic Services"/>
          <xsd:enumeration value="Emergency Planning"/>
          <xsd:enumeration value="Employee Benefits"/>
          <xsd:enumeration value="Financial Services"/>
          <xsd:enumeration value="Health and Safety"/>
          <xsd:enumeration value="Health and Wellbeing"/>
          <xsd:enumeration value="Human Resources"/>
          <xsd:enumeration value="ICT"/>
          <xsd:enumeration value="Information Governance"/>
          <xsd:enumeration value="Initiatives"/>
          <xsd:enumeration value="Learning and Development"/>
          <xsd:enumeration value="Legal Services"/>
          <xsd:enumeration value="Plans and Performance Management"/>
          <xsd:enumeration value="Procurement and Commissioning"/>
          <xsd:enumeration value="Schools Services"/>
          <xsd:enumeration value="Transport Services"/>
        </xsd:restriction>
      </xsd:simpleType>
    </xsd:element>
    <xsd:element name="DocumentCategory" ma:index="9" nillable="true" ma:displayName="Document Category" ma:default="General" ma:format="Dropdown" ma:internalName="DocumentCategory">
      <xsd:simpleType>
        <xsd:restriction base="dms:Choice">
          <xsd:enumeration value="General"/>
          <xsd:enumeration value="Appraisal"/>
          <xsd:enumeration value="Briefing"/>
          <xsd:enumeration value="Contract"/>
          <xsd:enumeration value="Form"/>
          <xsd:enumeration value="Label"/>
          <xsd:enumeration value="Manual"/>
          <xsd:enumeration value="Marketing"/>
          <xsd:enumeration value="Multimedia"/>
          <xsd:enumeration value="Plan"/>
          <xsd:enumeration value="Policy"/>
          <xsd:enumeration value="Presentation"/>
          <xsd:enumeration value="Procedure"/>
          <xsd:enumeration value="Report"/>
          <xsd:enumeration value="Specification"/>
          <xsd:enumeration value="Strategy"/>
          <xsd:enumeration value="Support"/>
          <xsd:enumeration value="Survey"/>
          <xsd:enumeration value="Terms and Conditions"/>
          <xsd:enumeration value="Toolkit"/>
        </xsd:restriction>
      </xsd:simpleType>
    </xsd:element>
    <xsd:element name="PinboardItem" ma:index="10" nillable="true" ma:displayName="Pinboard Item" ma:default="No" ma:format="Dropdown" ma:internalName="PinboardItem">
      <xsd:simpleType>
        <xsd:restriction base="dms:Choice">
          <xsd:enumeration value="Yes"/>
          <xsd:enumeration value="No"/>
        </xsd:restriction>
      </xsd:simpleType>
    </xsd:element>
    <xsd:element name="o35fb112a38c499499b1f05473acc0d8" ma:index="12" ma:taxonomy="true" ma:internalName="o35fb112a38c499499b1f05473acc0d8" ma:taxonomyFieldName="LGCL" ma:displayName="LGCL" ma:readOnly="false" ma:default="" ma:fieldId="{835fb112-a38c-4994-99b1-f05473acc0d8}" ma:taxonomyMulti="true" ma:sspId="0af8065e-e659-4f33-9ffa-669220b50881" ma:termSetId="85b98252-bf31-4165-b5b7-696e9ca470b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f861985b-34f0-4091-af34-bebeacfe09f2}" ma:internalName="TaxCatchAll" ma:showField="CatchAllData" ma:web="fb2141da-1f12-4788-a0b0-9c62297784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08f1b52a2b244ac81738a72e1f2e60f" ma:index="15" nillable="true" ma:taxonomy="true" ma:internalName="o08f1b52a2b244ac81738a72e1f2e60f" ma:taxonomyFieldName="DocumentCategories" ma:displayName="Document Categories" ma:default="" ma:fieldId="{808f1b52-a2b2-44ac-8173-8a72e1f2e60f}" ma:taxonomyMulti="true" ma:sspId="0af8065e-e659-4f33-9ffa-669220b50881" ma:termSetId="58951a60-4876-4896-9001-a057a1d58f4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ba0e30c82964238a08c8cfa9d18a3e9" ma:index="17" nillable="true" ma:taxonomy="true" ma:internalName="fba0e30c82964238a08c8cfa9d18a3e9" ma:taxonomyFieldName="SupportCategories" ma:displayName="Support Categories" ma:default="" ma:fieldId="{fba0e30c-8296-4238-a08c-8cfa9d18a3e9}" ma:taxonomyMulti="true" ma:sspId="0af8065e-e659-4f33-9ffa-669220b50881" ma:termSetId="45087f02-4128-44bc-9178-ad0e0abd76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08f1b52a2b244ac81738a72e1f2e60f xmlns="fb2141da-1f12-4788-a0b0-9c6229778481">
      <Terms xmlns="http://schemas.microsoft.com/office/infopath/2007/PartnerControls">
        <TermInfo xmlns="http://schemas.microsoft.com/office/infopath/2007/PartnerControls">
          <TermName xmlns="http://schemas.microsoft.com/office/infopath/2007/PartnerControls">Briefing</TermName>
          <TermId xmlns="http://schemas.microsoft.com/office/infopath/2007/PartnerControls">0723598f-7453-4a42-bef8-fd1e1850ebea</TermId>
        </TermInfo>
      </Terms>
    </o08f1b52a2b244ac81738a72e1f2e60f>
    <DocumentCategory xmlns="fb2141da-1f12-4788-a0b0-9c6229778481">Briefing</DocumentCategory>
    <o35fb112a38c499499b1f05473acc0d8 xmlns="fb2141da-1f12-4788-a0b0-9c6229778481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Information management</TermName>
          <TermId xmlns="http://schemas.microsoft.com/office/infopath/2007/PartnerControls">22b5931d-a622-45c8-afba-f6b7d4943931</TermId>
        </TermInfo>
      </Terms>
    </o35fb112a38c499499b1f05473acc0d8>
    <PinboardItem xmlns="fb2141da-1f12-4788-a0b0-9c6229778481">No</PinboardItem>
    <TaxCatchAll xmlns="fb2141da-1f12-4788-a0b0-9c6229778481">
      <Value>162</Value>
      <Value>8</Value>
      <Value>56</Value>
    </TaxCatchAll>
    <fba0e30c82964238a08c8cfa9d18a3e9 xmlns="fb2141da-1f12-4788-a0b0-9c6229778481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 and Public Affairs</TermName>
          <TermId xmlns="http://schemas.microsoft.com/office/infopath/2007/PartnerControls">9b70284a-eb44-4a8c-bac9-abfd9ef233ad</TermId>
        </TermInfo>
      </Terms>
    </fba0e30c82964238a08c8cfa9d18a3e9>
    <SupportCategory xmlns="fb2141da-1f12-4788-a0b0-9c6229778481">Communications and Public Affairs</SupportCategory>
    <_dlc_DocId xmlns="fb2141da-1f12-4788-a0b0-9c6229778481">CONNECT-403683136-3909</_dlc_DocId>
    <_dlc_DocIdUrl xmlns="fb2141da-1f12-4788-a0b0-9c6229778481">
      <Url>https://connect.dudley.gov.uk/documents/_layouts/15/DocIdRedir.aspx?ID=CONNECT-403683136-3909</Url>
      <Description>CONNECT-403683136-3909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33577C-D728-4068-9C89-A4F27F1DBC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2141da-1f12-4788-a0b0-9c62297784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51181C-2FBD-4D30-A9B1-0F782F098D2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83AA3C9-2513-4D15-8F5A-B7C8DC1B7F82}">
  <ds:schemaRefs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fb2141da-1f12-4788-a0b0-9c6229778481"/>
    <ds:schemaRef ds:uri="http://schemas.microsoft.com/office/2006/documentManagement/types"/>
    <ds:schemaRef ds:uri="http://purl.org/dc/elements/1.1/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031249D8-B147-4439-BC87-0F0272CBA0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3853</TotalTime>
  <Words>610</Words>
  <Application>Microsoft Office PowerPoint</Application>
  <PresentationFormat>On-screen Show (4:3)</PresentationFormat>
  <Paragraphs>65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Wound Care Pilot Project Update 05/12/2019</vt:lpstr>
      <vt:lpstr>Wound infections in PWID</vt:lpstr>
      <vt:lpstr>MSSA audit – Health Protection Team</vt:lpstr>
      <vt:lpstr>Dudley CCG MSSA bacteraemia trend since 2011/2012</vt:lpstr>
      <vt:lpstr>Implications for primary care</vt:lpstr>
      <vt:lpstr>Implications for primary care</vt:lpstr>
      <vt:lpstr>Cost implications for primary care</vt:lpstr>
      <vt:lpstr>Wound Care Pilot Project Admin support</vt:lpstr>
      <vt:lpstr>Wound Care Pilot Project</vt:lpstr>
      <vt:lpstr>Wound Care Pilot Project</vt:lpstr>
      <vt:lpstr>Wound Care Pilot Project Tissue Viability (TV)</vt:lpstr>
      <vt:lpstr>Wound Care Pilot Project Leg Ulcer Clinic (LUC)</vt:lpstr>
      <vt:lpstr>Wound Care Pilot Project Atlantic Recovery Centre (ARC)</vt:lpstr>
      <vt:lpstr>PowerPoint Presentation</vt:lpstr>
      <vt:lpstr>Wound Care Pilot Project Prescriptions</vt:lpstr>
      <vt:lpstr>Wound Care Pilot Project</vt:lpstr>
      <vt:lpstr>Wound Care Pilot Project Evaluation</vt:lpstr>
      <vt:lpstr>Wound Care Pilot Project Comms</vt:lpstr>
      <vt:lpstr>Risk assessment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branding - corporate presentation template</dc:title>
  <dc:creator>Microsoft Office User</dc:creator>
  <cp:lastModifiedBy>Tim</cp:lastModifiedBy>
  <cp:revision>462</cp:revision>
  <cp:lastPrinted>2020-01-06T08:56:52Z</cp:lastPrinted>
  <dcterms:created xsi:type="dcterms:W3CDTF">2017-11-22T11:32:22Z</dcterms:created>
  <dcterms:modified xsi:type="dcterms:W3CDTF">2020-01-06T08:59:00Z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0x01010074E7DFD4A38EF6468B2B24C5FA185DD5</vt:lpwstr>
  </property>
  <property fmtid="{D5CDD505-2E9C-101B-9397-08002B2CF9AE}" pid="3" name="_dlc_DocIdItemGuid">
    <vt:lpwstr>fbf101ff-86fe-4d8b-bfc8-66d7d027fe77</vt:lpwstr>
  </property>
  <property fmtid="{D5CDD505-2E9C-101B-9397-08002B2CF9AE}" pid="4" name="LGCL">
    <vt:lpwstr>8;#Information management|22b5931d-a622-45c8-afba-f6b7d4943931</vt:lpwstr>
  </property>
  <property fmtid="{D5CDD505-2E9C-101B-9397-08002B2CF9AE}" pid="5" name="DocumentCategories">
    <vt:lpwstr>56;#Briefing|0723598f-7453-4a42-bef8-fd1e1850ebea</vt:lpwstr>
  </property>
  <property fmtid="{D5CDD505-2E9C-101B-9397-08002B2CF9AE}" pid="6" name="SupportCategories">
    <vt:lpwstr>162;#Communications and Public Affairs|9b70284a-eb44-4a8c-bac9-abfd9ef233ad</vt:lpwstr>
  </property>
</Properties>
</file>